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1"/>
  </p:sldMasterIdLst>
  <p:notesMasterIdLst>
    <p:notesMasterId r:id="rId58"/>
  </p:notesMasterIdLst>
  <p:handoutMasterIdLst>
    <p:handoutMasterId r:id="rId59"/>
  </p:handoutMasterIdLst>
  <p:sldIdLst>
    <p:sldId id="862" r:id="rId2"/>
    <p:sldId id="825" r:id="rId3"/>
    <p:sldId id="826" r:id="rId4"/>
    <p:sldId id="827" r:id="rId5"/>
    <p:sldId id="828" r:id="rId6"/>
    <p:sldId id="829" r:id="rId7"/>
    <p:sldId id="830" r:id="rId8"/>
    <p:sldId id="831" r:id="rId9"/>
    <p:sldId id="832" r:id="rId10"/>
    <p:sldId id="833" r:id="rId11"/>
    <p:sldId id="834" r:id="rId12"/>
    <p:sldId id="835" r:id="rId13"/>
    <p:sldId id="836" r:id="rId14"/>
    <p:sldId id="837" r:id="rId15"/>
    <p:sldId id="838" r:id="rId16"/>
    <p:sldId id="839" r:id="rId17"/>
    <p:sldId id="840" r:id="rId18"/>
    <p:sldId id="841" r:id="rId19"/>
    <p:sldId id="866" r:id="rId20"/>
    <p:sldId id="850" r:id="rId21"/>
    <p:sldId id="851" r:id="rId22"/>
    <p:sldId id="852" r:id="rId23"/>
    <p:sldId id="853" r:id="rId24"/>
    <p:sldId id="854" r:id="rId25"/>
    <p:sldId id="855" r:id="rId26"/>
    <p:sldId id="895" r:id="rId27"/>
    <p:sldId id="857" r:id="rId28"/>
    <p:sldId id="858" r:id="rId29"/>
    <p:sldId id="859" r:id="rId30"/>
    <p:sldId id="860" r:id="rId31"/>
    <p:sldId id="861" r:id="rId32"/>
    <p:sldId id="869" r:id="rId33"/>
    <p:sldId id="870" r:id="rId34"/>
    <p:sldId id="871" r:id="rId35"/>
    <p:sldId id="894" r:id="rId36"/>
    <p:sldId id="873" r:id="rId37"/>
    <p:sldId id="874" r:id="rId38"/>
    <p:sldId id="875" r:id="rId39"/>
    <p:sldId id="876" r:id="rId40"/>
    <p:sldId id="877" r:id="rId41"/>
    <p:sldId id="878" r:id="rId42"/>
    <p:sldId id="879" r:id="rId43"/>
    <p:sldId id="880" r:id="rId44"/>
    <p:sldId id="881" r:id="rId45"/>
    <p:sldId id="882" r:id="rId46"/>
    <p:sldId id="883" r:id="rId47"/>
    <p:sldId id="884" r:id="rId48"/>
    <p:sldId id="885" r:id="rId49"/>
    <p:sldId id="886" r:id="rId50"/>
    <p:sldId id="887" r:id="rId51"/>
    <p:sldId id="888" r:id="rId52"/>
    <p:sldId id="889" r:id="rId53"/>
    <p:sldId id="890" r:id="rId54"/>
    <p:sldId id="891" r:id="rId55"/>
    <p:sldId id="892" r:id="rId56"/>
    <p:sldId id="893" r:id="rId57"/>
  </p:sldIdLst>
  <p:sldSz cx="9144000" cy="6858000" type="screen4x3"/>
  <p:notesSz cx="6877050" cy="9163050"/>
  <p:defaultTextStyle>
    <a:defPPr>
      <a:defRPr lang="en-US"/>
    </a:defPPr>
    <a:lvl1pPr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1pPr>
    <a:lvl2pPr marL="4572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2pPr>
    <a:lvl3pPr marL="9144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3pPr>
    <a:lvl4pPr marL="13716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4pPr>
    <a:lvl5pPr marL="18288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5pPr>
    <a:lvl6pPr marL="2286000" algn="l" defTabSz="457200" rtl="0" eaLnBrk="1" latinLnBrk="0" hangingPunct="1">
      <a:defRPr sz="2400" b="1" kern="1200">
        <a:solidFill>
          <a:schemeClr val="tx1"/>
        </a:solidFill>
        <a:latin typeface="Arial Narrow" charset="0"/>
        <a:ea typeface="ＭＳ Ｐゴシック" charset="0"/>
        <a:cs typeface="+mn-cs"/>
      </a:defRPr>
    </a:lvl6pPr>
    <a:lvl7pPr marL="2743200" algn="l" defTabSz="457200" rtl="0" eaLnBrk="1" latinLnBrk="0" hangingPunct="1">
      <a:defRPr sz="2400" b="1" kern="1200">
        <a:solidFill>
          <a:schemeClr val="tx1"/>
        </a:solidFill>
        <a:latin typeface="Arial Narrow" charset="0"/>
        <a:ea typeface="ＭＳ Ｐゴシック" charset="0"/>
        <a:cs typeface="+mn-cs"/>
      </a:defRPr>
    </a:lvl7pPr>
    <a:lvl8pPr marL="3200400" algn="l" defTabSz="457200" rtl="0" eaLnBrk="1" latinLnBrk="0" hangingPunct="1">
      <a:defRPr sz="2400" b="1" kern="1200">
        <a:solidFill>
          <a:schemeClr val="tx1"/>
        </a:solidFill>
        <a:latin typeface="Arial Narrow" charset="0"/>
        <a:ea typeface="ＭＳ Ｐゴシック" charset="0"/>
        <a:cs typeface="+mn-cs"/>
      </a:defRPr>
    </a:lvl8pPr>
    <a:lvl9pPr marL="3657600" algn="l" defTabSz="457200" rtl="0" eaLnBrk="1" latinLnBrk="0" hangingPunct="1">
      <a:defRPr sz="2400" b="1" kern="1200">
        <a:solidFill>
          <a:schemeClr val="tx1"/>
        </a:solidFill>
        <a:latin typeface="Arial Narrow" charset="0"/>
        <a:ea typeface="ＭＳ Ｐゴシック" charset="0"/>
        <a:cs typeface="+mn-cs"/>
      </a:defRPr>
    </a:lvl9pPr>
  </p:defaultTextStyle>
  <p:extLst>
    <p:ext uri="{EFAFB233-063F-42B5-8137-9DF3F51BA10A}">
      <p15:sldGuideLst xmlns:p15="http://schemas.microsoft.com/office/powerpoint/2012/main">
        <p15:guide id="1" orient="horz">
          <p15:clr>
            <a:srgbClr val="A4A3A4"/>
          </p15:clr>
        </p15:guide>
        <p15:guide id="2" pos="5692">
          <p15:clr>
            <a:srgbClr val="A4A3A4"/>
          </p15:clr>
        </p15:guide>
      </p15:sldGuideLst>
    </p:ext>
    <p:ext uri="{2D200454-40CA-4A62-9FC3-DE9A4176ACB9}">
      <p15:notesGuideLst xmlns:p15="http://schemas.microsoft.com/office/powerpoint/2012/main">
        <p15:guide id="1" orient="horz" pos="2886">
          <p15:clr>
            <a:srgbClr val="A4A3A4"/>
          </p15:clr>
        </p15:guide>
        <p15:guide id="2" pos="216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CCCC"/>
    <a:srgbClr val="FFFFCC"/>
    <a:srgbClr val="CC6600"/>
    <a:srgbClr val="006600"/>
    <a:srgbClr val="FF6600"/>
    <a:srgbClr val="99CCFF"/>
    <a:srgbClr val="FF0C0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84" autoAdjust="0"/>
    <p:restoredTop sz="77532" autoAdjust="0"/>
  </p:normalViewPr>
  <p:slideViewPr>
    <p:cSldViewPr snapToGrid="0">
      <p:cViewPr varScale="1">
        <p:scale>
          <a:sx n="83" d="100"/>
          <a:sy n="83" d="100"/>
        </p:scale>
        <p:origin x="2472" y="192"/>
      </p:cViewPr>
      <p:guideLst>
        <p:guide orient="horz"/>
        <p:guide pos="56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5120"/>
    </p:cViewPr>
  </p:sorterViewPr>
  <p:notesViewPr>
    <p:cSldViewPr snapToGrid="0">
      <p:cViewPr>
        <p:scale>
          <a:sx n="150" d="100"/>
          <a:sy n="150" d="100"/>
        </p:scale>
        <p:origin x="-72" y="1308"/>
      </p:cViewPr>
      <p:guideLst>
        <p:guide orient="horz" pos="2886"/>
        <p:guide pos="216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4878388" y="8431213"/>
            <a:ext cx="1433512" cy="255587"/>
          </a:xfrm>
          <a:prstGeom prst="rect">
            <a:avLst/>
          </a:prstGeom>
          <a:noFill/>
          <a:ln w="25400">
            <a:noFill/>
            <a:miter lim="800000"/>
            <a:headEnd type="none" w="sm" len="sm"/>
            <a:tailEnd type="none" w="sm" len="sm"/>
          </a:ln>
          <a:effectLst/>
        </p:spPr>
        <p:txBody>
          <a:bodyPr lIns="100261" tIns="50130" rIns="100261" bIns="50130">
            <a:spAutoFit/>
          </a:bodyPr>
          <a:lstStyle>
            <a:lvl1pPr defTabSz="1001713">
              <a:defRPr sz="2400" b="1">
                <a:solidFill>
                  <a:schemeClr val="tx1"/>
                </a:solidFill>
                <a:latin typeface="Arial Narrow" charset="0"/>
                <a:ea typeface="ＭＳ Ｐゴシック" charset="0"/>
              </a:defRPr>
            </a:lvl1pPr>
            <a:lvl2pPr marL="742950" indent="-285750" defTabSz="1001713">
              <a:defRPr sz="2400" b="1">
                <a:solidFill>
                  <a:schemeClr val="tx1"/>
                </a:solidFill>
                <a:latin typeface="Arial Narrow" charset="0"/>
                <a:ea typeface="ＭＳ Ｐゴシック" charset="0"/>
              </a:defRPr>
            </a:lvl2pPr>
            <a:lvl3pPr marL="1143000" indent="-228600" defTabSz="1001713">
              <a:defRPr sz="2400" b="1">
                <a:solidFill>
                  <a:schemeClr val="tx1"/>
                </a:solidFill>
                <a:latin typeface="Arial Narrow" charset="0"/>
                <a:ea typeface="ＭＳ Ｐゴシック" charset="0"/>
              </a:defRPr>
            </a:lvl3pPr>
            <a:lvl4pPr marL="1600200" indent="-228600" defTabSz="1001713">
              <a:defRPr sz="2400" b="1">
                <a:solidFill>
                  <a:schemeClr val="tx1"/>
                </a:solidFill>
                <a:latin typeface="Arial Narrow" charset="0"/>
                <a:ea typeface="ＭＳ Ｐゴシック" charset="0"/>
              </a:defRPr>
            </a:lvl4pPr>
            <a:lvl5pPr marL="2057400" indent="-228600" defTabSz="1001713">
              <a:defRPr sz="2400" b="1">
                <a:solidFill>
                  <a:schemeClr val="tx1"/>
                </a:solidFill>
                <a:latin typeface="Arial Narrow" charset="0"/>
                <a:ea typeface="ＭＳ Ｐゴシック" charset="0"/>
              </a:defRPr>
            </a:lvl5pPr>
            <a:lvl6pPr marL="25146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rPr>
              <a:t>Page </a:t>
            </a:r>
            <a:fld id="{F64E680E-8F98-374A-8BE4-91035EBD376B}" type="slidenum">
              <a:rPr lang="en-US" sz="1000">
                <a:solidFill>
                  <a:schemeClr val="tx2"/>
                </a:solidFill>
              </a:rPr>
              <a:pPr>
                <a:spcBef>
                  <a:spcPct val="50000"/>
                </a:spcBef>
              </a:pPr>
              <a:t>‹#›</a:t>
            </a:fld>
            <a:endParaRPr lang="en-US" sz="1000">
              <a:solidFill>
                <a:schemeClr val="tx2"/>
              </a:solidFill>
            </a:endParaRPr>
          </a:p>
        </p:txBody>
      </p:sp>
      <p:sp>
        <p:nvSpPr>
          <p:cNvPr id="3080" name="Text Box 8"/>
          <p:cNvSpPr txBox="1">
            <a:spLocks noChangeArrowheads="1"/>
          </p:cNvSpPr>
          <p:nvPr/>
        </p:nvSpPr>
        <p:spPr bwMode="auto">
          <a:xfrm>
            <a:off x="6037263" y="317500"/>
            <a:ext cx="200025" cy="254000"/>
          </a:xfrm>
          <a:prstGeom prst="rect">
            <a:avLst/>
          </a:prstGeom>
          <a:noFill/>
          <a:ln w="25400">
            <a:noFill/>
            <a:miter lim="800000"/>
            <a:headEnd type="none" w="sm" len="sm"/>
            <a:tailEnd type="none" w="sm" len="sm"/>
          </a:ln>
          <a:effectLst/>
        </p:spPr>
        <p:txBody>
          <a:bodyPr wrap="none" lIns="100261" tIns="50130" rIns="100261" bIns="50130">
            <a:spAutoFit/>
          </a:bodyPr>
          <a:lstStyle/>
          <a:p>
            <a:pPr algn="r" defTabSz="1001713">
              <a:defRPr/>
            </a:pPr>
            <a:endParaRPr lang="fr-FR" sz="1000">
              <a:solidFill>
                <a:schemeClr val="tx2"/>
              </a:solidFill>
              <a:latin typeface="Arial Narrow" pitchFamily="34" charset="0"/>
              <a:ea typeface="+mn-ea"/>
            </a:endParaRPr>
          </a:p>
        </p:txBody>
      </p:sp>
    </p:spTree>
    <p:extLst>
      <p:ext uri="{BB962C8B-B14F-4D97-AF65-F5344CB8AC3E}">
        <p14:creationId xmlns:p14="http://schemas.microsoft.com/office/powerpoint/2010/main" val="1265141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8100" y="-31750"/>
            <a:ext cx="3024188" cy="461963"/>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l" defTabSz="898525">
              <a:defRPr sz="1000" b="0" i="1" smtClean="0">
                <a:latin typeface="Arial" pitchFamily="34" charset="0"/>
                <a:ea typeface="+mn-ea"/>
              </a:defRPr>
            </a:lvl1pPr>
          </a:lstStyle>
          <a:p>
            <a:pPr>
              <a:defRPr/>
            </a:pPr>
            <a:endParaRPr lang="en-US"/>
          </a:p>
        </p:txBody>
      </p:sp>
      <p:sp>
        <p:nvSpPr>
          <p:cNvPr id="2051" name="Rectangle 3"/>
          <p:cNvSpPr>
            <a:spLocks noGrp="1" noChangeArrowheads="1"/>
          </p:cNvSpPr>
          <p:nvPr>
            <p:ph type="dt" idx="1"/>
          </p:nvPr>
        </p:nvSpPr>
        <p:spPr bwMode="auto">
          <a:xfrm>
            <a:off x="3890963" y="-31750"/>
            <a:ext cx="2947987" cy="461963"/>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r" defTabSz="898525">
              <a:defRPr sz="1000" b="0" i="1" smtClean="0">
                <a:latin typeface="Arial" pitchFamily="34" charset="0"/>
                <a:ea typeface="+mn-ea"/>
              </a:defRPr>
            </a:lvl1pPr>
          </a:lstStyle>
          <a:p>
            <a:pPr>
              <a:defRPr/>
            </a:pPr>
            <a:endParaRPr lang="en-US"/>
          </a:p>
        </p:txBody>
      </p:sp>
      <p:sp>
        <p:nvSpPr>
          <p:cNvPr id="60420" name="Rectangle 4"/>
          <p:cNvSpPr>
            <a:spLocks noGrp="1" noRot="1" noChangeAspect="1" noChangeArrowheads="1" noTextEdit="1"/>
          </p:cNvSpPr>
          <p:nvPr>
            <p:ph type="sldImg" idx="2"/>
          </p:nvPr>
        </p:nvSpPr>
        <p:spPr bwMode="auto">
          <a:xfrm>
            <a:off x="1157288" y="677863"/>
            <a:ext cx="4565650" cy="3424237"/>
          </a:xfrm>
          <a:prstGeom prst="rect">
            <a:avLst/>
          </a:prstGeom>
          <a:noFill/>
          <a:ln w="12700">
            <a:solidFill>
              <a:schemeClr val="tx1"/>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2053" name="Rectangle 5"/>
          <p:cNvSpPr>
            <a:spLocks noGrp="1" noChangeArrowheads="1"/>
          </p:cNvSpPr>
          <p:nvPr>
            <p:ph type="body" sz="quarter" idx="3"/>
          </p:nvPr>
        </p:nvSpPr>
        <p:spPr bwMode="auto">
          <a:xfrm>
            <a:off x="946150" y="4351338"/>
            <a:ext cx="4984750" cy="4151312"/>
          </a:xfrm>
          <a:prstGeom prst="rect">
            <a:avLst/>
          </a:prstGeom>
          <a:noFill/>
          <a:ln w="9525">
            <a:noFill/>
            <a:miter lim="800000"/>
            <a:headEnd/>
            <a:tailEnd/>
          </a:ln>
          <a:effectLst/>
        </p:spPr>
        <p:txBody>
          <a:bodyPr vert="horz" wrap="square" lIns="90537" tIns="45269" rIns="90537" bIns="452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8100" y="8732838"/>
            <a:ext cx="3024188" cy="46196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l" defTabSz="898525">
              <a:defRPr sz="1000" b="0" i="1" smtClean="0">
                <a:latin typeface="Arial" pitchFamily="34" charset="0"/>
                <a:ea typeface="+mn-ea"/>
              </a:defRPr>
            </a:lvl1pPr>
          </a:lstStyle>
          <a:p>
            <a:pPr>
              <a:defRPr/>
            </a:pPr>
            <a:r>
              <a:rPr lang="en-US"/>
              <a:t>Page </a:t>
            </a:r>
          </a:p>
        </p:txBody>
      </p:sp>
      <p:sp>
        <p:nvSpPr>
          <p:cNvPr id="2055" name="Rectangle 7"/>
          <p:cNvSpPr>
            <a:spLocks noGrp="1" noChangeArrowheads="1"/>
          </p:cNvSpPr>
          <p:nvPr>
            <p:ph type="sldNum" sz="quarter" idx="5"/>
          </p:nvPr>
        </p:nvSpPr>
        <p:spPr bwMode="auto">
          <a:xfrm>
            <a:off x="3890963" y="8732838"/>
            <a:ext cx="2947987" cy="46196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r" defTabSz="898525">
              <a:defRPr sz="1000" b="0" i="1">
                <a:latin typeface="Arial" charset="0"/>
              </a:defRPr>
            </a:lvl1pPr>
          </a:lstStyle>
          <a:p>
            <a:fld id="{F2ADA7C3-2B48-5641-A9E9-A718A505F80D}" type="slidenum">
              <a:rPr lang="en-US"/>
              <a:pPr/>
              <a:t>‹#›</a:t>
            </a:fld>
            <a:endParaRPr lang="en-US"/>
          </a:p>
        </p:txBody>
      </p:sp>
    </p:spTree>
    <p:extLst>
      <p:ext uri="{BB962C8B-B14F-4D97-AF65-F5344CB8AC3E}">
        <p14:creationId xmlns:p14="http://schemas.microsoft.com/office/powerpoint/2010/main" val="35585998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132664F-4724-4545-B6CB-093FFF6D7EC2}" type="slidenum">
              <a:rPr lang="en-US" sz="1000" b="0">
                <a:latin typeface="Arial" charset="0"/>
              </a:rPr>
              <a:pPr/>
              <a:t>1</a:t>
            </a:fld>
            <a:endParaRPr lang="en-US" sz="1000" b="0">
              <a:latin typeface="Arial" charset="0"/>
            </a:endParaRPr>
          </a:p>
        </p:txBody>
      </p:sp>
      <p:sp>
        <p:nvSpPr>
          <p:cNvPr id="61443" name="Rectangle 2"/>
          <p:cNvSpPr>
            <a:spLocks noGrp="1" noRot="1" noChangeAspect="1" noChangeArrowheads="1" noTextEdit="1"/>
          </p:cNvSpPr>
          <p:nvPr>
            <p:ph type="sldImg"/>
          </p:nvPr>
        </p:nvSpPr>
        <p:spPr>
          <a:solidFill>
            <a:srgbClr val="FFFFFF"/>
          </a:solidFill>
          <a:ln/>
        </p:spPr>
      </p:sp>
      <p:sp>
        <p:nvSpPr>
          <p:cNvPr id="614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 xmlns:ma14="http://schemas.microsoft.com/office/mac/drawingml/2011/main" val="1"/>
            </a:ext>
          </a:extLst>
        </p:spPr>
        <p:txBody>
          <a:bodyPr/>
          <a:lstStyle/>
          <a:p>
            <a:endParaRPr lang="fr-FR">
              <a:latin typeface="Arial Narrow"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89746B77-4BAA-CD43-80CE-36AC3106EF82}" type="slidenum">
              <a:rPr lang="en-US" sz="1000" b="0">
                <a:latin typeface="Arial" charset="0"/>
              </a:rPr>
              <a:pPr/>
              <a:t>10</a:t>
            </a:fld>
            <a:endParaRPr lang="en-US" sz="1000" b="0">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A complementary algorithm, the ALAP ( As Late As Possible) scheduling algorithm, provides the latest schedule that satisfies a latency constraint.</a:t>
            </a:r>
          </a:p>
          <a:p>
            <a:endParaRPr lang="en-US">
              <a:latin typeface="Arial Narrow" charset="0"/>
            </a:endParaRPr>
          </a:p>
          <a:p>
            <a:endParaRPr lang="en-US">
              <a:latin typeface="Arial Narrow"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735ADB4-8765-1940-BFEC-B3F7BCE6D4F3}" type="slidenum">
              <a:rPr lang="en-US" sz="1000" b="0">
                <a:latin typeface="Arial" charset="0"/>
              </a:rPr>
              <a:pPr/>
              <a:t>11</a:t>
            </a:fld>
            <a:endParaRPr lang="en-US" sz="1000" b="0">
              <a:latin typeface="Arial"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Example of an ALAP algorithm.</a:t>
            </a:r>
          </a:p>
          <a:p>
            <a:r>
              <a:rPr lang="en-US">
                <a:latin typeface="Arial Narrow" charset="0"/>
              </a:rPr>
              <a:t>Note that nodes are pushed toward the bottom.</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D6545740-1BFD-5945-8F24-A78E03D9995C}" type="slidenum">
              <a:rPr lang="en-US" sz="1000" b="0">
                <a:latin typeface="Arial" charset="0"/>
              </a:rPr>
              <a:pPr/>
              <a:t>12</a:t>
            </a:fld>
            <a:endParaRPr lang="en-US" sz="1000" b="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ALAP scheduling algorithm necessitates a latency bound, which can in turn be provided by the ASAP algorithm.</a:t>
            </a:r>
          </a:p>
          <a:p>
            <a:r>
              <a:rPr lang="en-US">
                <a:latin typeface="Arial Narrow" charset="0"/>
              </a:rPr>
              <a:t>An important quantity used by some scheduling algorithms is the mobility (or slack) of an operation, corresponding to the difference of the start times computed by the ALAP and ASAP algorithms. </a:t>
            </a:r>
          </a:p>
          <a:p>
            <a:r>
              <a:rPr lang="en-US">
                <a:latin typeface="Arial Narrow" charset="0"/>
              </a:rPr>
              <a:t>Zero mobility implies that an operation can be started only at one given time step in order to meet the overall latency constraint. When the mobility is larger than</a:t>
            </a:r>
          </a:p>
          <a:p>
            <a:r>
              <a:rPr lang="en-US">
                <a:latin typeface="Arial Narrow" charset="0"/>
              </a:rPr>
              <a:t>zero, then it measures the span of the time interval in which it may be started. </a:t>
            </a:r>
          </a:p>
          <a:p>
            <a:endParaRPr lang="en-US">
              <a:latin typeface="Arial Narrow"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E987ED6-1736-4841-87D9-7A094D3D7CD2}" type="slidenum">
              <a:rPr lang="en-US" sz="1000" b="0">
                <a:latin typeface="Arial" charset="0"/>
              </a:rPr>
              <a:pPr/>
              <a:t>13</a:t>
            </a:fld>
            <a:endParaRPr lang="en-US" sz="1000" b="0">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Example of ASAP, ALAP and mobility.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D05A1F23-8DC4-1E4D-BF96-DA6F79119FDC}" type="slidenum">
              <a:rPr lang="en-US" sz="1000" b="0">
                <a:latin typeface="Arial" charset="0"/>
              </a:rPr>
              <a:pPr/>
              <a:t>14</a:t>
            </a:fld>
            <a:endParaRPr lang="en-US" sz="1000" b="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scheduling problem under latency constraint can be generalized to the case in which deadlines need to be met by other operations, or even further by considering release times for the operations.</a:t>
            </a:r>
          </a:p>
          <a:p>
            <a:r>
              <a:rPr lang="en-US">
                <a:latin typeface="Arial Narrow" charset="0"/>
              </a:rPr>
              <a:t>The release times and deadlines are nothing but absolute constraints on the start time of the operations.</a:t>
            </a:r>
          </a:p>
          <a:p>
            <a:r>
              <a:rPr lang="en-US">
                <a:latin typeface="Arial Narrow" charset="0"/>
              </a:rPr>
              <a:t>Relative  constraints are very useful in hardware modeling, because the absolute start times are  not known a priori.</a:t>
            </a:r>
          </a:p>
          <a:p>
            <a:r>
              <a:rPr lang="en-US">
                <a:latin typeface="Arial Narrow" charset="0"/>
              </a:rPr>
              <a:t>Minimum timing constraints between any two operations can be used to insure that an operation follows another by at least a prescribed number of time steps, regardless of the existence of a dependency between them.</a:t>
            </a:r>
          </a:p>
          <a:p>
            <a:r>
              <a:rPr lang="en-US">
                <a:latin typeface="Arial Narrow" charset="0"/>
              </a:rPr>
              <a:t>It is often also important to limit the maximum distance in time between two operations by means of maximum timing constraints. The combination of maximum and minimum timing constraint permits us to specify the exact distance in time between two operations and, as a special case, their simultaneity.</a:t>
            </a:r>
          </a:p>
          <a:p>
            <a:endParaRPr lang="en-US">
              <a:latin typeface="Arial Narrow" charset="0"/>
            </a:endParaRPr>
          </a:p>
          <a:p>
            <a:r>
              <a:rPr lang="en-US">
                <a:latin typeface="Arial Narrow" charset="0"/>
              </a:rPr>
              <a:t>The presence of maximum timing constraints may prevent the existence of a consistent schedule, as in the case of the latency constraint.</a:t>
            </a:r>
          </a:p>
          <a:p>
            <a:r>
              <a:rPr lang="en-US">
                <a:latin typeface="Arial Narrow" charset="0"/>
              </a:rPr>
              <a:t>In particular, the requirement of an upper bound on the time distance between the start time of two operations may be inconsistent with the time required to execute the first operation, plus possibly the time required by any sequence of operations in between. Similarly, minimum timing constraints may also conflict with maximum timing constraint.</a:t>
            </a:r>
          </a:p>
          <a:p>
            <a:endParaRPr lang="en-US">
              <a:latin typeface="Arial Narrow"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FF24ACA-B6ED-374F-B85C-52D233B8E0D7}" type="slidenum">
              <a:rPr lang="en-US" sz="1000" b="0">
                <a:latin typeface="Arial" charset="0"/>
              </a:rPr>
              <a:pPr/>
              <a:t>15</a:t>
            </a:fld>
            <a:endParaRPr lang="en-US" sz="1000" b="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Timing constraints can be modeled as follows.</a:t>
            </a:r>
          </a:p>
          <a:p>
            <a:r>
              <a:rPr lang="en-US">
                <a:latin typeface="Arial Narrow" charset="0"/>
              </a:rPr>
              <a:t>Starting from a sequencing graph with weights on the edges, a minimum timing constraint can be seen as a forward edge with weigh equal to the constraint value.</a:t>
            </a:r>
          </a:p>
          <a:p>
            <a:r>
              <a:rPr lang="en-US">
                <a:latin typeface="Arial Narrow" charset="0"/>
              </a:rPr>
              <a:t>A maximum timing constraint is  a backward edge with weight equal to the opposite of the constraint value.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8CCECCFC-C79F-B940-9143-88618E0CD7A2}" type="slidenum">
              <a:rPr lang="en-US" sz="1000" b="0">
                <a:latin typeface="Arial" charset="0"/>
              </a:rPr>
              <a:pPr/>
              <a:t>16</a:t>
            </a:fld>
            <a:endParaRPr lang="en-US" sz="1000" b="0">
              <a:latin typeface="Arial"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We assume one cycle for addition and two for multiplication. </a:t>
            </a:r>
          </a:p>
          <a:p>
            <a:r>
              <a:rPr lang="en-US">
                <a:latin typeface="Arial Narrow" charset="0"/>
              </a:rPr>
              <a:t>A minimum timing constraint requires operation </a:t>
            </a:r>
            <a:r>
              <a:rPr lang="en-US" i="1">
                <a:latin typeface="Arial Narrow" charset="0"/>
              </a:rPr>
              <a:t>4</a:t>
            </a:r>
            <a:r>
              <a:rPr lang="en-US">
                <a:latin typeface="Arial Narrow" charset="0"/>
              </a:rPr>
              <a:t> to execute at least 4 cycles after operation </a:t>
            </a:r>
            <a:r>
              <a:rPr lang="en-US" i="1">
                <a:latin typeface="Arial Narrow" charset="0"/>
              </a:rPr>
              <a:t>0</a:t>
            </a:r>
            <a:r>
              <a:rPr lang="en-US">
                <a:latin typeface="Arial Narrow" charset="0"/>
              </a:rPr>
              <a:t> has started.</a:t>
            </a:r>
          </a:p>
          <a:p>
            <a:r>
              <a:rPr lang="en-US">
                <a:latin typeface="Arial Narrow" charset="0"/>
              </a:rPr>
              <a:t>A maximum timing constraint requires operation </a:t>
            </a:r>
            <a:r>
              <a:rPr lang="en-US" i="1">
                <a:latin typeface="Arial Narrow" charset="0"/>
              </a:rPr>
              <a:t>2</a:t>
            </a:r>
            <a:r>
              <a:rPr lang="en-US">
                <a:latin typeface="Arial Narrow" charset="0"/>
              </a:rPr>
              <a:t> to execute at most 3 cycles after operation </a:t>
            </a:r>
            <a:r>
              <a:rPr lang="en-US" i="1">
                <a:latin typeface="Arial Narrow" charset="0"/>
              </a:rPr>
              <a:t>1</a:t>
            </a:r>
            <a:r>
              <a:rPr lang="en-US">
                <a:latin typeface="Arial Narrow" charset="0"/>
              </a:rPr>
              <a:t> has started.</a:t>
            </a:r>
          </a:p>
          <a:p>
            <a:r>
              <a:rPr lang="en-US">
                <a:latin typeface="Arial Narrow" charset="0"/>
              </a:rPr>
              <a:t>Note that the constraint graph has a backward edge with negative weight (e.g. -3).</a:t>
            </a:r>
          </a:p>
          <a:p>
            <a:endParaRPr lang="en-US">
              <a:latin typeface="Arial Narrow"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41FEE6F-C0F8-8345-9C65-2B9664644091}" type="slidenum">
              <a:rPr lang="en-US" sz="1000" b="0">
                <a:latin typeface="Arial" charset="0"/>
              </a:rPr>
              <a:pPr/>
              <a:t>17</a:t>
            </a:fld>
            <a:endParaRPr lang="en-US" sz="1000" b="0">
              <a:latin typeface="Arial"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Timing constraint scheduling can be seen as solving a set of liner inequalities, or equivalently a longest path problem. The existence of a schedule under timing constraints can be checked using the Bellman-Ford algorithm. </a:t>
            </a:r>
          </a:p>
          <a:p>
            <a:r>
              <a:rPr lang="en-US">
                <a:latin typeface="Arial Narrow" charset="0"/>
              </a:rPr>
              <a:t>It is often the case that the number of maximum timing constraints is small when compared to the number of edges in the constraint graph. </a:t>
            </a:r>
          </a:p>
          <a:p>
            <a:r>
              <a:rPr lang="en-US">
                <a:latin typeface="Arial Narrow" charset="0"/>
              </a:rPr>
              <a:t>Then, relaxation-based algorithms like Liao-Wong's can be more efficient.</a:t>
            </a:r>
          </a:p>
          <a:p>
            <a:r>
              <a:rPr lang="en-US">
                <a:latin typeface="Arial Narrow" charset="0"/>
              </a:rPr>
              <a:t>When a schedule exists, the weight of the longest path in the constraint graph from the source to a vertex is also the minimum start time.</a:t>
            </a:r>
          </a:p>
          <a:p>
            <a:r>
              <a:rPr lang="en-US">
                <a:latin typeface="Arial Narrow" charset="0"/>
              </a:rPr>
              <a:t>Thus the Bellman-Ford or the Liao-Wong algorithms provide also the schedule.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0601539-4584-714E-9804-E4E758E0F006}" type="slidenum">
              <a:rPr lang="en-US" sz="1000" b="0">
                <a:latin typeface="Arial" charset="0"/>
              </a:rPr>
              <a:pPr/>
              <a:t>18</a:t>
            </a:fld>
            <a:endParaRPr lang="en-US" sz="1000" b="0">
              <a:latin typeface="Arial"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scheduling problem can be extended to the case when some operations have unknown delay, such as in case of synchronization or data-dependent iteration. In this case, such operations are identified as anchors of the schedule, and a relative schedule is computed as anchored to the termination of such operations.</a:t>
            </a:r>
          </a:p>
          <a:p>
            <a:r>
              <a:rPr lang="en-US">
                <a:latin typeface="Arial Narrow" charset="0"/>
              </a:rPr>
              <a:t>The overall schedule, determined by a method called relative scheduling, is a combination of the schedules with respect to the anchors. While the schedule with respect to the anchor can be determined at compile time, the start time of the operations is determined only at run time. Nevertheless, relative scheduling insure correct operation.</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D06E20F-30A3-704D-A724-FC548D38B47D}" type="slidenum">
              <a:rPr lang="en-US" sz="1000" b="0">
                <a:latin typeface="Arial" charset="0"/>
              </a:rPr>
              <a:pPr/>
              <a:t>19</a:t>
            </a:fld>
            <a:endParaRPr lang="en-US" sz="1000" b="0">
              <a:latin typeface="Arial" charset="0"/>
            </a:endParaRPr>
          </a:p>
        </p:txBody>
      </p:sp>
      <p:sp>
        <p:nvSpPr>
          <p:cNvPr id="79875" name="Rectangle 2"/>
          <p:cNvSpPr>
            <a:spLocks noGrp="1" noRot="1" noChangeAspect="1" noChangeArrowheads="1" noTextEdit="1"/>
          </p:cNvSpPr>
          <p:nvPr>
            <p:ph type="sldImg"/>
          </p:nvPr>
        </p:nvSpPr>
        <p:spPr>
          <a:solidFill>
            <a:srgbClr val="FFFFFF"/>
          </a:solidFill>
          <a:ln/>
        </p:spPr>
      </p:sp>
      <p:sp>
        <p:nvSpPr>
          <p:cNvPr id="79876" name="Rectangle 3"/>
          <p:cNvSpPr>
            <a:spLocks noGrp="1" noChangeArrowheads="1"/>
          </p:cNvSpPr>
          <p:nvPr>
            <p:ph type="body" idx="1"/>
          </p:nvPr>
        </p:nvSpPr>
        <p:spPr>
          <a:solidFill>
            <a:srgbClr val="FFFFFF"/>
          </a:solidFill>
          <a:ln>
            <a:solidFill>
              <a:srgbClr val="000000"/>
            </a:solidFill>
          </a:ln>
        </p:spPr>
        <p:txBody>
          <a:bodyPr/>
          <a:lstStyle/>
          <a:p>
            <a:r>
              <a:rPr lang="en-US">
                <a:latin typeface="Arial Narrow" charset="0"/>
              </a:rPr>
              <a:t>Here we review scheduling with resource constraints and we consider both exact and approximate approaches.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310DA9F1-8C9B-7A44-BDE5-9FF91E3AD4E6}" type="slidenum">
              <a:rPr lang="en-US" sz="1000" b="0">
                <a:latin typeface="Arial" charset="0"/>
              </a:rPr>
              <a:pPr/>
              <a:t>2</a:t>
            </a:fld>
            <a:endParaRPr lang="en-US" sz="1000" b="0">
              <a:latin typeface="Arial"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fr-FR">
              <a:latin typeface="Arial Narrow"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DFF3366C-6938-4143-860E-3996494E14B5}" type="slidenum">
              <a:rPr lang="en-US" sz="1000" b="0">
                <a:latin typeface="Arial" charset="0"/>
              </a:rPr>
              <a:pPr/>
              <a:t>20</a:t>
            </a:fld>
            <a:endParaRPr lang="en-US" sz="1000" b="0">
              <a:latin typeface="Arial"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Scheduling under resource constraints is an important and difficult problem. Resource constraints are motivated by the fact that the resource usage determines the circuit area </a:t>
            </a:r>
          </a:p>
          <a:p>
            <a:r>
              <a:rPr lang="en-US">
                <a:latin typeface="Arial Narrow" charset="0"/>
              </a:rPr>
              <a:t>of resource-dominated circuits and represents a significant component of the overall area for most other circuits. </a:t>
            </a:r>
          </a:p>
          <a:p>
            <a:endParaRPr lang="en-US">
              <a:latin typeface="Arial Narrow" charset="0"/>
            </a:endParaRPr>
          </a:p>
          <a:p>
            <a:r>
              <a:rPr lang="en-US">
                <a:latin typeface="Arial Narrow" charset="0"/>
              </a:rPr>
              <a:t>The solution of scheduling problems under resource constraints provides a means for computing the (area/latency) trade-off points. In practice two difficulties arise.</a:t>
            </a:r>
          </a:p>
          <a:p>
            <a:r>
              <a:rPr lang="en-US">
                <a:latin typeface="Arial Narrow" charset="0"/>
              </a:rPr>
              <a:t>First, the resource-constrained scheduling problem is intractable, and only approximate solutions can be found for problems of reasonable size.</a:t>
            </a:r>
          </a:p>
          <a:p>
            <a:r>
              <a:rPr lang="en-US">
                <a:latin typeface="Arial Narrow" charset="0"/>
              </a:rPr>
              <a:t>Second, the area-performance trade-off points are affected by other factors, when considering non resource-dominated circuits. </a:t>
            </a:r>
          </a:p>
          <a:p>
            <a:endParaRPr lang="en-US">
              <a:latin typeface="Arial Narrow"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E7F0491-C4E5-414D-B33A-A10F9C3E317D}" type="slidenum">
              <a:rPr lang="en-US" sz="1000" b="0">
                <a:latin typeface="Arial" charset="0"/>
              </a:rPr>
              <a:pPr/>
              <a:t>21</a:t>
            </a:fld>
            <a:endParaRPr lang="en-US" sz="1000" b="0">
              <a:latin typeface="Arial"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is the formal problem definition. </a:t>
            </a:r>
          </a:p>
          <a:p>
            <a:r>
              <a:rPr lang="en-US">
                <a:latin typeface="Arial Narrow" charset="0"/>
              </a:rPr>
              <a:t>The last constraint is the resource constraint that says that at any timestep </a:t>
            </a:r>
            <a:r>
              <a:rPr lang="en-US" b="1" i="1">
                <a:latin typeface="Arial Narrow" charset="0"/>
              </a:rPr>
              <a:t>l</a:t>
            </a:r>
            <a:r>
              <a:rPr lang="en-US">
                <a:latin typeface="Arial Narrow" charset="0"/>
              </a:rPr>
              <a:t> there can be at most </a:t>
            </a:r>
            <a:r>
              <a:rPr lang="en-US" b="1" i="1">
                <a:latin typeface="Arial Narrow" charset="0"/>
              </a:rPr>
              <a:t>a </a:t>
            </a:r>
            <a:r>
              <a:rPr lang="en-US">
                <a:latin typeface="Arial Narrow" charset="0"/>
              </a:rPr>
              <a:t> resources that are active.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6E743962-6112-D74C-9654-DC1A01E7745E}" type="slidenum">
              <a:rPr lang="en-US" sz="1000" b="0">
                <a:latin typeface="Arial" charset="0"/>
              </a:rPr>
              <a:pPr/>
              <a:t>22</a:t>
            </a:fld>
            <a:endParaRPr lang="en-US" sz="1000" b="0">
              <a:latin typeface="Arial"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Since scheduling is intractable, it can be solved exactly only for problems of small-medium size.</a:t>
            </a:r>
          </a:p>
          <a:p>
            <a:r>
              <a:rPr lang="en-US">
                <a:latin typeface="Arial Narrow" charset="0"/>
              </a:rPr>
              <a:t>This is typically done through ILP. Most schedulers use list scheduling. </a:t>
            </a:r>
          </a:p>
          <a:p>
            <a:r>
              <a:rPr lang="en-US">
                <a:latin typeface="Arial Narrow" charset="0"/>
              </a:rPr>
              <a:t>Hu</a:t>
            </a:r>
            <a:r>
              <a:rPr lang="ja-JP" altLang="en-US">
                <a:latin typeface="Arial Narrow" charset="0"/>
              </a:rPr>
              <a:t>’</a:t>
            </a:r>
            <a:r>
              <a:rPr lang="en-US">
                <a:latin typeface="Arial Narrow" charset="0"/>
              </a:rPr>
              <a:t>s algorithm is an exact method that works under very restrictive assumptions, but that is useful to understand the rationale for list scheduling. </a:t>
            </a:r>
          </a:p>
          <a:p>
            <a:r>
              <a:rPr lang="en-US">
                <a:latin typeface="Arial Narrow" charset="0"/>
              </a:rPr>
              <a:t>Force-directed scheduling is another heuristic which, as compared to list scheduling, requires more computational effort but whose results may be better.</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AEE56AC-CA67-4C4D-901A-3102B50B8B39}" type="slidenum">
              <a:rPr lang="en-US" sz="1000" b="0">
                <a:latin typeface="Arial" charset="0"/>
              </a:rPr>
              <a:pPr/>
              <a:t>23</a:t>
            </a:fld>
            <a:endParaRPr lang="en-US" sz="1000" b="0">
              <a:latin typeface="Arial"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A formal model of the scheduling problem under resource constraints can be achieved by using binary decision variables with two indices.</a:t>
            </a:r>
          </a:p>
          <a:p>
            <a:r>
              <a:rPr lang="en-US">
                <a:latin typeface="Arial Narrow" charset="0"/>
              </a:rPr>
              <a:t>(The range of the indexes is justified by the fact that we consider also the source and sink operations, and that we start the schedule on cycle 1.</a:t>
            </a:r>
          </a:p>
          <a:p>
            <a:r>
              <a:rPr lang="en-US">
                <a:latin typeface="Arial Narrow" charset="0"/>
              </a:rPr>
              <a:t>The number lambda_bar represents an upper bound on the latency, because the schedule latency is unknown.</a:t>
            </a:r>
          </a:p>
          <a:p>
            <a:r>
              <a:rPr lang="en-US">
                <a:latin typeface="Arial Narrow" charset="0"/>
              </a:rPr>
              <a:t>The bound can be computed by using a fast heuristic scheduling algorithm, such as a list scheduling algorithm.</a:t>
            </a:r>
          </a:p>
          <a:p>
            <a:r>
              <a:rPr lang="en-US">
                <a:latin typeface="Arial Narrow" charset="0"/>
              </a:rPr>
              <a:t>From the values of the variables X it is possible to recover the start time for the operations.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3988B13F-424E-9E4A-A9BF-5E688997516B}" type="slidenum">
              <a:rPr lang="en-US" sz="1000" b="0">
                <a:latin typeface="Arial" charset="0"/>
              </a:rPr>
              <a:pPr/>
              <a:t>24</a:t>
            </a:fld>
            <a:endParaRPr lang="en-US" sz="1000" b="0">
              <a:latin typeface="Arial"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ILP formulation consists of one objective with three constraints.</a:t>
            </a:r>
          </a:p>
          <a:p>
            <a:r>
              <a:rPr lang="en-US">
                <a:latin typeface="Arial Narrow" charset="0"/>
              </a:rPr>
              <a:t>This slide shows the three constraints under a simple situation: all resources take one cycle to execute.</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A47E17C4-A5D3-6542-AB32-0F4C0E2C97FA}" type="slidenum">
              <a:rPr lang="en-US" sz="1000" b="0">
                <a:latin typeface="Arial" charset="0"/>
              </a:rPr>
              <a:pPr/>
              <a:t>25</a:t>
            </a:fld>
            <a:endParaRPr lang="en-US" sz="1000" b="0">
              <a:latin typeface="Arial"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slide shows the full problem.</a:t>
            </a:r>
          </a:p>
          <a:p>
            <a:r>
              <a:rPr lang="en-US">
                <a:latin typeface="Arial Narrow" charset="0"/>
              </a:rPr>
              <a:t>The objective function is an appropriate norm on vector </a:t>
            </a:r>
            <a:r>
              <a:rPr lang="en-US" b="1">
                <a:latin typeface="Arial Narrow" charset="0"/>
              </a:rPr>
              <a:t>t</a:t>
            </a:r>
            <a:r>
              <a:rPr lang="en-US">
                <a:latin typeface="Arial Narrow" charset="0"/>
              </a:rPr>
              <a:t>.</a:t>
            </a:r>
          </a:p>
          <a:p>
            <a:r>
              <a:rPr lang="en-US">
                <a:latin typeface="Arial Narrow" charset="0"/>
              </a:rPr>
              <a:t>The last constraint is generalized here to deal with multicycle resources.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A3F9A47D-64F9-474E-85F4-82F0FB796BA6}" type="slidenum">
              <a:rPr lang="en-US" sz="1000" b="0">
                <a:latin typeface="Arial" charset="0"/>
              </a:rPr>
              <a:pPr/>
              <a:t>26</a:t>
            </a:fld>
            <a:endParaRPr lang="en-US" sz="1000" b="0">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Let us consider again the sequencing graph of the differential equation integrator loop.</a:t>
            </a:r>
          </a:p>
          <a:p>
            <a:r>
              <a:rPr lang="en-US">
                <a:latin typeface="Arial Narrow" charset="0"/>
              </a:rPr>
              <a:t>We assume that there are two types of resources: a multiplier and an ALU that performs addition/subtraction and comparison. Both resources execute in one cycle.</a:t>
            </a:r>
          </a:p>
          <a:p>
            <a:r>
              <a:rPr lang="en-US">
                <a:latin typeface="Arial Narrow" charset="0"/>
              </a:rPr>
              <a:t>We also assume that the upper bounds on the number of both resources is 2.</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CC87E9E4-7988-A945-84FF-8EED69E24B08}" type="slidenum">
              <a:rPr lang="en-US" sz="1000" b="0">
                <a:latin typeface="Arial" charset="0"/>
              </a:rPr>
              <a:pPr/>
              <a:t>27</a:t>
            </a:fld>
            <a:endParaRPr lang="en-US" sz="1000" b="0">
              <a:latin typeface="Arial"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These are the corresponding constraints for the problem.</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CC4423D4-2714-F349-9C57-0E14C88573C2}" type="slidenum">
              <a:rPr lang="en-US" sz="1000" b="0">
                <a:latin typeface="Arial" charset="0"/>
              </a:rPr>
              <a:pPr/>
              <a:t>28</a:t>
            </a:fld>
            <a:endParaRPr lang="en-US" sz="1000" b="0">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is an optimum solution to the problem.</a:t>
            </a:r>
          </a:p>
          <a:p>
            <a:r>
              <a:rPr lang="en-US">
                <a:latin typeface="Arial Narrow" charset="0"/>
              </a:rPr>
              <a:t>Latency is 4 and 2 resources are needed per operation type.</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DF0C984-505D-5C44-B74E-C953272A35A1}" type="slidenum">
              <a:rPr lang="en-US" sz="1000" b="0">
                <a:latin typeface="Arial" charset="0"/>
              </a:rPr>
              <a:pPr/>
              <a:t>29</a:t>
            </a:fld>
            <a:endParaRPr lang="en-US" sz="1000" b="0">
              <a:latin typeface="Arial"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We can consider next the minimum-resource scheduling problem under latency constraints, which is the dual of the previously considered problem.</a:t>
            </a:r>
          </a:p>
          <a:p>
            <a:r>
              <a:rPr lang="en-US">
                <a:latin typeface="Arial Narrow" charset="0"/>
              </a:rPr>
              <a:t>The optimization goal is a weighted sum of the resource usage represented by vector </a:t>
            </a:r>
            <a:r>
              <a:rPr lang="en-US" b="1">
                <a:latin typeface="Arial Narrow" charset="0"/>
              </a:rPr>
              <a:t>a</a:t>
            </a:r>
            <a:r>
              <a:rPr lang="en-US">
                <a:latin typeface="Arial Narrow" charset="0"/>
              </a:rPr>
              <a:t>.</a:t>
            </a:r>
          </a:p>
          <a:p>
            <a:r>
              <a:rPr lang="en-US">
                <a:latin typeface="Arial Narrow" charset="0"/>
              </a:rPr>
              <a:t>Hence the objective function can be expressed as scalar product between a vector whose entries are the individual resource (area) costs and the vector </a:t>
            </a:r>
            <a:r>
              <a:rPr lang="en-US" b="1">
                <a:latin typeface="Arial Narrow" charset="0"/>
              </a:rPr>
              <a:t>a</a:t>
            </a:r>
            <a:r>
              <a:rPr lang="en-US">
                <a:latin typeface="Arial Narrow" charset="0"/>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096C07E-DAAF-6043-8F36-627B6C2FECC6}" type="slidenum">
              <a:rPr lang="en-US" sz="1000" b="0">
                <a:latin typeface="Arial" charset="0"/>
              </a:rPr>
              <a:pPr/>
              <a:t>3</a:t>
            </a:fld>
            <a:endParaRPr lang="en-US" sz="1000" b="0">
              <a:latin typeface="Arial"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Scheduling is a very important problem in architectural synthesis.</a:t>
            </a:r>
          </a:p>
          <a:p>
            <a:r>
              <a:rPr lang="en-US">
                <a:latin typeface="Arial Narrow" charset="0"/>
              </a:rPr>
              <a:t>Whereas a sequencing graph prescribes only dependencies among the operations, the scheduling of a sequencing graph determines the precise start time of each task. </a:t>
            </a:r>
          </a:p>
          <a:p>
            <a:r>
              <a:rPr lang="en-US">
                <a:latin typeface="Arial Narrow" charset="0"/>
              </a:rPr>
              <a:t>Inputs to scheduling are the sequencing graph and constraints. Typically, the cycle time is fixed.</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46FD0EFB-6BBC-7F46-9E64-62B696EC6B6E}" type="slidenum">
              <a:rPr lang="en-US" sz="1000" b="0">
                <a:latin typeface="Arial" charset="0"/>
              </a:rPr>
              <a:pPr/>
              <a:t>30</a:t>
            </a:fld>
            <a:endParaRPr lang="en-US" sz="1000" b="0">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is an example of problem formulation in the case of a multiplier which is 5 times larger than an ALU. The objective is to minimize the area.</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CC5A342A-B4EB-DC41-A8D1-97C84905634C}" type="slidenum">
              <a:rPr lang="en-US" sz="1000" b="0">
                <a:latin typeface="Arial" charset="0"/>
              </a:rPr>
              <a:pPr/>
              <a:t>31</a:t>
            </a:fld>
            <a:endParaRPr lang="en-US" sz="1000" b="0">
              <a:latin typeface="Arial"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ILP formulation of the constrained scheduling problems is attractive for three major reasons.</a:t>
            </a:r>
          </a:p>
          <a:p>
            <a:r>
              <a:rPr lang="en-US">
                <a:latin typeface="Arial Narrow" charset="0"/>
              </a:rPr>
              <a:t>First it provides an exact solution to the scheduling problems. </a:t>
            </a:r>
          </a:p>
          <a:p>
            <a:r>
              <a:rPr lang="en-US">
                <a:latin typeface="Arial Narrow" charset="0"/>
              </a:rPr>
              <a:t>Second, general-purpose software packages can be used to solve the ILP.</a:t>
            </a:r>
          </a:p>
          <a:p>
            <a:r>
              <a:rPr lang="en-US">
                <a:latin typeface="Arial Narrow" charset="0"/>
              </a:rPr>
              <a:t>Last, additional constraints and problem extensions (e.g. scheduling pipelined circuits) can be easily incorporated.</a:t>
            </a:r>
          </a:p>
          <a:p>
            <a:r>
              <a:rPr lang="en-US">
                <a:latin typeface="Arial Narrow" charset="0"/>
              </a:rPr>
              <a:t>The disadvantage of the ILP formulation is the computational complexity of the problem.</a:t>
            </a:r>
          </a:p>
          <a:p>
            <a:r>
              <a:rPr lang="en-US">
                <a:latin typeface="Arial Narrow" charset="0"/>
              </a:rPr>
              <a:t>The number of variables, the number of inequalities and their tightness affect the ability of computer programs to find a solution.</a:t>
            </a:r>
          </a:p>
          <a:p>
            <a:endParaRPr lang="en-US">
              <a:latin typeface="Arial Narrow"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12F7AD76-A558-4241-A738-7586761CE666}" type="slidenum">
              <a:rPr lang="en-US" sz="1000" b="0">
                <a:latin typeface="Arial" charset="0"/>
              </a:rPr>
              <a:pPr/>
              <a:t>32</a:t>
            </a:fld>
            <a:endParaRPr lang="en-US" sz="1000" b="0">
              <a:latin typeface="Arial"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Hu invented an algorithm for factory scheduling in the sixties.</a:t>
            </a:r>
          </a:p>
          <a:p>
            <a:r>
              <a:rPr lang="en-US">
                <a:latin typeface="Arial Narrow" charset="0"/>
              </a:rPr>
              <a:t>Assumptions are that the graph is a forest, and that all operations (worker timeslots) have unit delay and the same type.</a:t>
            </a:r>
          </a:p>
          <a:p>
            <a:r>
              <a:rPr lang="en-US">
                <a:latin typeface="Arial Narrow" charset="0"/>
              </a:rPr>
              <a:t>The algorithm is greedy, yet it gives an exact solution.</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1D8F021-2F57-E540-BEC0-6C992FB464D9}" type="slidenum">
              <a:rPr lang="en-US" sz="1000" b="0">
                <a:latin typeface="Arial" charset="0"/>
              </a:rPr>
              <a:pPr/>
              <a:t>33</a:t>
            </a:fld>
            <a:endParaRPr lang="en-US" sz="1000" b="0">
              <a:latin typeface="Arial"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example shows a the labeling of the operations on the basis of the longest path to the sink.</a:t>
            </a:r>
          </a:p>
          <a:p>
            <a:r>
              <a:rPr lang="en-US">
                <a:latin typeface="Arial Narrow" charset="0"/>
              </a:rPr>
              <a:t>The higher the label, the more critical the operation is.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4D8C731F-816B-9945-9599-2B6DB2BEB41B}" type="slidenum">
              <a:rPr lang="en-US" sz="1000" b="0">
                <a:latin typeface="Arial" charset="0"/>
              </a:rPr>
              <a:pPr/>
              <a:t>34</a:t>
            </a:fld>
            <a:endParaRPr lang="en-US" sz="1000" b="0">
              <a:latin typeface="Arial"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Hu's algorithm applies a greedy strategy. At each step, it schedules as many operations as possible, among those whose predecessors have been scheduled.</a:t>
            </a:r>
          </a:p>
          <a:p>
            <a:r>
              <a:rPr lang="en-US">
                <a:latin typeface="Arial Narrow" charset="0"/>
              </a:rPr>
              <a:t>In particular the selection is based on the labels. Vertices with the largest labels are chosen first.</a:t>
            </a:r>
          </a:p>
          <a:p>
            <a:endParaRPr lang="en-US">
              <a:latin typeface="Arial Narrow"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30D77C5-5034-0944-95FB-04150053DF80}" type="slidenum">
              <a:rPr lang="en-US" sz="1000" b="0">
                <a:latin typeface="Arial" charset="0"/>
              </a:rPr>
              <a:pPr/>
              <a:t>35</a:t>
            </a:fld>
            <a:endParaRPr lang="en-US" sz="1000" b="0">
              <a:latin typeface="Arial"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Let us consider the labeled graph with a resource bound equal to 3. Then, the first iteration of Hu's algorithm would schedule operations {1,2,6} at the first time step, because their labels are not smaller than any other label of unscheduled vertices.</a:t>
            </a:r>
          </a:p>
          <a:p>
            <a:r>
              <a:rPr lang="en-US">
                <a:latin typeface="Arial Narrow" charset="0"/>
              </a:rPr>
              <a:t>At the second iteration operations {3,7,8} are scheduled.</a:t>
            </a:r>
          </a:p>
          <a:p>
            <a:r>
              <a:rPr lang="en-US">
                <a:latin typeface="Arial Narrow" charset="0"/>
              </a:rPr>
              <a:t>Operations {4,9,10} are scheduled at the third step, and {5,11} at the fourth.</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3ABB0F1-5469-4B4A-BDA1-810F0FF9ED96}" type="slidenum">
              <a:rPr lang="en-US" sz="1000" b="0">
                <a:latin typeface="Arial" charset="0"/>
              </a:rPr>
              <a:pPr/>
              <a:t>36</a:t>
            </a:fld>
            <a:endParaRPr lang="en-US" sz="1000" b="0">
              <a:latin typeface="Arial"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Whereas the idea in Hu's algorithm is very simple and intuitive, its power lies in the fact that the computed solution is an optimum one.</a:t>
            </a:r>
          </a:p>
          <a:p>
            <a:r>
              <a:rPr lang="en-US">
                <a:latin typeface="Arial Narrow" charset="0"/>
              </a:rPr>
              <a:t>We analyze can the algorithm in a formal way. We show first that the algorithm can always achieve a latency lambda with a_bar resources, where a_bar is a bound and is a function of lambda.</a:t>
            </a:r>
          </a:p>
          <a:p>
            <a:r>
              <a:rPr lang="en-US">
                <a:latin typeface="Arial Narrow" charset="0"/>
              </a:rPr>
              <a:t>Since the number of resources used by the algorithm is equal to the lower bound for the problem, the algorithm achieves an optimum schedule with minimum resource usage under latency constraints.</a:t>
            </a:r>
          </a:p>
          <a:p>
            <a:r>
              <a:rPr lang="en-US">
                <a:latin typeface="Arial Narrow" charset="0"/>
              </a:rPr>
              <a:t>As a consequence, the algorithm achieves also the minimum-latency schedule under resource constraints.</a:t>
            </a:r>
          </a:p>
          <a:p>
            <a:endParaRPr lang="en-US">
              <a:latin typeface="Arial Narrow" charset="0"/>
            </a:endParaRPr>
          </a:p>
          <a:p>
            <a:r>
              <a:rPr lang="en-US">
                <a:latin typeface="Arial Narrow" charset="0"/>
              </a:rPr>
              <a:t>Thus, the proof of exactness is in two steps:</a:t>
            </a:r>
          </a:p>
          <a:p>
            <a:pPr>
              <a:buFontTx/>
              <a:buChar char="-"/>
            </a:pPr>
            <a:r>
              <a:rPr lang="en-US">
                <a:latin typeface="Arial Narrow" charset="0"/>
              </a:rPr>
              <a:t>determine that a_bar is a lower bound for the problem</a:t>
            </a:r>
          </a:p>
          <a:p>
            <a:pPr>
              <a:buFontTx/>
              <a:buChar char="-"/>
            </a:pPr>
            <a:r>
              <a:rPr lang="en-US">
                <a:latin typeface="Arial Narrow" charset="0"/>
              </a:rPr>
              <a:t>Show that the algorithm always reaches a_bar</a:t>
            </a:r>
          </a:p>
          <a:p>
            <a:endParaRPr lang="en-US">
              <a:latin typeface="Arial Narrow"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248F36D-05B2-2A42-A7F1-F7961F84D960}" type="slidenum">
              <a:rPr lang="en-US" sz="1000" b="0">
                <a:latin typeface="Arial" charset="0"/>
              </a:rPr>
              <a:pPr/>
              <a:t>37</a:t>
            </a:fld>
            <a:endParaRPr lang="en-US" sz="1000" b="0">
              <a:latin typeface="Arial"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In this example </a:t>
            </a:r>
            <a:r>
              <a:rPr lang="en-US" i="1">
                <a:latin typeface="Arial Narrow" charset="0"/>
              </a:rPr>
              <a:t>p(x)</a:t>
            </a:r>
            <a:r>
              <a:rPr lang="en-US">
                <a:latin typeface="Arial Narrow" charset="0"/>
              </a:rPr>
              <a:t> tells how many vertices have label </a:t>
            </a:r>
            <a:r>
              <a:rPr lang="en-US" i="1">
                <a:latin typeface="Arial Narrow" charset="0"/>
              </a:rPr>
              <a:t>x</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FEB4A13-4BB1-DB4C-82F8-CFACA5DDCC3C}" type="slidenum">
              <a:rPr lang="en-US" sz="1000" b="0">
                <a:latin typeface="Arial" charset="0"/>
              </a:rPr>
              <a:pPr/>
              <a:t>38</a:t>
            </a:fld>
            <a:endParaRPr lang="en-US" sz="1000" b="0">
              <a:latin typeface="Arial"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Again, the proof of exactness is in two steps:</a:t>
            </a:r>
          </a:p>
          <a:p>
            <a:pPr>
              <a:buFontTx/>
              <a:buChar char="-"/>
            </a:pPr>
            <a:r>
              <a:rPr lang="en-US">
                <a:latin typeface="Arial Narrow" charset="0"/>
              </a:rPr>
              <a:t>determine that a_bar is a lower bound for the problem</a:t>
            </a:r>
          </a:p>
          <a:p>
            <a:pPr>
              <a:buFontTx/>
              <a:buChar char="-"/>
            </a:pPr>
            <a:r>
              <a:rPr lang="en-US">
                <a:latin typeface="Arial Narrow" charset="0"/>
              </a:rPr>
              <a:t>Show that the algorithm always reaches a_bar</a:t>
            </a:r>
          </a:p>
          <a:p>
            <a:pPr>
              <a:buFontTx/>
              <a:buChar char="-"/>
            </a:pPr>
            <a:endParaRPr lang="en-US">
              <a:latin typeface="Arial Narrow" charset="0"/>
            </a:endParaRPr>
          </a:p>
          <a:p>
            <a:r>
              <a:rPr lang="en-US">
                <a:latin typeface="Arial Narrow" charset="0"/>
              </a:rPr>
              <a:t>Details are in the textbook</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940C97C-B50F-224F-AAA9-41B8DA3308B3}" type="slidenum">
              <a:rPr lang="en-US" sz="1000" b="0">
                <a:latin typeface="Arial" charset="0"/>
              </a:rPr>
              <a:pPr/>
              <a:t>39</a:t>
            </a:fld>
            <a:endParaRPr lang="en-US" sz="1000" b="0">
              <a:latin typeface="Arial"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Practical problems in hardware scheduling are modeled by generic sequencing graphs, with (possibly) multiple-cycle operations with different types.</a:t>
            </a:r>
          </a:p>
          <a:p>
            <a:r>
              <a:rPr lang="en-US">
                <a:latin typeface="Arial Narrow" charset="0"/>
              </a:rPr>
              <a:t>With this model, the minimum latency resource-constrained scheduling problem and the minimum resource latency-constrained problem are known to be intractable.</a:t>
            </a:r>
          </a:p>
          <a:p>
            <a:r>
              <a:rPr lang="en-US">
                <a:latin typeface="Arial Narrow" charset="0"/>
              </a:rPr>
              <a:t>Therefore, heuristic algorithms have been researched and used. </a:t>
            </a:r>
          </a:p>
          <a:p>
            <a:r>
              <a:rPr lang="en-US">
                <a:latin typeface="Arial Narrow" charset="0"/>
              </a:rPr>
              <a:t>List scheduling applies a strategy similar to Hu</a:t>
            </a:r>
            <a:r>
              <a:rPr lang="ja-JP" altLang="en-US">
                <a:latin typeface="Arial Narrow" charset="0"/>
              </a:rPr>
              <a:t>’</a:t>
            </a:r>
            <a:r>
              <a:rPr lang="en-US">
                <a:latin typeface="Arial Narrow" charset="0"/>
              </a:rPr>
              <a:t>s algorithm. It is not exact, because the assumptions of Hu</a:t>
            </a:r>
            <a:r>
              <a:rPr lang="ja-JP" altLang="en-US">
                <a:latin typeface="Arial Narrow" charset="0"/>
              </a:rPr>
              <a:t>’</a:t>
            </a:r>
            <a:r>
              <a:rPr lang="en-US">
                <a:latin typeface="Arial Narrow" charset="0"/>
              </a:rPr>
              <a:t>s theorems are not met in general.</a:t>
            </a:r>
          </a:p>
          <a:p>
            <a:r>
              <a:rPr lang="en-US">
                <a:latin typeface="Arial Narrow" charset="0"/>
              </a:rPr>
              <a:t>A priority list is used to select the operations, for increasing steps along the schedule.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3BD2C061-5D81-4F49-99F1-612762236AE7}" type="slidenum">
              <a:rPr lang="en-US" sz="1000" b="0">
                <a:latin typeface="Arial" charset="0"/>
              </a:rPr>
              <a:pPr/>
              <a:t>4</a:t>
            </a:fld>
            <a:endParaRPr lang="en-US" sz="1000" b="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Unscheduled and scheduled sequencing graph</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545B35CE-88D3-A34C-960B-FD9E6BEDDB13}" type="slidenum">
              <a:rPr lang="en-US" sz="1000" b="0">
                <a:latin typeface="Arial" charset="0"/>
              </a:rPr>
              <a:pPr/>
              <a:t>40</a:t>
            </a:fld>
            <a:endParaRPr lang="en-US" sz="1000" b="0">
              <a:latin typeface="Arial"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list scheduling algorithms are classified according to the selection step.</a:t>
            </a:r>
          </a:p>
          <a:p>
            <a:r>
              <a:rPr lang="en-US">
                <a:latin typeface="Arial Narrow" charset="0"/>
              </a:rPr>
              <a:t>A priority list of the operations is used in choosing among the operations, based on some heuristic urgency measure.</a:t>
            </a:r>
          </a:p>
          <a:p>
            <a:endParaRPr lang="en-US">
              <a:latin typeface="Arial Narrow" charset="0"/>
            </a:endParaRPr>
          </a:p>
          <a:p>
            <a:r>
              <a:rPr lang="en-US">
                <a:latin typeface="Arial Narrow" charset="0"/>
              </a:rPr>
              <a:t>A common priority list is to label the vertices with weights of their longest path to the sink and to rank them in decreasing order.</a:t>
            </a:r>
          </a:p>
          <a:p>
            <a:r>
              <a:rPr lang="en-US">
                <a:latin typeface="Arial Narrow" charset="0"/>
              </a:rPr>
              <a:t>The most urgent operations are scheduled first.</a:t>
            </a:r>
          </a:p>
          <a:p>
            <a:endParaRPr lang="en-US">
              <a:latin typeface="Arial Narrow"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152CEC1-1AED-6F4F-AF4F-0E68D09CC466}" type="slidenum">
              <a:rPr lang="en-US" sz="1000" b="0">
                <a:latin typeface="Arial" charset="0"/>
              </a:rPr>
              <a:pPr/>
              <a:t>41</a:t>
            </a:fld>
            <a:endParaRPr lang="en-US" sz="1000" b="0">
              <a:latin typeface="Arial"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example shows list scheduling with 3 multipliers (delay equal to 3) and one ALU (delay equal to 1).</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87F163CB-3882-F844-A2ED-B66FD7811AE6}" type="slidenum">
              <a:rPr lang="en-US" sz="1000" b="0">
                <a:latin typeface="Arial" charset="0"/>
              </a:rPr>
              <a:pPr/>
              <a:t>42</a:t>
            </a:fld>
            <a:endParaRPr lang="en-US" sz="1000" b="0">
              <a:latin typeface="Arial"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List scheduling can also be applied to minimize the resource usage under latency constraints.</a:t>
            </a:r>
          </a:p>
          <a:p>
            <a:r>
              <a:rPr lang="en-US">
                <a:latin typeface="Arial Narrow" charset="0"/>
              </a:rPr>
              <a:t>At the beginning, one resource per type is assumed, i.e. </a:t>
            </a:r>
            <a:r>
              <a:rPr lang="en-US" b="1">
                <a:latin typeface="Arial Narrow" charset="0"/>
              </a:rPr>
              <a:t>a</a:t>
            </a:r>
            <a:r>
              <a:rPr lang="en-US">
                <a:latin typeface="Arial Narrow" charset="0"/>
              </a:rPr>
              <a:t> is a vector with all entries set to one.</a:t>
            </a:r>
          </a:p>
          <a:p>
            <a:r>
              <a:rPr lang="en-US">
                <a:latin typeface="Arial Narrow" charset="0"/>
              </a:rPr>
              <a:t>For this problem, the slack of an operation is used to rank the operations, where the slack is the difference between the latest possible start time (computed by an ALAP schedule) and the index of the schedule step under consideration.</a:t>
            </a:r>
          </a:p>
          <a:p>
            <a:r>
              <a:rPr lang="en-US">
                <a:latin typeface="Arial Narrow" charset="0"/>
              </a:rPr>
              <a:t>The lower the slack, the higher the urgency in the list is.</a:t>
            </a:r>
          </a:p>
          <a:p>
            <a:r>
              <a:rPr lang="en-US">
                <a:latin typeface="Arial Narrow" charset="0"/>
              </a:rPr>
              <a:t>Operations with zero slack are always scheduled, otherwise the latency bound would be violated.</a:t>
            </a:r>
          </a:p>
          <a:p>
            <a:r>
              <a:rPr lang="en-US">
                <a:latin typeface="Arial Narrow" charset="0"/>
              </a:rPr>
              <a:t>Scheduling such operations may require additional resources, i.e. updating vector </a:t>
            </a:r>
            <a:r>
              <a:rPr lang="en-US" b="1">
                <a:latin typeface="Arial Narrow" charset="0"/>
              </a:rPr>
              <a:t>a</a:t>
            </a:r>
            <a:r>
              <a:rPr lang="en-US">
                <a:latin typeface="Arial Narrow" charset="0"/>
              </a:rPr>
              <a:t>.</a:t>
            </a:r>
          </a:p>
          <a:p>
            <a:r>
              <a:rPr lang="en-US">
                <a:latin typeface="Arial Narrow" charset="0"/>
              </a:rPr>
              <a:t>The remaining operations are scheduled only if they do not require additional resources.</a:t>
            </a:r>
          </a:p>
          <a:p>
            <a:endParaRPr lang="en-US">
              <a:latin typeface="Arial Narrow"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C38D6B32-41D4-1848-B097-7B74913153BD}" type="slidenum">
              <a:rPr lang="en-US" sz="1000" b="0">
                <a:latin typeface="Arial" charset="0"/>
              </a:rPr>
              <a:pPr/>
              <a:t>43</a:t>
            </a:fld>
            <a:endParaRPr lang="en-US" sz="1000" b="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example shows a list scheduler in action for a minimum resource goal.</a:t>
            </a:r>
          </a:p>
          <a:p>
            <a:r>
              <a:rPr lang="en-US">
                <a:latin typeface="Arial Narrow" charset="0"/>
              </a:rPr>
              <a:t>A latency of 4 units is the constraint.</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5F70909E-C30D-B646-A7F1-B91AC4540333}" type="slidenum">
              <a:rPr lang="en-US" sz="1000" b="0">
                <a:latin typeface="Arial" charset="0"/>
              </a:rPr>
              <a:pPr/>
              <a:t>44</a:t>
            </a:fld>
            <a:endParaRPr lang="en-US" sz="1000" b="0">
              <a:latin typeface="Arial"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Force directed scheduling algorithms were proposed by Paulin and Knight as heuristic approaches to solve  both the resource-constrained and the latency-constrained scheduling problems.</a:t>
            </a:r>
          </a:p>
          <a:p>
            <a:r>
              <a:rPr lang="en-US">
                <a:latin typeface="Arial Narrow" charset="0"/>
              </a:rPr>
              <a:t>Paulin called force-directed list scheduling the algorithm for the former problem (because it is an extension of list scheduling), and force-directed scheduling the algorithm for the latter. </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39B4FCD-7041-3F4B-AF33-EB15BF833CA9}" type="slidenum">
              <a:rPr lang="en-US" sz="1000" b="0">
                <a:latin typeface="Arial" charset="0"/>
              </a:rPr>
              <a:pPr/>
              <a:t>45</a:t>
            </a:fld>
            <a:endParaRPr lang="en-US" sz="1000" b="0">
              <a:latin typeface="Arial"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time-frame of an operation is the time interval where it can be scheduled.</a:t>
            </a:r>
          </a:p>
          <a:p>
            <a:r>
              <a:rPr lang="en-US">
                <a:latin typeface="Arial Narrow" charset="0"/>
              </a:rPr>
              <a:t>The earliest and latest start times in a frame can be computed by the ALAP and ASAP algorithms.</a:t>
            </a:r>
          </a:p>
          <a:p>
            <a:r>
              <a:rPr lang="en-US">
                <a:latin typeface="Arial Narrow" charset="0"/>
              </a:rPr>
              <a:t>Thus the width of the time-frame of an operation is equal to its mobility plus one.</a:t>
            </a:r>
          </a:p>
          <a:p>
            <a:r>
              <a:rPr lang="en-US">
                <a:latin typeface="Arial Narrow" charset="0"/>
              </a:rPr>
              <a:t>The operation probability is a function that is zero outside the corresponding time-frame and equal to the reciprocal of the frame width inside it.</a:t>
            </a:r>
          </a:p>
          <a:p>
            <a:r>
              <a:rPr lang="en-US">
                <a:latin typeface="Arial Narrow" charset="0"/>
              </a:rPr>
              <a:t>The type distribution is the sum of the probabilities of the operations implementable by a specific resource type  at any time-step of interest</a:t>
            </a:r>
          </a:p>
          <a:p>
            <a:endParaRPr lang="en-US">
              <a:latin typeface="Arial Narrow"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5141CE6-B839-C941-B9E5-E093E0EBD2AE}" type="slidenum">
              <a:rPr lang="en-US" sz="1000" b="0">
                <a:latin typeface="Arial" charset="0"/>
              </a:rPr>
              <a:pPr/>
              <a:t>46</a:t>
            </a:fld>
            <a:endParaRPr lang="en-US" sz="1000" b="0">
              <a:latin typeface="Arial"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To explain this example, look at the distribution.</a:t>
            </a:r>
          </a:p>
          <a:p>
            <a:r>
              <a:rPr lang="en-US">
                <a:latin typeface="Arial Narrow" charset="0"/>
              </a:rPr>
              <a:t>For the multiplier in step 1.</a:t>
            </a:r>
          </a:p>
          <a:p>
            <a:r>
              <a:rPr lang="en-US">
                <a:latin typeface="Arial Narrow" charset="0"/>
              </a:rPr>
              <a:t>1+1+0.5+0.3 = 2.8</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D4603BF3-B60D-0A46-B382-A7AF949EB09F}" type="slidenum">
              <a:rPr lang="en-US" sz="1000" b="0">
                <a:latin typeface="Arial" charset="0"/>
              </a:rPr>
              <a:pPr/>
              <a:t>47</a:t>
            </a:fld>
            <a:endParaRPr lang="en-US" sz="1000" b="0">
              <a:latin typeface="Arial"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In force-directed scheduling the selection of a candidate operation to be</a:t>
            </a:r>
          </a:p>
          <a:p>
            <a:r>
              <a:rPr lang="en-US">
                <a:latin typeface="Arial Narrow" charset="0"/>
              </a:rPr>
              <a:t>scheduled in a given time step is done using the concept of force.</a:t>
            </a:r>
          </a:p>
          <a:p>
            <a:r>
              <a:rPr lang="en-US">
                <a:latin typeface="Arial Narrow" charset="0"/>
              </a:rPr>
              <a:t>Forces attract (repel) operations into (from) specific schedule steps.</a:t>
            </a:r>
          </a:p>
          <a:p>
            <a:r>
              <a:rPr lang="en-US">
                <a:latin typeface="Arial Narrow" charset="0"/>
              </a:rPr>
              <a:t>The concept of force has a direct mechanical analogy. The force exerted by an elastic spring is proportional to the displacement of its end points. The elastic constant is the proportionality factor.</a:t>
            </a:r>
          </a:p>
          <a:p>
            <a:r>
              <a:rPr lang="en-US">
                <a:latin typeface="Arial Narrow" charset="0"/>
              </a:rPr>
              <a:t>Paulin envisioned forces relating operations to control steps. </a:t>
            </a:r>
          </a:p>
          <a:p>
            <a:r>
              <a:rPr lang="en-US">
                <a:latin typeface="Arial Narrow" charset="0"/>
              </a:rPr>
              <a:t>The assignment of an operation to a control step corresponds to changing its probability.</a:t>
            </a:r>
          </a:p>
          <a:p>
            <a:r>
              <a:rPr lang="en-US">
                <a:latin typeface="Arial Narrow" charset="0"/>
              </a:rPr>
              <a:t>Indeed such a probability is 1 in that step and 0 elsewhere once the assignment has been done.</a:t>
            </a:r>
          </a:p>
          <a:p>
            <a:r>
              <a:rPr lang="en-US">
                <a:latin typeface="Arial Narrow" charset="0"/>
              </a:rPr>
              <a:t>The variation in probability is analogous to the displacement of a spring. The value of the type distribution given by the distribution graph at that step is analogous to theelastic constant.</a:t>
            </a:r>
          </a:p>
          <a:p>
            <a:r>
              <a:rPr lang="en-US">
                <a:latin typeface="Arial Narrow" charset="0"/>
              </a:rPr>
              <a:t>The value of the mechanical analogy is limited as far as gaining intuition into the problem.</a:t>
            </a:r>
          </a:p>
          <a:p>
            <a:r>
              <a:rPr lang="en-US">
                <a:latin typeface="Arial Narrow" charset="0"/>
              </a:rPr>
              <a:t>An important point to remember is that forces are related to the concurrency of operations of a given type. The larger the force, the larger the concurrency. </a:t>
            </a:r>
          </a:p>
          <a:p>
            <a:r>
              <a:rPr lang="en-US">
                <a:latin typeface="Arial Narrow" charset="0"/>
              </a:rPr>
              <a:t>Thus measuring the forces is useful as a heuristic to assign operations to time steps.</a:t>
            </a:r>
          </a:p>
          <a:p>
            <a:endParaRPr lang="en-US">
              <a:latin typeface="Arial Narrow"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B1B80D3-9004-B942-8FBF-D1374E2151E1}" type="slidenum">
              <a:rPr lang="en-US" sz="1000" b="0">
                <a:latin typeface="Arial" charset="0"/>
              </a:rPr>
              <a:pPr/>
              <a:t>48</a:t>
            </a:fld>
            <a:endParaRPr lang="en-US" sz="1000" b="0">
              <a:latin typeface="Arial"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Forces can be categorized into two classes. </a:t>
            </a:r>
          </a:p>
          <a:p>
            <a:r>
              <a:rPr lang="en-US">
                <a:latin typeface="Arial Narrow" charset="0"/>
              </a:rPr>
              <a:t>The former is the set of forces relating an operation to the different possible control steps where it can be scheduled and called self-forces.</a:t>
            </a:r>
          </a:p>
          <a:p>
            <a:r>
              <a:rPr lang="en-US">
                <a:latin typeface="Arial Narrow" charset="0"/>
              </a:rPr>
              <a:t>The latter is related to the operation dependencies, and called predecessor/successor forces.</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6384302F-4ADC-8D4B-B780-BA7F79D52288}" type="slidenum">
              <a:rPr lang="en-US" sz="1000" b="0">
                <a:latin typeface="Arial" charset="0"/>
              </a:rPr>
              <a:pPr/>
              <a:t>49</a:t>
            </a:fld>
            <a:endParaRPr lang="en-US" sz="1000" b="0">
              <a:latin typeface="Arial"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These example relate to scheduling operation 6.</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381EA97C-9E3C-6442-B346-0C5873A3CE7C}" type="slidenum">
              <a:rPr lang="en-US" sz="1000" b="0">
                <a:latin typeface="Arial" charset="0"/>
              </a:rPr>
              <a:pPr/>
              <a:t>5</a:t>
            </a:fld>
            <a:endParaRPr lang="en-US" sz="1000" b="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There are various scheduling  problems with various complexities.</a:t>
            </a:r>
          </a:p>
          <a:p>
            <a:r>
              <a:rPr lang="en-US">
                <a:latin typeface="Arial Narrow" charset="0"/>
              </a:rPr>
              <a:t>Going from the simplest to the hardest, we encounter unconstrained, timing-constrained and resource-constrained scheduling in this order.  </a:t>
            </a:r>
          </a:p>
          <a:p>
            <a:r>
              <a:rPr lang="en-US">
                <a:latin typeface="Arial Narrow" charset="0"/>
              </a:rPr>
              <a:t>There are also a few related problem that deal with scheduling and cycle time determination, synchronization and pipelined-circuit scheduling.</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8F0165C3-433E-414D-AFDD-025D834A0847}" type="slidenum">
              <a:rPr lang="en-US" sz="1000" b="0">
                <a:latin typeface="Arial" charset="0"/>
              </a:rPr>
              <a:pPr/>
              <a:t>50</a:t>
            </a:fld>
            <a:endParaRPr lang="en-US" sz="1000" b="0">
              <a:latin typeface="Arial"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Consider the operation 6 with type is multiply.</a:t>
            </a:r>
          </a:p>
          <a:p>
            <a:r>
              <a:rPr lang="en-US">
                <a:latin typeface="Arial Narrow" charset="0"/>
              </a:rPr>
              <a:t>It can be scheduled in the first two schedule steps, and its probability is 0.5 in those steps and zero elsewhere.</a:t>
            </a:r>
          </a:p>
          <a:p>
            <a:r>
              <a:rPr lang="en-US">
                <a:latin typeface="Arial Narrow" charset="0"/>
              </a:rPr>
              <a:t>The distribution graph} yields the type probability, that is 2.8 and 2.3 in the first two steps.</a:t>
            </a:r>
          </a:p>
          <a:p>
            <a:r>
              <a:rPr lang="en-US">
                <a:latin typeface="Arial Narrow" charset="0"/>
              </a:rPr>
              <a:t>When the operation is assigned to step 1, its probability variations are (1-0.5) for step 1 and (0-0.5) for step 2.</a:t>
            </a:r>
          </a:p>
          <a:p>
            <a:r>
              <a:rPr lang="en-US">
                <a:latin typeface="Arial Narrow" charset="0"/>
              </a:rPr>
              <a:t>Therefore the self-force is: 2.8 * (1-0.5) + 2.3 * (0-0.5) = 0.25.</a:t>
            </a:r>
          </a:p>
          <a:p>
            <a:r>
              <a:rPr lang="en-US">
                <a:latin typeface="Arial Narrow" charset="0"/>
              </a:rPr>
              <a:t>Note that the force is positive, because the concurrency at step 1 of the multiplication is higher than at step 2.</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3BBAD81-420A-7647-8FC0-CFA7A6AD9A97}" type="slidenum">
              <a:rPr lang="en-US" sz="1000" b="0">
                <a:latin typeface="Arial" charset="0"/>
              </a:rPr>
              <a:pPr/>
              <a:t>51</a:t>
            </a:fld>
            <a:endParaRPr lang="en-US" sz="1000" b="0">
              <a:latin typeface="Arial" charset="0"/>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When operation 6 is assigned to step 2, its self-force is: 2.8 * (0-0.5) + 2.3 * (1 - 0.5) = -0.25.</a:t>
            </a:r>
          </a:p>
          <a:p>
            <a:r>
              <a:rPr lang="en-US">
                <a:latin typeface="Arial Narrow" charset="0"/>
              </a:rPr>
              <a:t>The assignment of operation 6 to step 2 implies the assignment of operation 7 to step 3. Therefore the force of 7 related to step 3, is: 2.3 * (0-0.5) + 0.8 * (1-0.5) = -0.75,i.e.,  the successor force of operation 6.</a:t>
            </a:r>
          </a:p>
          <a:p>
            <a:r>
              <a:rPr lang="en-US">
                <a:latin typeface="Arial Narrow" charset="0"/>
              </a:rPr>
              <a:t>The total force on 6 at step 2 is  the sum of its self-force and successor-force, i.e. -0.25 -0.75 = -1.</a:t>
            </a:r>
          </a:p>
          <a:p>
            <a:endParaRPr lang="en-US">
              <a:latin typeface="Arial Narrow" charset="0"/>
            </a:endParaRPr>
          </a:p>
          <a:p>
            <a:pPr algn="ctr"/>
            <a:endParaRPr lang="en-US">
              <a:latin typeface="Arial Narrow"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669F8B7F-950F-1142-AB6D-93C266A95F5B}" type="slidenum">
              <a:rPr lang="en-US" sz="1000" b="0">
                <a:latin typeface="Arial" charset="0"/>
              </a:rPr>
              <a:pPr/>
              <a:t>52</a:t>
            </a:fld>
            <a:endParaRPr lang="en-US" sz="1000" b="0">
              <a:latin typeface="Arial" charset="0"/>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Since the least force is for step 2, operation 6 is assigned to step 2.</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D48CD23-D194-1B45-8E12-6231EF001E0E}" type="slidenum">
              <a:rPr lang="en-US" sz="1000" b="0">
                <a:latin typeface="Arial" charset="0"/>
              </a:rPr>
              <a:pPr/>
              <a:t>53</a:t>
            </a:fld>
            <a:endParaRPr lang="en-US" sz="1000" b="0">
              <a:latin typeface="Arial" charset="0"/>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force-directed list scheduling algorithm addresses the minimum-latency scheduling problem under resource constraints.</a:t>
            </a:r>
          </a:p>
          <a:p>
            <a:r>
              <a:rPr lang="en-US">
                <a:latin typeface="Arial Narrow" charset="0"/>
              </a:rPr>
              <a:t>The algorithms selects operations, with the rationale is to maximize the local concurrency (by selecting operations with large forces) while satisfying the resource bound.</a:t>
            </a:r>
          </a:p>
          <a:p>
            <a:endParaRPr lang="en-US">
              <a:latin typeface="Arial Narrow" charset="0"/>
            </a:endParaRPr>
          </a:p>
          <a:p>
            <a:r>
              <a:rPr lang="en-US">
                <a:latin typeface="Arial Narrow" charset="0"/>
              </a:rPr>
              <a:t>Note that force calculation requires the computation of the time-frames, or their update, at each outer iteration of the algorithm, and when all candidate operations are critical (i.e. their mobility is zero) and one (or more) must be deferred, thus causing a latency increase.</a:t>
            </a:r>
          </a:p>
          <a:p>
            <a:r>
              <a:rPr lang="en-US">
                <a:latin typeface="Arial Narrow" charset="0"/>
              </a:rPr>
              <a:t>The computational complexity of the algorithm is quadratic in the number of operations, because the predecessor/successor force computation requires considering operation pairs.</a:t>
            </a:r>
          </a:p>
          <a:p>
            <a:endParaRPr lang="en-US">
              <a:latin typeface="Arial Narrow"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CB28CEB-96F6-7146-9388-9B61DE97FD2A}" type="slidenum">
              <a:rPr lang="en-US" sz="1000" b="0">
                <a:latin typeface="Arial" charset="0"/>
              </a:rPr>
              <a:pPr/>
              <a:t>54</a:t>
            </a:fld>
            <a:endParaRPr lang="en-US" sz="1000" b="0">
              <a:latin typeface="Arial" charset="0"/>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Chaining is an extension to scheduling, where operations can be chained in the same time step. </a:t>
            </a:r>
          </a:p>
          <a:p>
            <a:r>
              <a:rPr lang="en-US">
                <a:latin typeface="Arial Narrow" charset="0"/>
              </a:rPr>
              <a:t>Thus, scheduling takes into account the real propagation delay of the operation, and compares the total propagation delay of a sequences of resources against the cycle time.</a:t>
            </a:r>
          </a:p>
          <a:p>
            <a:r>
              <a:rPr lang="en-US">
                <a:latin typeface="Arial Narrow" charset="0"/>
              </a:rPr>
              <a:t>Chaining can be applied to different scheduling algorithms.</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808437B-C0B4-C740-BC0E-1812EA59E515}" type="slidenum">
              <a:rPr lang="en-US" sz="1000" b="0">
                <a:latin typeface="Arial" charset="0"/>
              </a:rPr>
              <a:pPr/>
              <a:t>55</a:t>
            </a:fld>
            <a:endParaRPr lang="en-US" sz="1000" b="0">
              <a:latin typeface="Arial" charset="0"/>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In the ASAP algorithm, operations are scheduled to a step till the total time from the register boundary does not exceed the cycle time (e.g. 60).</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524EE81D-BA87-9647-B935-4431D6FAB321}" type="slidenum">
              <a:rPr lang="en-US" sz="1000" b="0">
                <a:latin typeface="Arial" charset="0"/>
              </a:rPr>
              <a:pPr/>
              <a:t>56</a:t>
            </a:fld>
            <a:endParaRPr lang="en-US" sz="1000" b="0">
              <a:latin typeface="Arial" charset="0"/>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Most scheduling problems are computationally hard because of the constraints on the resource usage.  Recent interest in exact solution methods, based on the ILP formulation, have been successful in providing us with schedules with global minimum latency or resource usage.</a:t>
            </a:r>
          </a:p>
          <a:p>
            <a:r>
              <a:rPr lang="en-US">
                <a:latin typeface="Arial Narrow" charset="0"/>
              </a:rPr>
              <a:t>Unfortunately, the potentially explosive computational cost of solving ILPs, has precluded the use of these methods for large-scale graph models.</a:t>
            </a:r>
          </a:p>
          <a:p>
            <a:endParaRPr lang="en-US">
              <a:latin typeface="Arial Narrow" charset="0"/>
            </a:endParaRPr>
          </a:p>
          <a:p>
            <a:r>
              <a:rPr lang="en-US">
                <a:latin typeface="Arial Narrow" charset="0"/>
              </a:rPr>
              <a:t>Heuristic algorithms, and in particular list scheduling algorithms, have been found adequate for most practical applications. Even though the optimality of the solution is not guaranteed, list schedules offer a good compromise between computing time and latency (or resource usage). </a:t>
            </a:r>
          </a:p>
          <a:p>
            <a:r>
              <a:rPr lang="en-US">
                <a:latin typeface="Arial Narrow" charset="0"/>
              </a:rPr>
              <a:t>Many flavors of list scheduling algorithms exists, with support for conditional constructs, timing and data-introduction interval constraints, and other features.</a:t>
            </a:r>
          </a:p>
          <a:p>
            <a:endParaRPr lang="en-US">
              <a:latin typeface="Arial Narrow" charset="0"/>
            </a:endParaRPr>
          </a:p>
          <a:p>
            <a:endParaRPr lang="en-US">
              <a:latin typeface="Arial Narrow"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3DF8FC40-809F-1948-8DE8-F8C4BCD382DE}" type="slidenum">
              <a:rPr lang="en-US" sz="1000" b="0">
                <a:latin typeface="Arial" charset="0"/>
              </a:rPr>
              <a:pPr/>
              <a:t>6</a:t>
            </a:fld>
            <a:endParaRPr lang="en-US" sz="1000" b="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We assume all delays are fixed and known, and expressed by integer cycle times.</a:t>
            </a:r>
          </a:p>
          <a:p>
            <a:r>
              <a:rPr lang="en-US">
                <a:latin typeface="Arial Narrow" charset="0"/>
              </a:rPr>
              <a:t>The simplest problem is to minimize latency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55B0506E-9EAF-EB4F-9C6E-9AC32C45996F}" type="slidenum">
              <a:rPr lang="en-US" sz="1000" b="0">
                <a:latin typeface="Arial" charset="0"/>
              </a:rPr>
              <a:pPr/>
              <a:t>7</a:t>
            </a:fld>
            <a:endParaRPr lang="en-US" sz="1000" b="0">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is the formalization of the unconstrained minimum latency problem, which is equivalent to topological sort of the sequencing graph.</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DC90D0A-CC5D-1044-9E79-8089CF160DEC}" type="slidenum">
              <a:rPr lang="en-US" sz="1000" b="0">
                <a:latin typeface="Arial" charset="0"/>
              </a:rPr>
              <a:pPr/>
              <a:t>8</a:t>
            </a:fld>
            <a:endParaRPr lang="en-US" sz="1000" b="0">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ASAP scheduling algorithm solves the minimum-latency problem in quadratic time.</a:t>
            </a:r>
          </a:p>
          <a:p>
            <a:r>
              <a:rPr lang="en-US">
                <a:latin typeface="Arial Narrow" charset="0"/>
              </a:rPr>
              <a:t>(It can be perfected to run in O(n log n) time. Note that </a:t>
            </a:r>
            <a:r>
              <a:rPr lang="en-US" b="1">
                <a:latin typeface="Arial Narrow" charset="0"/>
              </a:rPr>
              <a:t>t</a:t>
            </a:r>
            <a:r>
              <a:rPr lang="en-US">
                <a:latin typeface="Arial Narrow" charset="0"/>
              </a:rPr>
              <a:t> is a vector with the start times.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820B7EC6-A6F0-F84A-B507-6AD409E43D0C}" type="slidenum">
              <a:rPr lang="en-US" sz="1000" b="0">
                <a:latin typeface="Arial" charset="0"/>
              </a:rPr>
              <a:pPr/>
              <a:t>9</a:t>
            </a:fld>
            <a:endParaRPr lang="en-US" sz="1000" b="0">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Example of an ASAP schedule.  </a:t>
            </a:r>
          </a:p>
          <a:p>
            <a:r>
              <a:rPr lang="en-US">
                <a:latin typeface="Arial Narrow" charset="0"/>
              </a:rPr>
              <a:t>Note that the nodes are pushed toward the top.</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59490" name="Rectangle 2"/>
          <p:cNvSpPr>
            <a:spLocks noGrp="1" noChangeArrowheads="1"/>
          </p:cNvSpPr>
          <p:nvPr>
            <p:ph type="ctrTitle"/>
          </p:nvPr>
        </p:nvSpPr>
        <p:spPr>
          <a:xfrm>
            <a:off x="254000" y="609600"/>
            <a:ext cx="7772400" cy="1143000"/>
          </a:xfrm>
        </p:spPr>
        <p:txBody>
          <a:bodyPr/>
          <a:lstStyle>
            <a:lvl1pPr>
              <a:defRPr sz="2800"/>
            </a:lvl1pPr>
          </a:lstStyle>
          <a:p>
            <a:r>
              <a:rPr lang="en-US"/>
              <a:t>Cliquez et modifiez le titre</a:t>
            </a:r>
          </a:p>
        </p:txBody>
      </p:sp>
      <p:sp>
        <p:nvSpPr>
          <p:cNvPr id="959491" name="Rectangle 3"/>
          <p:cNvSpPr>
            <a:spLocks noGrp="1" noChangeArrowheads="1"/>
          </p:cNvSpPr>
          <p:nvPr>
            <p:ph type="subTitle" idx="1"/>
          </p:nvPr>
        </p:nvSpPr>
        <p:spPr>
          <a:xfrm>
            <a:off x="1276350" y="2900363"/>
            <a:ext cx="6400800" cy="1752600"/>
          </a:xfrm>
        </p:spPr>
        <p:txBody>
          <a:bodyPr/>
          <a:lstStyle>
            <a:lvl1pPr marL="0" indent="0" algn="ctr">
              <a:lnSpc>
                <a:spcPct val="95000"/>
              </a:lnSpc>
              <a:buFont typeface="Monotype Sorts" pitchFamily="1" charset="2"/>
              <a:buNone/>
              <a:defRPr sz="2000"/>
            </a:lvl1pPr>
          </a:lstStyle>
          <a:p>
            <a:r>
              <a:rPr lang="en-US"/>
              <a:t>Cliquez pour modifier le style des sous-titres du masque</a:t>
            </a:r>
          </a:p>
        </p:txBody>
      </p:sp>
      <p:sp>
        <p:nvSpPr>
          <p:cNvPr id="4" name="Rectangle 109"/>
          <p:cNvSpPr>
            <a:spLocks noGrp="1" noChangeArrowheads="1"/>
          </p:cNvSpPr>
          <p:nvPr>
            <p:ph type="ftr" sz="quarter" idx="10"/>
          </p:nvPr>
        </p:nvSpPr>
        <p:spPr>
          <a:xfrm>
            <a:off x="3124200" y="6245225"/>
            <a:ext cx="2895600" cy="476250"/>
          </a:xfrm>
        </p:spPr>
        <p:txBody>
          <a:bodyPr/>
          <a:lstStyle>
            <a:lvl1pPr>
              <a:defRPr smtClean="0"/>
            </a:lvl1pPr>
          </a:lstStyle>
          <a:p>
            <a:pPr>
              <a:defRPr/>
            </a:pPr>
            <a:r>
              <a:rPr lang="en-US"/>
              <a:t>(c)  Giovanni De Micheli</a:t>
            </a:r>
          </a:p>
        </p:txBody>
      </p:sp>
      <p:sp>
        <p:nvSpPr>
          <p:cNvPr id="5" name="Rectangle 110"/>
          <p:cNvSpPr>
            <a:spLocks noGrp="1" noChangeArrowheads="1"/>
          </p:cNvSpPr>
          <p:nvPr>
            <p:ph type="sldNum" sz="quarter" idx="11"/>
          </p:nvPr>
        </p:nvSpPr>
        <p:spPr>
          <a:xfrm>
            <a:off x="6553200" y="6245225"/>
            <a:ext cx="2133600" cy="476250"/>
          </a:xfrm>
        </p:spPr>
        <p:txBody>
          <a:bodyPr/>
          <a:lstStyle>
            <a:lvl1pPr>
              <a:defRPr/>
            </a:lvl1pPr>
          </a:lstStyle>
          <a:p>
            <a:fld id="{345B3BA6-5A7A-2B48-9BB7-25FB5DAC1D69}" type="slidenum">
              <a:rPr lang="en-US"/>
              <a:pPr/>
              <a:t>‹#›</a:t>
            </a:fld>
            <a:endParaRPr lang="en-US"/>
          </a:p>
        </p:txBody>
      </p:sp>
    </p:spTree>
    <p:extLst>
      <p:ext uri="{BB962C8B-B14F-4D97-AF65-F5344CB8AC3E}">
        <p14:creationId xmlns:p14="http://schemas.microsoft.com/office/powerpoint/2010/main" val="4294365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84DCD238-84C2-044D-95F5-1E47C02B98A6}" type="slidenum">
              <a:rPr lang="en-US"/>
              <a:pPr/>
              <a:t>‹#›</a:t>
            </a:fld>
            <a:endParaRPr lang="en-US"/>
          </a:p>
        </p:txBody>
      </p:sp>
    </p:spTree>
    <p:extLst>
      <p:ext uri="{BB962C8B-B14F-4D97-AF65-F5344CB8AC3E}">
        <p14:creationId xmlns:p14="http://schemas.microsoft.com/office/powerpoint/2010/main" val="854318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03200"/>
            <a:ext cx="2178050" cy="6083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03200"/>
            <a:ext cx="6381750" cy="6083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7115A8BB-6208-2743-9447-236B108387A5}" type="slidenum">
              <a:rPr lang="en-US"/>
              <a:pPr/>
              <a:t>‹#›</a:t>
            </a:fld>
            <a:endParaRPr lang="en-US"/>
          </a:p>
        </p:txBody>
      </p:sp>
    </p:spTree>
    <p:extLst>
      <p:ext uri="{BB962C8B-B14F-4D97-AF65-F5344CB8AC3E}">
        <p14:creationId xmlns:p14="http://schemas.microsoft.com/office/powerpoint/2010/main" val="238687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Text Placeholder 2"/>
          <p:cNvSpPr>
            <a:spLocks noGrp="1"/>
          </p:cNvSpPr>
          <p:nvPr>
            <p:ph type="body" sz="half" idx="1"/>
          </p:nvPr>
        </p:nvSpPr>
        <p:spPr>
          <a:xfrm>
            <a:off x="22860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54550" y="1079500"/>
            <a:ext cx="4273550" cy="2527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54550" y="3759200"/>
            <a:ext cx="4273550" cy="2527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7" name="Rectangle 19"/>
          <p:cNvSpPr>
            <a:spLocks noGrp="1" noChangeArrowheads="1"/>
          </p:cNvSpPr>
          <p:nvPr>
            <p:ph type="sldNum" sz="quarter" idx="11"/>
          </p:nvPr>
        </p:nvSpPr>
        <p:spPr>
          <a:ln/>
        </p:spPr>
        <p:txBody>
          <a:bodyPr/>
          <a:lstStyle>
            <a:lvl1pPr>
              <a:defRPr/>
            </a:lvl1pPr>
          </a:lstStyle>
          <a:p>
            <a:fld id="{4FDA1AE9-BA40-CF47-AFFE-F266576D74F0}" type="slidenum">
              <a:rPr lang="en-US"/>
              <a:pPr/>
              <a:t>‹#›</a:t>
            </a:fld>
            <a:endParaRPr lang="en-US"/>
          </a:p>
        </p:txBody>
      </p:sp>
    </p:spTree>
    <p:extLst>
      <p:ext uri="{BB962C8B-B14F-4D97-AF65-F5344CB8AC3E}">
        <p14:creationId xmlns:p14="http://schemas.microsoft.com/office/powerpoint/2010/main" val="1388246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Table Placeholder 2"/>
          <p:cNvSpPr>
            <a:spLocks noGrp="1"/>
          </p:cNvSpPr>
          <p:nvPr>
            <p:ph type="tbl" idx="1"/>
          </p:nvPr>
        </p:nvSpPr>
        <p:spPr>
          <a:xfrm>
            <a:off x="228600" y="1079500"/>
            <a:ext cx="8699500" cy="5207000"/>
          </a:xfrm>
        </p:spPr>
        <p:txBody>
          <a:bodyPr/>
          <a:lstStyle/>
          <a:p>
            <a:pPr lvl="0"/>
            <a:endParaRPr lang="en-US" noProof="0"/>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D3138D9E-BB8F-E34D-AE7C-5B8CBC1DE8F3}" type="slidenum">
              <a:rPr lang="en-US"/>
              <a:pPr/>
              <a:t>‹#›</a:t>
            </a:fld>
            <a:endParaRPr lang="en-US"/>
          </a:p>
        </p:txBody>
      </p:sp>
    </p:spTree>
    <p:extLst>
      <p:ext uri="{BB962C8B-B14F-4D97-AF65-F5344CB8AC3E}">
        <p14:creationId xmlns:p14="http://schemas.microsoft.com/office/powerpoint/2010/main" val="506248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36E0DEA1-BBA3-3247-8557-5DAD601574DF}" type="slidenum">
              <a:rPr lang="en-US"/>
              <a:pPr/>
              <a:t>‹#›</a:t>
            </a:fld>
            <a:endParaRPr lang="en-US"/>
          </a:p>
        </p:txBody>
      </p:sp>
    </p:spTree>
    <p:extLst>
      <p:ext uri="{BB962C8B-B14F-4D97-AF65-F5344CB8AC3E}">
        <p14:creationId xmlns:p14="http://schemas.microsoft.com/office/powerpoint/2010/main" val="4294272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D0AEC96B-29C4-164A-ACE9-BA431AD18F05}" type="slidenum">
              <a:rPr lang="en-US"/>
              <a:pPr/>
              <a:t>‹#›</a:t>
            </a:fld>
            <a:endParaRPr lang="en-US"/>
          </a:p>
        </p:txBody>
      </p:sp>
    </p:spTree>
    <p:extLst>
      <p:ext uri="{BB962C8B-B14F-4D97-AF65-F5344CB8AC3E}">
        <p14:creationId xmlns:p14="http://schemas.microsoft.com/office/powerpoint/2010/main" val="665314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0197B4AB-DD77-E34C-9FBC-FE082AD7713F}" type="slidenum">
              <a:rPr lang="en-US"/>
              <a:pPr/>
              <a:t>‹#›</a:t>
            </a:fld>
            <a:endParaRPr lang="en-US"/>
          </a:p>
        </p:txBody>
      </p:sp>
    </p:spTree>
    <p:extLst>
      <p:ext uri="{BB962C8B-B14F-4D97-AF65-F5344CB8AC3E}">
        <p14:creationId xmlns:p14="http://schemas.microsoft.com/office/powerpoint/2010/main" val="3332433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8" name="Rectangle 19"/>
          <p:cNvSpPr>
            <a:spLocks noGrp="1" noChangeArrowheads="1"/>
          </p:cNvSpPr>
          <p:nvPr>
            <p:ph type="sldNum" sz="quarter" idx="11"/>
          </p:nvPr>
        </p:nvSpPr>
        <p:spPr>
          <a:ln/>
        </p:spPr>
        <p:txBody>
          <a:bodyPr/>
          <a:lstStyle>
            <a:lvl1pPr>
              <a:defRPr/>
            </a:lvl1pPr>
          </a:lstStyle>
          <a:p>
            <a:fld id="{3B2ECD58-8A22-D149-9859-BEB194462413}" type="slidenum">
              <a:rPr lang="en-US"/>
              <a:pPr/>
              <a:t>‹#›</a:t>
            </a:fld>
            <a:endParaRPr lang="en-US"/>
          </a:p>
        </p:txBody>
      </p:sp>
    </p:spTree>
    <p:extLst>
      <p:ext uri="{BB962C8B-B14F-4D97-AF65-F5344CB8AC3E}">
        <p14:creationId xmlns:p14="http://schemas.microsoft.com/office/powerpoint/2010/main" val="3790714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4" name="Rectangle 19"/>
          <p:cNvSpPr>
            <a:spLocks noGrp="1" noChangeArrowheads="1"/>
          </p:cNvSpPr>
          <p:nvPr>
            <p:ph type="sldNum" sz="quarter" idx="11"/>
          </p:nvPr>
        </p:nvSpPr>
        <p:spPr>
          <a:ln/>
        </p:spPr>
        <p:txBody>
          <a:bodyPr/>
          <a:lstStyle>
            <a:lvl1pPr>
              <a:defRPr/>
            </a:lvl1pPr>
          </a:lstStyle>
          <a:p>
            <a:fld id="{8ECE805D-27A8-A547-91DB-8B7043701F84}" type="slidenum">
              <a:rPr lang="en-US"/>
              <a:pPr/>
              <a:t>‹#›</a:t>
            </a:fld>
            <a:endParaRPr lang="en-US"/>
          </a:p>
        </p:txBody>
      </p:sp>
    </p:spTree>
    <p:extLst>
      <p:ext uri="{BB962C8B-B14F-4D97-AF65-F5344CB8AC3E}">
        <p14:creationId xmlns:p14="http://schemas.microsoft.com/office/powerpoint/2010/main" val="3261957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3" name="Rectangle 19"/>
          <p:cNvSpPr>
            <a:spLocks noGrp="1" noChangeArrowheads="1"/>
          </p:cNvSpPr>
          <p:nvPr>
            <p:ph type="sldNum" sz="quarter" idx="11"/>
          </p:nvPr>
        </p:nvSpPr>
        <p:spPr>
          <a:ln/>
        </p:spPr>
        <p:txBody>
          <a:bodyPr/>
          <a:lstStyle>
            <a:lvl1pPr>
              <a:defRPr/>
            </a:lvl1pPr>
          </a:lstStyle>
          <a:p>
            <a:fld id="{B3448394-1C98-0F4D-AB1D-69E51E92F1D6}" type="slidenum">
              <a:rPr lang="en-US"/>
              <a:pPr/>
              <a:t>‹#›</a:t>
            </a:fld>
            <a:endParaRPr lang="en-US"/>
          </a:p>
        </p:txBody>
      </p:sp>
    </p:spTree>
    <p:extLst>
      <p:ext uri="{BB962C8B-B14F-4D97-AF65-F5344CB8AC3E}">
        <p14:creationId xmlns:p14="http://schemas.microsoft.com/office/powerpoint/2010/main" val="322912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2D9ABEA1-1909-C64F-93A8-5C81E08B4F43}" type="slidenum">
              <a:rPr lang="en-US"/>
              <a:pPr/>
              <a:t>‹#›</a:t>
            </a:fld>
            <a:endParaRPr lang="en-US"/>
          </a:p>
        </p:txBody>
      </p:sp>
    </p:spTree>
    <p:extLst>
      <p:ext uri="{BB962C8B-B14F-4D97-AF65-F5344CB8AC3E}">
        <p14:creationId xmlns:p14="http://schemas.microsoft.com/office/powerpoint/2010/main" val="2397741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CA2195F1-69AA-E847-B2FA-B24EC87683E6}" type="slidenum">
              <a:rPr lang="en-US"/>
              <a:pPr/>
              <a:t>‹#›</a:t>
            </a:fld>
            <a:endParaRPr lang="en-US"/>
          </a:p>
        </p:txBody>
      </p:sp>
    </p:spTree>
    <p:extLst>
      <p:ext uri="{BB962C8B-B14F-4D97-AF65-F5344CB8AC3E}">
        <p14:creationId xmlns:p14="http://schemas.microsoft.com/office/powerpoint/2010/main" val="4272338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1300" y="203200"/>
            <a:ext cx="8699500" cy="68580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Cliquez et modifiez le titre</a:t>
            </a:r>
          </a:p>
        </p:txBody>
      </p:sp>
      <p:sp>
        <p:nvSpPr>
          <p:cNvPr id="1027" name="Rectangle 3"/>
          <p:cNvSpPr>
            <a:spLocks noGrp="1" noChangeArrowheads="1"/>
          </p:cNvSpPr>
          <p:nvPr>
            <p:ph type="body" idx="1"/>
          </p:nvPr>
        </p:nvSpPr>
        <p:spPr bwMode="auto">
          <a:xfrm>
            <a:off x="228600" y="1079500"/>
            <a:ext cx="8699500" cy="520700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Cliquez pour modifier les styles du texte du masque</a:t>
            </a:r>
          </a:p>
          <a:p>
            <a:pPr lvl="1"/>
            <a:r>
              <a:rPr lang="en-US"/>
              <a:t>Deuxième niveau</a:t>
            </a:r>
          </a:p>
          <a:p>
            <a:pPr lvl="2"/>
            <a:r>
              <a:rPr lang="en-US"/>
              <a:t>Troisième niveau</a:t>
            </a:r>
          </a:p>
          <a:p>
            <a:pPr lvl="3"/>
            <a:r>
              <a:rPr lang="en-US"/>
              <a:t>Quatrième niveau</a:t>
            </a:r>
          </a:p>
          <a:p>
            <a:pPr lvl="4"/>
            <a:r>
              <a:rPr lang="en-US"/>
              <a:t>Cinquième niveau</a:t>
            </a:r>
          </a:p>
        </p:txBody>
      </p:sp>
      <p:sp>
        <p:nvSpPr>
          <p:cNvPr id="958481" name="Line 17"/>
          <p:cNvSpPr>
            <a:spLocks noChangeShapeType="1"/>
          </p:cNvSpPr>
          <p:nvPr userDrawn="1"/>
        </p:nvSpPr>
        <p:spPr bwMode="auto">
          <a:xfrm>
            <a:off x="247650" y="912813"/>
            <a:ext cx="8686800" cy="0"/>
          </a:xfrm>
          <a:prstGeom prst="line">
            <a:avLst/>
          </a:prstGeom>
          <a:noFill/>
          <a:ln w="76200">
            <a:solidFill>
              <a:schemeClr val="tx1"/>
            </a:solidFill>
            <a:round/>
            <a:headEnd/>
            <a:tailEnd/>
          </a:ln>
          <a:effectLst/>
        </p:spPr>
        <p:txBody>
          <a:bodyPr wrap="none" anchor="ctr"/>
          <a:lstStyle/>
          <a:p>
            <a:pPr>
              <a:defRPr/>
            </a:pPr>
            <a:endParaRPr lang="en-US">
              <a:latin typeface="Arial Narrow" pitchFamily="34" charset="0"/>
              <a:ea typeface="+mn-ea"/>
            </a:endParaRPr>
          </a:p>
        </p:txBody>
      </p:sp>
      <p:sp>
        <p:nvSpPr>
          <p:cNvPr id="958482" name="Rectangle 18"/>
          <p:cNvSpPr>
            <a:spLocks noGrp="1" noChangeArrowheads="1"/>
          </p:cNvSpPr>
          <p:nvPr>
            <p:ph type="ftr" sz="quarter" idx="3"/>
          </p:nvPr>
        </p:nvSpPr>
        <p:spPr bwMode="auto">
          <a:xfrm>
            <a:off x="-76200" y="63563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smtClean="0">
                <a:latin typeface="Arial Narrow" pitchFamily="34" charset="0"/>
                <a:ea typeface="+mn-ea"/>
              </a:defRPr>
            </a:lvl1pPr>
          </a:lstStyle>
          <a:p>
            <a:pPr>
              <a:defRPr/>
            </a:pPr>
            <a:r>
              <a:rPr lang="en-US"/>
              <a:t>(c)  Giovanni De Micheli</a:t>
            </a:r>
          </a:p>
        </p:txBody>
      </p:sp>
      <p:sp>
        <p:nvSpPr>
          <p:cNvPr id="958483" name="Rectangle 19"/>
          <p:cNvSpPr>
            <a:spLocks noGrp="1" noChangeArrowheads="1"/>
          </p:cNvSpPr>
          <p:nvPr>
            <p:ph type="sldNum" sz="quarter" idx="4"/>
          </p:nvPr>
        </p:nvSpPr>
        <p:spPr bwMode="auto">
          <a:xfrm>
            <a:off x="6553200" y="6367463"/>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fld id="{29C0DFC2-345D-1240-8AFC-7E7A756763F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hf hdr="0" dt="0"/>
  <p:txStyles>
    <p:titleStyle>
      <a:lvl1pPr algn="ctr" rtl="0" eaLnBrk="0" fontAlgn="base" hangingPunct="0">
        <a:lnSpc>
          <a:spcPct val="90000"/>
        </a:lnSpc>
        <a:spcBef>
          <a:spcPct val="0"/>
        </a:spcBef>
        <a:spcAft>
          <a:spcPct val="0"/>
        </a:spcAft>
        <a:defRPr sz="3200" b="1">
          <a:solidFill>
            <a:schemeClr val="hlink"/>
          </a:solidFill>
          <a:latin typeface="+mj-lt"/>
          <a:ea typeface="ＭＳ Ｐゴシック" charset="0"/>
          <a:cs typeface="+mj-cs"/>
        </a:defRPr>
      </a:lvl1pPr>
      <a:lvl2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2pPr>
      <a:lvl3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3pPr>
      <a:lvl4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4pPr>
      <a:lvl5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5pPr>
      <a:lvl6pPr marL="457200" algn="ctr" rtl="0" eaLnBrk="0" fontAlgn="base" hangingPunct="0">
        <a:lnSpc>
          <a:spcPct val="90000"/>
        </a:lnSpc>
        <a:spcBef>
          <a:spcPct val="0"/>
        </a:spcBef>
        <a:spcAft>
          <a:spcPct val="0"/>
        </a:spcAft>
        <a:defRPr sz="3200" b="1">
          <a:solidFill>
            <a:schemeClr val="hlink"/>
          </a:solidFill>
          <a:latin typeface="Arial Narrow" pitchFamily="34" charset="0"/>
        </a:defRPr>
      </a:lvl6pPr>
      <a:lvl7pPr marL="914400" algn="ctr" rtl="0" eaLnBrk="0" fontAlgn="base" hangingPunct="0">
        <a:lnSpc>
          <a:spcPct val="90000"/>
        </a:lnSpc>
        <a:spcBef>
          <a:spcPct val="0"/>
        </a:spcBef>
        <a:spcAft>
          <a:spcPct val="0"/>
        </a:spcAft>
        <a:defRPr sz="3200" b="1">
          <a:solidFill>
            <a:schemeClr val="hlink"/>
          </a:solidFill>
          <a:latin typeface="Arial Narrow" pitchFamily="34" charset="0"/>
        </a:defRPr>
      </a:lvl7pPr>
      <a:lvl8pPr marL="1371600" algn="ctr" rtl="0" eaLnBrk="0" fontAlgn="base" hangingPunct="0">
        <a:lnSpc>
          <a:spcPct val="90000"/>
        </a:lnSpc>
        <a:spcBef>
          <a:spcPct val="0"/>
        </a:spcBef>
        <a:spcAft>
          <a:spcPct val="0"/>
        </a:spcAft>
        <a:defRPr sz="3200" b="1">
          <a:solidFill>
            <a:schemeClr val="hlink"/>
          </a:solidFill>
          <a:latin typeface="Arial Narrow" pitchFamily="34" charset="0"/>
        </a:defRPr>
      </a:lvl8pPr>
      <a:lvl9pPr marL="1828800" algn="ctr" rtl="0" eaLnBrk="0" fontAlgn="base" hangingPunct="0">
        <a:lnSpc>
          <a:spcPct val="90000"/>
        </a:lnSpc>
        <a:spcBef>
          <a:spcPct val="0"/>
        </a:spcBef>
        <a:spcAft>
          <a:spcPct val="0"/>
        </a:spcAft>
        <a:defRPr sz="3200" b="1">
          <a:solidFill>
            <a:schemeClr val="hlink"/>
          </a:solidFill>
          <a:latin typeface="Arial Narrow" pitchFamily="34" charset="0"/>
        </a:defRPr>
      </a:lvl9pPr>
    </p:titleStyle>
    <p:body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ＭＳ Ｐゴシック" charset="0"/>
          <a:cs typeface="+mn-cs"/>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ＭＳ Ｐゴシック" charset="0"/>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ＭＳ Ｐゴシック" charset="0"/>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0"/>
        </a:defRPr>
      </a:lvl5pPr>
      <a:lvl6pPr marL="2514600" indent="-228600" algn="l" rtl="0" eaLnBrk="0" fontAlgn="base" hangingPunct="0">
        <a:spcBef>
          <a:spcPct val="20000"/>
        </a:spcBef>
        <a:spcAft>
          <a:spcPct val="0"/>
        </a:spcAft>
        <a:buChar char="•"/>
        <a:defRPr sz="1600">
          <a:solidFill>
            <a:schemeClr val="tx1"/>
          </a:solidFill>
          <a:latin typeface="+mn-lt"/>
        </a:defRPr>
      </a:lvl6pPr>
      <a:lvl7pPr marL="2971800" indent="-228600" algn="l" rtl="0" eaLnBrk="0" fontAlgn="base" hangingPunct="0">
        <a:spcBef>
          <a:spcPct val="20000"/>
        </a:spcBef>
        <a:spcAft>
          <a:spcPct val="0"/>
        </a:spcAft>
        <a:buChar char="•"/>
        <a:defRPr sz="1600">
          <a:solidFill>
            <a:schemeClr val="tx1"/>
          </a:solidFill>
          <a:latin typeface="+mn-lt"/>
        </a:defRPr>
      </a:lvl7pPr>
      <a:lvl8pPr marL="3429000" indent="-228600" algn="l" rtl="0" eaLnBrk="0" fontAlgn="base" hangingPunct="0">
        <a:spcBef>
          <a:spcPct val="20000"/>
        </a:spcBef>
        <a:spcAft>
          <a:spcPct val="0"/>
        </a:spcAft>
        <a:buChar char="•"/>
        <a:defRPr sz="1600">
          <a:solidFill>
            <a:schemeClr val="tx1"/>
          </a:solidFill>
          <a:latin typeface="+mn-lt"/>
        </a:defRPr>
      </a:lvl8pPr>
      <a:lvl9pPr marL="388620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microsoft.com/office/2007/relationships/hdphoto" Target="../media/hdphoto1.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650" name="Rectangle 2"/>
          <p:cNvSpPr>
            <a:spLocks noGrp="1" noChangeArrowheads="1"/>
          </p:cNvSpPr>
          <p:nvPr>
            <p:ph type="ctrTitle"/>
          </p:nvPr>
        </p:nvSpPr>
        <p:spPr>
          <a:xfrm>
            <a:off x="179388" y="646113"/>
            <a:ext cx="8915400" cy="1474787"/>
          </a:xfrm>
        </p:spPr>
        <p:txBody>
          <a:bodyPr/>
          <a:lstStyle/>
          <a:p>
            <a:pPr>
              <a:lnSpc>
                <a:spcPct val="110000"/>
              </a:lnSpc>
            </a:pPr>
            <a:br>
              <a:rPr lang="en-US" i="1">
                <a:solidFill>
                  <a:schemeClr val="accent2"/>
                </a:solidFill>
                <a:effectLst>
                  <a:outerShdw blurRad="38100" dist="38100" dir="2700000" algn="tl">
                    <a:srgbClr val="DDDDDD"/>
                  </a:outerShdw>
                </a:effectLst>
                <a:latin typeface="Arial Narrow" charset="0"/>
              </a:rPr>
            </a:br>
            <a:r>
              <a:rPr lang="en-US" sz="3600" i="1">
                <a:solidFill>
                  <a:schemeClr val="accent2"/>
                </a:solidFill>
                <a:effectLst>
                  <a:outerShdw blurRad="38100" dist="38100" dir="2700000" algn="tl">
                    <a:srgbClr val="DDDDDD"/>
                  </a:outerShdw>
                </a:effectLst>
                <a:latin typeface="Arial Narrow" charset="0"/>
              </a:rPr>
              <a:t>Scheduling</a:t>
            </a:r>
          </a:p>
        </p:txBody>
      </p:sp>
      <p:sp>
        <p:nvSpPr>
          <p:cNvPr id="1435651" name="Rectangle 3"/>
          <p:cNvSpPr>
            <a:spLocks noChangeArrowheads="1"/>
          </p:cNvSpPr>
          <p:nvPr/>
        </p:nvSpPr>
        <p:spPr bwMode="auto">
          <a:xfrm>
            <a:off x="1066800" y="304800"/>
            <a:ext cx="7086600" cy="2971800"/>
          </a:xfrm>
          <a:prstGeom prst="rect">
            <a:avLst/>
          </a:prstGeom>
          <a:noFill/>
          <a:ln w="9525">
            <a:noFill/>
            <a:miter lim="800000"/>
            <a:headEnd/>
            <a:tailEnd/>
          </a:ln>
          <a:effectLst/>
        </p:spPr>
        <p:txBody>
          <a:bodyPr/>
          <a:lstStyle/>
          <a:p>
            <a:pPr>
              <a:lnSpc>
                <a:spcPct val="0"/>
              </a:lnSpc>
              <a:spcBef>
                <a:spcPct val="30000"/>
              </a:spcBef>
              <a:buClr>
                <a:srgbClr val="660066"/>
              </a:buClr>
              <a:buSzPct val="85000"/>
              <a:buFont typeface="Monotype Sorts" charset="0"/>
              <a:buNone/>
            </a:pPr>
            <a:r>
              <a:rPr lang="it-IT" sz="1600">
                <a:solidFill>
                  <a:schemeClr val="bg1"/>
                </a:solidFill>
                <a:effectLst>
                  <a:outerShdw blurRad="38100" dist="38100" dir="2700000" algn="tl">
                    <a:srgbClr val="DDDDDD"/>
                  </a:outerShdw>
                </a:effectLst>
              </a:rPr>
              <a:t> </a:t>
            </a:r>
          </a:p>
        </p:txBody>
      </p:sp>
      <p:sp>
        <p:nvSpPr>
          <p:cNvPr id="3076" name="Rectangle 4"/>
          <p:cNvSpPr>
            <a:spLocks noGrp="1" noChangeArrowheads="1"/>
          </p:cNvSpPr>
          <p:nvPr/>
        </p:nvSpPr>
        <p:spPr bwMode="auto">
          <a:xfrm>
            <a:off x="498475" y="2859088"/>
            <a:ext cx="7924800" cy="175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r>
              <a:rPr lang="en-US" sz="3600" dirty="0">
                <a:cs typeface="ＭＳ Ｐゴシック" charset="0"/>
              </a:rPr>
              <a:t>Giovanni De </a:t>
            </a:r>
            <a:r>
              <a:rPr lang="en-US" sz="3600" dirty="0" err="1">
                <a:cs typeface="ＭＳ Ｐゴシック" charset="0"/>
              </a:rPr>
              <a:t>Micheli</a:t>
            </a:r>
            <a:endParaRPr lang="en-US" sz="3600" dirty="0">
              <a:cs typeface="ＭＳ Ｐゴシック" charset="0"/>
            </a:endParaRPr>
          </a:p>
          <a:p>
            <a:r>
              <a:rPr lang="en-US" sz="3200" i="1" dirty="0">
                <a:cs typeface="ＭＳ Ｐゴシック" charset="0"/>
              </a:rPr>
              <a:t>Integrated Systems Laboratory</a:t>
            </a:r>
          </a:p>
          <a:p>
            <a:endParaRPr lang="en-US" sz="3200" i="1" dirty="0">
              <a:cs typeface="ＭＳ Ｐゴシック" charset="0"/>
            </a:endParaRPr>
          </a:p>
        </p:txBody>
      </p:sp>
      <p:sp>
        <p:nvSpPr>
          <p:cNvPr id="3077" name="Text Box 5"/>
          <p:cNvSpPr txBox="1">
            <a:spLocks noChangeArrowheads="1"/>
          </p:cNvSpPr>
          <p:nvPr/>
        </p:nvSpPr>
        <p:spPr bwMode="auto">
          <a:xfrm>
            <a:off x="698500" y="5980113"/>
            <a:ext cx="7891463" cy="549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t>This presentation can be used for non-commercial purposes as long as this note and the copyright footers are not removed</a:t>
            </a:r>
          </a:p>
          <a:p>
            <a:pPr>
              <a:spcBef>
                <a:spcPct val="50000"/>
              </a:spcBef>
            </a:pPr>
            <a:r>
              <a:rPr lang="en-US" sz="1200"/>
              <a:t>© Giovanni De Micheli – All rights reserved</a:t>
            </a:r>
          </a:p>
        </p:txBody>
      </p:sp>
      <p:sp>
        <p:nvSpPr>
          <p:cNvPr id="3080" name="Line 8"/>
          <p:cNvSpPr>
            <a:spLocks noChangeShapeType="1"/>
          </p:cNvSpPr>
          <p:nvPr/>
        </p:nvSpPr>
        <p:spPr bwMode="auto">
          <a:xfrm>
            <a:off x="1020763" y="5745163"/>
            <a:ext cx="7278687" cy="79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pic>
        <p:nvPicPr>
          <p:cNvPr id="3081" name="Picture 9" descr="mcgraw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25" y="4592638"/>
            <a:ext cx="598488" cy="962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4" descr="isultati immagini per epfl lsi logo">
            <a:extLst>
              <a:ext uri="{FF2B5EF4-FFF2-40B4-BE49-F238E27FC236}">
                <a16:creationId xmlns:a16="http://schemas.microsoft.com/office/drawing/2014/main" id="{E8D24811-117B-8940-B9A5-9FC778ECC362}"/>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121919" y="4814888"/>
            <a:ext cx="1320651" cy="72635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4ECE5812-C2C8-9642-AA3F-E1D5F85EE7C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78600" y="4795082"/>
            <a:ext cx="1574800" cy="8858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229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ABE2205-2A5E-3C45-A08F-75C1C150096C}" type="slidenum">
              <a:rPr lang="en-US" sz="1400" b="0"/>
              <a:pPr/>
              <a:t>10</a:t>
            </a:fld>
            <a:endParaRPr lang="en-US" sz="1400" b="0"/>
          </a:p>
        </p:txBody>
      </p:sp>
      <p:sp>
        <p:nvSpPr>
          <p:cNvPr id="12292" name="Text Box 2"/>
          <p:cNvSpPr txBox="1">
            <a:spLocks noChangeArrowheads="1"/>
          </p:cNvSpPr>
          <p:nvPr/>
        </p:nvSpPr>
        <p:spPr bwMode="auto">
          <a:xfrm>
            <a:off x="333375" y="1254125"/>
            <a:ext cx="8613775" cy="3668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spcBef>
                <a:spcPct val="50000"/>
              </a:spcBef>
            </a:pPr>
            <a:r>
              <a:rPr lang="en-US" sz="1800" dirty="0">
                <a:solidFill>
                  <a:schemeClr val="tx2"/>
                </a:solidFill>
                <a:latin typeface="Arial" charset="0"/>
              </a:rPr>
              <a:t>ALAP ( G</a:t>
            </a:r>
            <a:r>
              <a:rPr lang="en-US" sz="1800" baseline="-25000" dirty="0">
                <a:solidFill>
                  <a:schemeClr val="tx2"/>
                </a:solidFill>
                <a:latin typeface="Arial" charset="0"/>
              </a:rPr>
              <a:t>s</a:t>
            </a:r>
            <a:r>
              <a:rPr lang="en-US" sz="1800" dirty="0">
                <a:solidFill>
                  <a:schemeClr val="tx2"/>
                </a:solidFill>
                <a:latin typeface="Arial" charset="0"/>
              </a:rPr>
              <a:t>(V,E), </a:t>
            </a:r>
            <a:r>
              <a:rPr lang="en-US" sz="1800" dirty="0" err="1">
                <a:solidFill>
                  <a:schemeClr val="tx2"/>
                </a:solidFill>
                <a:latin typeface="Arial" charset="0"/>
                <a:cs typeface="Arial" charset="0"/>
              </a:rPr>
              <a:t>λ</a:t>
            </a:r>
            <a:r>
              <a:rPr lang="en-US" sz="1800" dirty="0">
                <a:solidFill>
                  <a:schemeClr val="tx2"/>
                </a:solidFill>
                <a:latin typeface="Arial" charset="0"/>
              </a:rPr>
              <a:t> ) {</a:t>
            </a:r>
          </a:p>
          <a:p>
            <a:pPr algn="l">
              <a:spcBef>
                <a:spcPct val="50000"/>
              </a:spcBef>
            </a:pPr>
            <a:r>
              <a:rPr lang="en-US" sz="1800" dirty="0">
                <a:solidFill>
                  <a:schemeClr val="tx2"/>
                </a:solidFill>
                <a:latin typeface="Arial" charset="0"/>
              </a:rPr>
              <a:t>	</a:t>
            </a:r>
            <a:r>
              <a:rPr lang="en-US" sz="1800" dirty="0">
                <a:latin typeface="Arial" charset="0"/>
              </a:rPr>
              <a:t>Schedule </a:t>
            </a:r>
            <a:r>
              <a:rPr lang="en-US" sz="1800" dirty="0" err="1">
                <a:solidFill>
                  <a:schemeClr val="tx2"/>
                </a:solidFill>
                <a:latin typeface="Arial" charset="0"/>
              </a:rPr>
              <a:t>v</a:t>
            </a:r>
            <a:r>
              <a:rPr lang="en-US" sz="1800" baseline="-25000" dirty="0" err="1">
                <a:solidFill>
                  <a:schemeClr val="tx2"/>
                </a:solidFill>
                <a:latin typeface="Arial" charset="0"/>
              </a:rPr>
              <a:t>n</a:t>
            </a:r>
            <a:r>
              <a:rPr lang="en-US" sz="1800" dirty="0">
                <a:solidFill>
                  <a:schemeClr val="tx2"/>
                </a:solidFill>
                <a:latin typeface="Arial" charset="0"/>
              </a:rPr>
              <a:t> </a:t>
            </a:r>
            <a:r>
              <a:rPr lang="en-US" sz="1800" dirty="0">
                <a:latin typeface="Arial" charset="0"/>
              </a:rPr>
              <a:t>by setting</a:t>
            </a:r>
            <a:r>
              <a:rPr lang="en-US" sz="1800" dirty="0">
                <a:solidFill>
                  <a:schemeClr val="tx2"/>
                </a:solidFill>
                <a:latin typeface="Arial" charset="0"/>
              </a:rPr>
              <a:t> </a:t>
            </a:r>
            <a:r>
              <a:rPr lang="en-US" sz="1800" dirty="0" err="1">
                <a:solidFill>
                  <a:schemeClr val="tx2"/>
                </a:solidFill>
                <a:latin typeface="Arial" charset="0"/>
              </a:rPr>
              <a:t>t</a:t>
            </a:r>
            <a:r>
              <a:rPr lang="en-US" sz="1800" baseline="-25000" dirty="0" err="1">
                <a:solidFill>
                  <a:schemeClr val="tx2"/>
                </a:solidFill>
                <a:latin typeface="Arial" charset="0"/>
              </a:rPr>
              <a:t>n</a:t>
            </a:r>
            <a:r>
              <a:rPr lang="en-US" sz="1800" dirty="0">
                <a:solidFill>
                  <a:schemeClr val="tx2"/>
                </a:solidFill>
                <a:latin typeface="Arial" charset="0"/>
              </a:rPr>
              <a:t> = </a:t>
            </a:r>
            <a:r>
              <a:rPr lang="en-US" sz="1800" dirty="0" err="1">
                <a:solidFill>
                  <a:schemeClr val="tx2"/>
                </a:solidFill>
                <a:latin typeface="Arial" charset="0"/>
                <a:cs typeface="Arial" charset="0"/>
              </a:rPr>
              <a:t>λ</a:t>
            </a:r>
            <a:r>
              <a:rPr lang="en-US" sz="1800" dirty="0">
                <a:solidFill>
                  <a:schemeClr val="tx2"/>
                </a:solidFill>
                <a:latin typeface="Arial" charset="0"/>
              </a:rPr>
              <a:t> + 1;</a:t>
            </a:r>
          </a:p>
          <a:p>
            <a:pPr algn="l">
              <a:spcBef>
                <a:spcPct val="50000"/>
              </a:spcBef>
            </a:pPr>
            <a:r>
              <a:rPr lang="en-US" sz="1800" dirty="0">
                <a:solidFill>
                  <a:schemeClr val="tx2"/>
                </a:solidFill>
                <a:latin typeface="Arial" charset="0"/>
              </a:rPr>
              <a:t>	repeat {</a:t>
            </a:r>
          </a:p>
          <a:p>
            <a:pPr algn="l">
              <a:spcBef>
                <a:spcPct val="50000"/>
              </a:spcBef>
            </a:pPr>
            <a:r>
              <a:rPr lang="en-US" sz="1800" dirty="0">
                <a:solidFill>
                  <a:schemeClr val="tx2"/>
                </a:solidFill>
                <a:latin typeface="Arial" charset="0"/>
              </a:rPr>
              <a:t>		</a:t>
            </a:r>
            <a:r>
              <a:rPr lang="en-US" sz="1800" dirty="0">
                <a:latin typeface="Arial" charset="0"/>
              </a:rPr>
              <a:t>Select a vertex</a:t>
            </a:r>
            <a:r>
              <a:rPr lang="en-US" sz="1800" dirty="0">
                <a:solidFill>
                  <a:schemeClr val="tx2"/>
                </a:solidFill>
                <a:latin typeface="Arial" charset="0"/>
              </a:rPr>
              <a:t> v</a:t>
            </a:r>
            <a:r>
              <a:rPr lang="en-US" sz="1800" baseline="-25000" dirty="0">
                <a:solidFill>
                  <a:schemeClr val="tx2"/>
                </a:solidFill>
                <a:latin typeface="Arial" charset="0"/>
              </a:rPr>
              <a:t>i</a:t>
            </a:r>
            <a:r>
              <a:rPr lang="en-US" sz="1800" dirty="0">
                <a:solidFill>
                  <a:schemeClr val="tx2"/>
                </a:solidFill>
                <a:latin typeface="Arial" charset="0"/>
              </a:rPr>
              <a:t> </a:t>
            </a:r>
            <a:r>
              <a:rPr lang="en-US" sz="1800" dirty="0">
                <a:latin typeface="Arial" charset="0"/>
              </a:rPr>
              <a:t>whose successors are all scheduled</a:t>
            </a:r>
            <a:r>
              <a:rPr lang="en-US" sz="1800" dirty="0">
                <a:solidFill>
                  <a:schemeClr val="tx2"/>
                </a:solidFill>
                <a:latin typeface="Arial" charset="0"/>
              </a:rPr>
              <a:t>;</a:t>
            </a:r>
          </a:p>
          <a:p>
            <a:pPr algn="l">
              <a:spcBef>
                <a:spcPct val="50000"/>
              </a:spcBef>
            </a:pPr>
            <a:r>
              <a:rPr lang="en-US" sz="1800" dirty="0">
                <a:solidFill>
                  <a:schemeClr val="tx2"/>
                </a:solidFill>
                <a:latin typeface="Arial" charset="0"/>
              </a:rPr>
              <a:t>		</a:t>
            </a:r>
            <a:r>
              <a:rPr lang="en-US" sz="1800" dirty="0">
                <a:latin typeface="Arial" charset="0"/>
              </a:rPr>
              <a:t>Schedule </a:t>
            </a:r>
            <a:r>
              <a:rPr lang="en-US" sz="1800" dirty="0">
                <a:solidFill>
                  <a:schemeClr val="tx2"/>
                </a:solidFill>
                <a:latin typeface="Arial" charset="0"/>
              </a:rPr>
              <a:t>v</a:t>
            </a:r>
            <a:r>
              <a:rPr lang="en-US" sz="1800" baseline="-25000" dirty="0">
                <a:solidFill>
                  <a:schemeClr val="tx2"/>
                </a:solidFill>
                <a:latin typeface="Arial" charset="0"/>
              </a:rPr>
              <a:t>i  </a:t>
            </a:r>
            <a:r>
              <a:rPr lang="en-US" sz="1800" dirty="0">
                <a:latin typeface="Arial" charset="0"/>
              </a:rPr>
              <a:t>by setting</a:t>
            </a:r>
            <a:r>
              <a:rPr lang="en-US" sz="1800" dirty="0">
                <a:solidFill>
                  <a:schemeClr val="tx2"/>
                </a:solidFill>
                <a:latin typeface="Arial" charset="0"/>
              </a:rPr>
              <a:t>  </a:t>
            </a:r>
            <a:r>
              <a:rPr lang="en-US" sz="1800" dirty="0" err="1">
                <a:solidFill>
                  <a:schemeClr val="tx2"/>
                </a:solidFill>
                <a:latin typeface="Arial" charset="0"/>
              </a:rPr>
              <a:t>t</a:t>
            </a:r>
            <a:r>
              <a:rPr lang="en-US" sz="1800" baseline="-25000" dirty="0" err="1">
                <a:solidFill>
                  <a:schemeClr val="tx2"/>
                </a:solidFill>
                <a:latin typeface="Arial" charset="0"/>
              </a:rPr>
              <a:t>i</a:t>
            </a:r>
            <a:r>
              <a:rPr lang="en-US" sz="1800" dirty="0">
                <a:solidFill>
                  <a:schemeClr val="tx2"/>
                </a:solidFill>
                <a:latin typeface="Arial" charset="0"/>
              </a:rPr>
              <a:t> =   min   </a:t>
            </a:r>
            <a:r>
              <a:rPr lang="en-US" sz="1800" dirty="0" err="1">
                <a:solidFill>
                  <a:schemeClr val="tx2"/>
                </a:solidFill>
                <a:latin typeface="Arial" charset="0"/>
              </a:rPr>
              <a:t>t</a:t>
            </a:r>
            <a:r>
              <a:rPr lang="en-US" sz="1800" baseline="-25000" dirty="0" err="1">
                <a:solidFill>
                  <a:schemeClr val="tx2"/>
                </a:solidFill>
                <a:latin typeface="Arial" charset="0"/>
              </a:rPr>
              <a:t>j</a:t>
            </a:r>
            <a:r>
              <a:rPr lang="en-US" sz="1800" dirty="0">
                <a:solidFill>
                  <a:schemeClr val="tx2"/>
                </a:solidFill>
                <a:latin typeface="Arial" charset="0"/>
              </a:rPr>
              <a:t>  - d</a:t>
            </a:r>
            <a:r>
              <a:rPr lang="en-US" sz="1800" baseline="-25000" dirty="0">
                <a:solidFill>
                  <a:schemeClr val="tx2"/>
                </a:solidFill>
                <a:latin typeface="Arial" charset="0"/>
              </a:rPr>
              <a:t>i</a:t>
            </a:r>
            <a:r>
              <a:rPr lang="en-US" sz="1800" dirty="0">
                <a:solidFill>
                  <a:schemeClr val="tx2"/>
                </a:solidFill>
                <a:latin typeface="Arial" charset="0"/>
              </a:rPr>
              <a:t>;</a:t>
            </a:r>
          </a:p>
          <a:p>
            <a:pPr algn="l">
              <a:spcBef>
                <a:spcPct val="50000"/>
              </a:spcBef>
            </a:pPr>
            <a:r>
              <a:rPr lang="en-US" sz="1800" dirty="0">
                <a:solidFill>
                  <a:schemeClr val="tx2"/>
                </a:solidFill>
                <a:latin typeface="Arial" charset="0"/>
              </a:rPr>
              <a:t>	}</a:t>
            </a:r>
          </a:p>
          <a:p>
            <a:pPr algn="l">
              <a:spcBef>
                <a:spcPct val="50000"/>
              </a:spcBef>
            </a:pPr>
            <a:r>
              <a:rPr lang="en-US" sz="1800" dirty="0">
                <a:solidFill>
                  <a:schemeClr val="tx2"/>
                </a:solidFill>
                <a:latin typeface="Arial" charset="0"/>
              </a:rPr>
              <a:t>	until (v</a:t>
            </a:r>
            <a:r>
              <a:rPr lang="en-US" sz="1800" baseline="-25000" dirty="0">
                <a:solidFill>
                  <a:schemeClr val="tx2"/>
                </a:solidFill>
                <a:latin typeface="Arial" charset="0"/>
              </a:rPr>
              <a:t>0</a:t>
            </a:r>
            <a:r>
              <a:rPr lang="en-US" sz="1800" dirty="0">
                <a:solidFill>
                  <a:schemeClr val="tx2"/>
                </a:solidFill>
                <a:latin typeface="Arial" charset="0"/>
              </a:rPr>
              <a:t> </a:t>
            </a:r>
            <a:r>
              <a:rPr lang="en-US" sz="1800" dirty="0">
                <a:latin typeface="Arial" charset="0"/>
              </a:rPr>
              <a:t>is scheduled</a:t>
            </a:r>
            <a:r>
              <a:rPr lang="en-US" sz="1800" dirty="0">
                <a:solidFill>
                  <a:schemeClr val="tx2"/>
                </a:solidFill>
                <a:latin typeface="Arial" charset="0"/>
              </a:rPr>
              <a:t>);</a:t>
            </a:r>
          </a:p>
          <a:p>
            <a:pPr algn="l">
              <a:spcBef>
                <a:spcPct val="50000"/>
              </a:spcBef>
            </a:pPr>
            <a:r>
              <a:rPr lang="en-US" sz="1800" dirty="0">
                <a:solidFill>
                  <a:schemeClr val="tx2"/>
                </a:solidFill>
                <a:latin typeface="Arial" charset="0"/>
              </a:rPr>
              <a:t>	return (t);</a:t>
            </a:r>
          </a:p>
          <a:p>
            <a:pPr algn="l">
              <a:spcBef>
                <a:spcPct val="50000"/>
              </a:spcBef>
            </a:pPr>
            <a:r>
              <a:rPr lang="en-US" sz="1800" dirty="0">
                <a:solidFill>
                  <a:schemeClr val="tx2"/>
                </a:solidFill>
                <a:latin typeface="Arial" charset="0"/>
              </a:rPr>
              <a:t>}</a:t>
            </a:r>
          </a:p>
        </p:txBody>
      </p:sp>
      <p:sp>
        <p:nvSpPr>
          <p:cNvPr id="12293" name="Rectangle 3"/>
          <p:cNvSpPr>
            <a:spLocks noGrp="1" noChangeArrowheads="1"/>
          </p:cNvSpPr>
          <p:nvPr>
            <p:ph type="title"/>
          </p:nvPr>
        </p:nvSpPr>
        <p:spPr>
          <a:xfrm>
            <a:off x="685800" y="152400"/>
            <a:ext cx="7772400" cy="1008063"/>
          </a:xfrm>
        </p:spPr>
        <p:txBody>
          <a:bodyPr/>
          <a:lstStyle/>
          <a:p>
            <a:r>
              <a:rPr lang="en-US">
                <a:latin typeface="Arial Narrow" charset="0"/>
              </a:rPr>
              <a:t>ALAP scheduling algorithm</a:t>
            </a:r>
          </a:p>
        </p:txBody>
      </p:sp>
      <p:sp>
        <p:nvSpPr>
          <p:cNvPr id="12294" name="Text Box 4"/>
          <p:cNvSpPr txBox="1">
            <a:spLocks noChangeArrowheads="1"/>
          </p:cNvSpPr>
          <p:nvPr/>
        </p:nvSpPr>
        <p:spPr bwMode="auto">
          <a:xfrm>
            <a:off x="4786313" y="3181350"/>
            <a:ext cx="10668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bg2"/>
                </a:solidFill>
                <a:latin typeface="Arial" charset="0"/>
              </a:rPr>
              <a:t>j:</a:t>
            </a:r>
            <a:r>
              <a:rPr lang="en-US" sz="1200" b="0">
                <a:solidFill>
                  <a:schemeClr val="bg2"/>
                </a:solidFill>
                <a:latin typeface="Arial" charset="0"/>
                <a:sym typeface="Wingdings" charset="0"/>
              </a:rPr>
              <a:t>(v</a:t>
            </a:r>
            <a:r>
              <a:rPr lang="en-US" sz="1200" b="0" baseline="-25000">
                <a:solidFill>
                  <a:schemeClr val="bg2"/>
                </a:solidFill>
                <a:latin typeface="Arial" charset="0"/>
                <a:sym typeface="Wingdings" charset="0"/>
              </a:rPr>
              <a:t>i</a:t>
            </a:r>
            <a:r>
              <a:rPr lang="en-US" sz="1200" b="0">
                <a:solidFill>
                  <a:schemeClr val="bg2"/>
                </a:solidFill>
                <a:latin typeface="Arial" charset="0"/>
                <a:sym typeface="Wingdings" charset="0"/>
              </a:rPr>
              <a:t>,v</a:t>
            </a:r>
            <a:r>
              <a:rPr lang="en-US" sz="1200" b="0" baseline="-25000">
                <a:solidFill>
                  <a:schemeClr val="bg2"/>
                </a:solidFill>
                <a:latin typeface="Arial" charset="0"/>
                <a:sym typeface="Wingdings" charset="0"/>
              </a:rPr>
              <a:t>j</a:t>
            </a:r>
            <a:r>
              <a:rPr lang="en-US" sz="1200" b="0">
                <a:solidFill>
                  <a:schemeClr val="bg2"/>
                </a:solidFill>
                <a:latin typeface="Arial" charset="0"/>
                <a:sym typeface="Wingdings" charset="0"/>
              </a:rPr>
              <a:t>) </a:t>
            </a:r>
            <a:r>
              <a:rPr lang="ru-RU" sz="1200" b="0">
                <a:solidFill>
                  <a:schemeClr val="bg2"/>
                </a:solidFill>
                <a:latin typeface="Arial" charset="0"/>
                <a:cs typeface="Arial" charset="0"/>
              </a:rPr>
              <a:t>є</a:t>
            </a:r>
            <a:r>
              <a:rPr lang="en-US" sz="1200" b="0">
                <a:solidFill>
                  <a:schemeClr val="bg2"/>
                </a:solidFill>
                <a:latin typeface="Arial" charset="0"/>
                <a:sym typeface="Wingdings" charset="0"/>
              </a:rPr>
              <a:t> E</a:t>
            </a:r>
          </a:p>
        </p:txBody>
      </p:sp>
      <p:sp>
        <p:nvSpPr>
          <p:cNvPr id="12295" name="Line 8"/>
          <p:cNvSpPr>
            <a:spLocks noChangeShapeType="1"/>
          </p:cNvSpPr>
          <p:nvPr/>
        </p:nvSpPr>
        <p:spPr bwMode="auto">
          <a:xfrm>
            <a:off x="2087563" y="1328738"/>
            <a:ext cx="152400" cy="0"/>
          </a:xfrm>
          <a:prstGeom prst="line">
            <a:avLst/>
          </a:prstGeom>
          <a:noFill/>
          <a:ln w="9525">
            <a:solidFill>
              <a:schemeClr val="tx2"/>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2296" name="Line 9"/>
          <p:cNvSpPr>
            <a:spLocks noChangeShapeType="1"/>
          </p:cNvSpPr>
          <p:nvPr/>
        </p:nvSpPr>
        <p:spPr bwMode="auto">
          <a:xfrm>
            <a:off x="4256088" y="1692275"/>
            <a:ext cx="152400" cy="0"/>
          </a:xfrm>
          <a:prstGeom prst="line">
            <a:avLst/>
          </a:prstGeom>
          <a:noFill/>
          <a:ln w="9525">
            <a:solidFill>
              <a:schemeClr val="tx2"/>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331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FDF929C-845A-3F47-B426-60354299E6AA}" type="slidenum">
              <a:rPr lang="en-US" sz="1400" b="0"/>
              <a:pPr/>
              <a:t>11</a:t>
            </a:fld>
            <a:endParaRPr lang="en-US" sz="1400" b="0"/>
          </a:p>
        </p:txBody>
      </p:sp>
      <p:sp>
        <p:nvSpPr>
          <p:cNvPr id="13316" name="Rectangle 2"/>
          <p:cNvSpPr>
            <a:spLocks noGrp="1" noChangeArrowheads="1"/>
          </p:cNvSpPr>
          <p:nvPr>
            <p:ph type="title"/>
          </p:nvPr>
        </p:nvSpPr>
        <p:spPr>
          <a:xfrm>
            <a:off x="796925" y="198438"/>
            <a:ext cx="7772400" cy="655637"/>
          </a:xfrm>
        </p:spPr>
        <p:txBody>
          <a:bodyPr/>
          <a:lstStyle/>
          <a:p>
            <a:r>
              <a:rPr lang="en-US">
                <a:latin typeface="Arial Narrow" charset="0"/>
              </a:rPr>
              <a:t>Example</a:t>
            </a:r>
          </a:p>
        </p:txBody>
      </p:sp>
      <p:grpSp>
        <p:nvGrpSpPr>
          <p:cNvPr id="13317" name="Group 81"/>
          <p:cNvGrpSpPr>
            <a:grpSpLocks/>
          </p:cNvGrpSpPr>
          <p:nvPr/>
        </p:nvGrpSpPr>
        <p:grpSpPr bwMode="auto">
          <a:xfrm>
            <a:off x="468313" y="981075"/>
            <a:ext cx="7920037" cy="5257800"/>
            <a:chOff x="295" y="618"/>
            <a:chExt cx="4989" cy="3312"/>
          </a:xfrm>
        </p:grpSpPr>
        <p:grpSp>
          <p:nvGrpSpPr>
            <p:cNvPr id="13318" name="Group 3"/>
            <p:cNvGrpSpPr>
              <a:grpSpLocks/>
            </p:cNvGrpSpPr>
            <p:nvPr/>
          </p:nvGrpSpPr>
          <p:grpSpPr bwMode="auto">
            <a:xfrm>
              <a:off x="1247" y="1888"/>
              <a:ext cx="363" cy="318"/>
              <a:chOff x="1565" y="1298"/>
              <a:chExt cx="363" cy="318"/>
            </a:xfrm>
          </p:grpSpPr>
          <p:sp>
            <p:nvSpPr>
              <p:cNvPr id="13392" name="Oval 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93" name="Text Box 5"/>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19" name="Group 6"/>
            <p:cNvGrpSpPr>
              <a:grpSpLocks/>
            </p:cNvGrpSpPr>
            <p:nvPr/>
          </p:nvGrpSpPr>
          <p:grpSpPr bwMode="auto">
            <a:xfrm>
              <a:off x="2032" y="2462"/>
              <a:ext cx="363" cy="318"/>
              <a:chOff x="1565" y="1298"/>
              <a:chExt cx="363" cy="318"/>
            </a:xfrm>
          </p:grpSpPr>
          <p:sp>
            <p:nvSpPr>
              <p:cNvPr id="13390" name="Oval 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91" name="Text Box 8"/>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20" name="Group 9"/>
            <p:cNvGrpSpPr>
              <a:grpSpLocks/>
            </p:cNvGrpSpPr>
            <p:nvPr/>
          </p:nvGrpSpPr>
          <p:grpSpPr bwMode="auto">
            <a:xfrm>
              <a:off x="3119" y="2990"/>
              <a:ext cx="363" cy="318"/>
              <a:chOff x="1565" y="1298"/>
              <a:chExt cx="363" cy="318"/>
            </a:xfrm>
          </p:grpSpPr>
          <p:sp>
            <p:nvSpPr>
              <p:cNvPr id="13388" name="Oval 1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89" name="Text Box 11"/>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21" name="Group 12"/>
            <p:cNvGrpSpPr>
              <a:grpSpLocks/>
            </p:cNvGrpSpPr>
            <p:nvPr/>
          </p:nvGrpSpPr>
          <p:grpSpPr bwMode="auto">
            <a:xfrm>
              <a:off x="3936" y="2990"/>
              <a:ext cx="363" cy="318"/>
              <a:chOff x="1565" y="1298"/>
              <a:chExt cx="363" cy="318"/>
            </a:xfrm>
          </p:grpSpPr>
          <p:sp>
            <p:nvSpPr>
              <p:cNvPr id="13386" name="Oval 1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87" name="Text Box 14"/>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&lt;</a:t>
                </a:r>
              </a:p>
            </p:txBody>
          </p:sp>
        </p:grpSp>
        <p:grpSp>
          <p:nvGrpSpPr>
            <p:cNvPr id="13322" name="Group 15"/>
            <p:cNvGrpSpPr>
              <a:grpSpLocks/>
            </p:cNvGrpSpPr>
            <p:nvPr/>
          </p:nvGrpSpPr>
          <p:grpSpPr bwMode="auto">
            <a:xfrm>
              <a:off x="1519" y="2432"/>
              <a:ext cx="363" cy="318"/>
              <a:chOff x="1565" y="1298"/>
              <a:chExt cx="363" cy="318"/>
            </a:xfrm>
          </p:grpSpPr>
          <p:sp>
            <p:nvSpPr>
              <p:cNvPr id="13384" name="Oval 1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85" name="Text Box 17"/>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23" name="Group 18"/>
            <p:cNvGrpSpPr>
              <a:grpSpLocks/>
            </p:cNvGrpSpPr>
            <p:nvPr/>
          </p:nvGrpSpPr>
          <p:grpSpPr bwMode="auto">
            <a:xfrm>
              <a:off x="1837" y="3022"/>
              <a:ext cx="363" cy="318"/>
              <a:chOff x="1565" y="1298"/>
              <a:chExt cx="363" cy="318"/>
            </a:xfrm>
          </p:grpSpPr>
          <p:sp>
            <p:nvSpPr>
              <p:cNvPr id="13382" name="Oval 1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83" name="Text Box 20"/>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24" name="Group 21"/>
            <p:cNvGrpSpPr>
              <a:grpSpLocks/>
            </p:cNvGrpSpPr>
            <p:nvPr/>
          </p:nvGrpSpPr>
          <p:grpSpPr bwMode="auto">
            <a:xfrm>
              <a:off x="975" y="1298"/>
              <a:ext cx="363" cy="318"/>
              <a:chOff x="1565" y="1298"/>
              <a:chExt cx="363" cy="318"/>
            </a:xfrm>
          </p:grpSpPr>
          <p:sp>
            <p:nvSpPr>
              <p:cNvPr id="13380" name="Oval 2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81" name="Text Box 23"/>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25" name="Group 24"/>
            <p:cNvGrpSpPr>
              <a:grpSpLocks/>
            </p:cNvGrpSpPr>
            <p:nvPr/>
          </p:nvGrpSpPr>
          <p:grpSpPr bwMode="auto">
            <a:xfrm>
              <a:off x="1610" y="1298"/>
              <a:ext cx="363" cy="318"/>
              <a:chOff x="1565" y="1298"/>
              <a:chExt cx="363" cy="318"/>
            </a:xfrm>
          </p:grpSpPr>
          <p:sp>
            <p:nvSpPr>
              <p:cNvPr id="13378" name="Oval 2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79" name="Text Box 26"/>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26" name="Group 27"/>
            <p:cNvGrpSpPr>
              <a:grpSpLocks/>
            </p:cNvGrpSpPr>
            <p:nvPr/>
          </p:nvGrpSpPr>
          <p:grpSpPr bwMode="auto">
            <a:xfrm>
              <a:off x="2304" y="1872"/>
              <a:ext cx="363" cy="318"/>
              <a:chOff x="1565" y="1298"/>
              <a:chExt cx="363" cy="318"/>
            </a:xfrm>
          </p:grpSpPr>
          <p:sp>
            <p:nvSpPr>
              <p:cNvPr id="13376" name="Oval 2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77" name="Text Box 29"/>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27" name="Group 30"/>
            <p:cNvGrpSpPr>
              <a:grpSpLocks/>
            </p:cNvGrpSpPr>
            <p:nvPr/>
          </p:nvGrpSpPr>
          <p:grpSpPr bwMode="auto">
            <a:xfrm>
              <a:off x="3119" y="2400"/>
              <a:ext cx="363" cy="318"/>
              <a:chOff x="1565" y="1298"/>
              <a:chExt cx="363" cy="318"/>
            </a:xfrm>
          </p:grpSpPr>
          <p:sp>
            <p:nvSpPr>
              <p:cNvPr id="13374" name="Oval 3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75" name="Text Box 32"/>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28" name="Group 33"/>
            <p:cNvGrpSpPr>
              <a:grpSpLocks/>
            </p:cNvGrpSpPr>
            <p:nvPr/>
          </p:nvGrpSpPr>
          <p:grpSpPr bwMode="auto">
            <a:xfrm>
              <a:off x="3936" y="2400"/>
              <a:ext cx="363" cy="318"/>
              <a:chOff x="1565" y="1298"/>
              <a:chExt cx="363" cy="318"/>
            </a:xfrm>
          </p:grpSpPr>
          <p:sp>
            <p:nvSpPr>
              <p:cNvPr id="13372" name="Oval 3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73" name="Text Box 35"/>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3329" name="Group 36"/>
            <p:cNvGrpSpPr>
              <a:grpSpLocks/>
            </p:cNvGrpSpPr>
            <p:nvPr/>
          </p:nvGrpSpPr>
          <p:grpSpPr bwMode="auto">
            <a:xfrm>
              <a:off x="2653" y="618"/>
              <a:ext cx="590" cy="318"/>
              <a:chOff x="2426" y="1071"/>
              <a:chExt cx="590" cy="318"/>
            </a:xfrm>
          </p:grpSpPr>
          <p:sp>
            <p:nvSpPr>
              <p:cNvPr id="13370" name="Oval 37"/>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71" name="Text Box 38"/>
              <p:cNvSpPr txBox="1">
                <a:spLocks noChangeArrowheads="1"/>
              </p:cNvSpPr>
              <p:nvPr/>
            </p:nvSpPr>
            <p:spPr bwMode="auto">
              <a:xfrm>
                <a:off x="2426" y="1117"/>
                <a:ext cx="59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grpSp>
          <p:nvGrpSpPr>
            <p:cNvPr id="13330" name="Group 39"/>
            <p:cNvGrpSpPr>
              <a:grpSpLocks/>
            </p:cNvGrpSpPr>
            <p:nvPr/>
          </p:nvGrpSpPr>
          <p:grpSpPr bwMode="auto">
            <a:xfrm>
              <a:off x="2653" y="3612"/>
              <a:ext cx="590" cy="318"/>
              <a:chOff x="2426" y="1071"/>
              <a:chExt cx="590" cy="318"/>
            </a:xfrm>
          </p:grpSpPr>
          <p:sp>
            <p:nvSpPr>
              <p:cNvPr id="13368" name="Oval 40"/>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69" name="Text Box 41"/>
              <p:cNvSpPr txBox="1">
                <a:spLocks noChangeArrowheads="1"/>
              </p:cNvSpPr>
              <p:nvPr/>
            </p:nvSpPr>
            <p:spPr bwMode="auto">
              <a:xfrm>
                <a:off x="2426" y="1117"/>
                <a:ext cx="59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sp>
          <p:nvSpPr>
            <p:cNvPr id="13331" name="Line 42"/>
            <p:cNvSpPr>
              <a:spLocks noChangeShapeType="1"/>
            </p:cNvSpPr>
            <p:nvPr/>
          </p:nvSpPr>
          <p:spPr bwMode="auto">
            <a:xfrm>
              <a:off x="748" y="1752"/>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32" name="Line 43"/>
            <p:cNvSpPr>
              <a:spLocks noChangeShapeType="1"/>
            </p:cNvSpPr>
            <p:nvPr/>
          </p:nvSpPr>
          <p:spPr bwMode="auto">
            <a:xfrm>
              <a:off x="748" y="2296"/>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33" name="Line 44"/>
            <p:cNvSpPr>
              <a:spLocks noChangeShapeType="1"/>
            </p:cNvSpPr>
            <p:nvPr/>
          </p:nvSpPr>
          <p:spPr bwMode="auto">
            <a:xfrm>
              <a:off x="748" y="284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34" name="Line 45"/>
            <p:cNvSpPr>
              <a:spLocks noChangeShapeType="1"/>
            </p:cNvSpPr>
            <p:nvPr/>
          </p:nvSpPr>
          <p:spPr bwMode="auto">
            <a:xfrm>
              <a:off x="748" y="343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35" name="Line 46"/>
            <p:cNvSpPr>
              <a:spLocks noChangeShapeType="1"/>
            </p:cNvSpPr>
            <p:nvPr/>
          </p:nvSpPr>
          <p:spPr bwMode="auto">
            <a:xfrm flipH="1">
              <a:off x="1156" y="754"/>
              <a:ext cx="1633" cy="54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36" name="Line 47"/>
            <p:cNvSpPr>
              <a:spLocks noChangeShapeType="1"/>
            </p:cNvSpPr>
            <p:nvPr/>
          </p:nvSpPr>
          <p:spPr bwMode="auto">
            <a:xfrm flipH="1">
              <a:off x="1791" y="845"/>
              <a:ext cx="998" cy="45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37" name="Line 48"/>
            <p:cNvSpPr>
              <a:spLocks noChangeShapeType="1"/>
            </p:cNvSpPr>
            <p:nvPr/>
          </p:nvSpPr>
          <p:spPr bwMode="auto">
            <a:xfrm flipH="1">
              <a:off x="2496" y="935"/>
              <a:ext cx="384" cy="93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38" name="Line 49"/>
            <p:cNvSpPr>
              <a:spLocks noChangeShapeType="1"/>
            </p:cNvSpPr>
            <p:nvPr/>
          </p:nvSpPr>
          <p:spPr bwMode="auto">
            <a:xfrm>
              <a:off x="3061" y="890"/>
              <a:ext cx="203" cy="151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39" name="Line 50"/>
            <p:cNvSpPr>
              <a:spLocks noChangeShapeType="1"/>
            </p:cNvSpPr>
            <p:nvPr/>
          </p:nvSpPr>
          <p:spPr bwMode="auto">
            <a:xfrm>
              <a:off x="3107" y="799"/>
              <a:ext cx="973" cy="1601"/>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40" name="Line 51"/>
            <p:cNvSpPr>
              <a:spLocks noChangeShapeType="1"/>
            </p:cNvSpPr>
            <p:nvPr/>
          </p:nvSpPr>
          <p:spPr bwMode="auto">
            <a:xfrm>
              <a:off x="1156" y="1616"/>
              <a:ext cx="18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1" name="Line 52"/>
            <p:cNvSpPr>
              <a:spLocks noChangeShapeType="1"/>
            </p:cNvSpPr>
            <p:nvPr/>
          </p:nvSpPr>
          <p:spPr bwMode="auto">
            <a:xfrm flipH="1">
              <a:off x="1474" y="1616"/>
              <a:ext cx="27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2" name="Line 53"/>
            <p:cNvSpPr>
              <a:spLocks noChangeShapeType="1"/>
            </p:cNvSpPr>
            <p:nvPr/>
          </p:nvSpPr>
          <p:spPr bwMode="auto">
            <a:xfrm flipH="1">
              <a:off x="2258" y="2190"/>
              <a:ext cx="136"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3" name="Line 54"/>
            <p:cNvSpPr>
              <a:spLocks noChangeShapeType="1"/>
            </p:cNvSpPr>
            <p:nvPr/>
          </p:nvSpPr>
          <p:spPr bwMode="auto">
            <a:xfrm>
              <a:off x="3300" y="271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4" name="Line 55"/>
            <p:cNvSpPr>
              <a:spLocks noChangeShapeType="1"/>
            </p:cNvSpPr>
            <p:nvPr/>
          </p:nvSpPr>
          <p:spPr bwMode="auto">
            <a:xfrm>
              <a:off x="4117" y="271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5" name="Line 56"/>
            <p:cNvSpPr>
              <a:spLocks noChangeShapeType="1"/>
            </p:cNvSpPr>
            <p:nvPr/>
          </p:nvSpPr>
          <p:spPr bwMode="auto">
            <a:xfrm>
              <a:off x="1429" y="2205"/>
              <a:ext cx="181" cy="27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6" name="Line 57"/>
            <p:cNvSpPr>
              <a:spLocks noChangeShapeType="1"/>
            </p:cNvSpPr>
            <p:nvPr/>
          </p:nvSpPr>
          <p:spPr bwMode="auto">
            <a:xfrm>
              <a:off x="1701" y="2750"/>
              <a:ext cx="226" cy="31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7" name="Line 58"/>
            <p:cNvSpPr>
              <a:spLocks noChangeShapeType="1"/>
            </p:cNvSpPr>
            <p:nvPr/>
          </p:nvSpPr>
          <p:spPr bwMode="auto">
            <a:xfrm flipH="1">
              <a:off x="2064" y="2784"/>
              <a:ext cx="96" cy="23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8" name="Line 59"/>
            <p:cNvSpPr>
              <a:spLocks noChangeShapeType="1"/>
            </p:cNvSpPr>
            <p:nvPr/>
          </p:nvSpPr>
          <p:spPr bwMode="auto">
            <a:xfrm>
              <a:off x="2109" y="3294"/>
              <a:ext cx="726" cy="3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49" name="Line 60"/>
            <p:cNvSpPr>
              <a:spLocks noChangeShapeType="1"/>
            </p:cNvSpPr>
            <p:nvPr/>
          </p:nvSpPr>
          <p:spPr bwMode="auto">
            <a:xfrm flipH="1">
              <a:off x="2971" y="3312"/>
              <a:ext cx="293" cy="30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50" name="Line 61"/>
            <p:cNvSpPr>
              <a:spLocks noChangeShapeType="1"/>
            </p:cNvSpPr>
            <p:nvPr/>
          </p:nvSpPr>
          <p:spPr bwMode="auto">
            <a:xfrm flipH="1">
              <a:off x="3061" y="3312"/>
              <a:ext cx="1019" cy="34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3351" name="Text Box 62"/>
            <p:cNvSpPr txBox="1">
              <a:spLocks noChangeArrowheads="1"/>
            </p:cNvSpPr>
            <p:nvPr/>
          </p:nvSpPr>
          <p:spPr bwMode="auto">
            <a:xfrm>
              <a:off x="2925" y="618"/>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13352" name="Text Box 63"/>
            <p:cNvSpPr txBox="1">
              <a:spLocks noChangeArrowheads="1"/>
            </p:cNvSpPr>
            <p:nvPr/>
          </p:nvSpPr>
          <p:spPr bwMode="auto">
            <a:xfrm>
              <a:off x="1066" y="1253"/>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13353" name="Text Box 64"/>
            <p:cNvSpPr txBox="1">
              <a:spLocks noChangeArrowheads="1"/>
            </p:cNvSpPr>
            <p:nvPr/>
          </p:nvSpPr>
          <p:spPr bwMode="auto">
            <a:xfrm>
              <a:off x="1791" y="1253"/>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13354" name="Text Box 65"/>
            <p:cNvSpPr txBox="1">
              <a:spLocks noChangeArrowheads="1"/>
            </p:cNvSpPr>
            <p:nvPr/>
          </p:nvSpPr>
          <p:spPr bwMode="auto">
            <a:xfrm>
              <a:off x="1383" y="1797"/>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13355" name="Text Box 66"/>
            <p:cNvSpPr txBox="1">
              <a:spLocks noChangeArrowheads="1"/>
            </p:cNvSpPr>
            <p:nvPr/>
          </p:nvSpPr>
          <p:spPr bwMode="auto">
            <a:xfrm>
              <a:off x="1655" y="2387"/>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13356" name="Text Box 67"/>
            <p:cNvSpPr txBox="1">
              <a:spLocks noChangeArrowheads="1"/>
            </p:cNvSpPr>
            <p:nvPr/>
          </p:nvSpPr>
          <p:spPr bwMode="auto">
            <a:xfrm>
              <a:off x="2018" y="2976"/>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13357" name="Text Box 68"/>
            <p:cNvSpPr txBox="1">
              <a:spLocks noChangeArrowheads="1"/>
            </p:cNvSpPr>
            <p:nvPr/>
          </p:nvSpPr>
          <p:spPr bwMode="auto">
            <a:xfrm>
              <a:off x="2448" y="1824"/>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13358" name="Text Box 69"/>
            <p:cNvSpPr txBox="1">
              <a:spLocks noChangeArrowheads="1"/>
            </p:cNvSpPr>
            <p:nvPr/>
          </p:nvSpPr>
          <p:spPr bwMode="auto">
            <a:xfrm>
              <a:off x="2168" y="2416"/>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13359" name="Text Box 70"/>
            <p:cNvSpPr txBox="1">
              <a:spLocks noChangeArrowheads="1"/>
            </p:cNvSpPr>
            <p:nvPr/>
          </p:nvSpPr>
          <p:spPr bwMode="auto">
            <a:xfrm>
              <a:off x="3255" y="2355"/>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13360" name="Text Box 71"/>
            <p:cNvSpPr txBox="1">
              <a:spLocks noChangeArrowheads="1"/>
            </p:cNvSpPr>
            <p:nvPr/>
          </p:nvSpPr>
          <p:spPr bwMode="auto">
            <a:xfrm>
              <a:off x="3255" y="2944"/>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13361" name="Text Box 72"/>
            <p:cNvSpPr txBox="1">
              <a:spLocks noChangeArrowheads="1"/>
            </p:cNvSpPr>
            <p:nvPr/>
          </p:nvSpPr>
          <p:spPr bwMode="auto">
            <a:xfrm>
              <a:off x="4117" y="2355"/>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13362" name="Text Box 73"/>
            <p:cNvSpPr txBox="1">
              <a:spLocks noChangeArrowheads="1"/>
            </p:cNvSpPr>
            <p:nvPr/>
          </p:nvSpPr>
          <p:spPr bwMode="auto">
            <a:xfrm>
              <a:off x="4072" y="2944"/>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13363" name="Text Box 74"/>
            <p:cNvSpPr txBox="1">
              <a:spLocks noChangeArrowheads="1"/>
            </p:cNvSpPr>
            <p:nvPr/>
          </p:nvSpPr>
          <p:spPr bwMode="auto">
            <a:xfrm>
              <a:off x="2971" y="3612"/>
              <a:ext cx="45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13364" name="Text Box 75"/>
            <p:cNvSpPr txBox="1">
              <a:spLocks noChangeArrowheads="1"/>
            </p:cNvSpPr>
            <p:nvPr/>
          </p:nvSpPr>
          <p:spPr bwMode="auto">
            <a:xfrm>
              <a:off x="295" y="1389"/>
              <a:ext cx="68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1</a:t>
              </a:r>
            </a:p>
          </p:txBody>
        </p:sp>
        <p:sp>
          <p:nvSpPr>
            <p:cNvPr id="13365" name="Text Box 76"/>
            <p:cNvSpPr txBox="1">
              <a:spLocks noChangeArrowheads="1"/>
            </p:cNvSpPr>
            <p:nvPr/>
          </p:nvSpPr>
          <p:spPr bwMode="auto">
            <a:xfrm>
              <a:off x="295" y="1933"/>
              <a:ext cx="68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2</a:t>
              </a:r>
            </a:p>
          </p:txBody>
        </p:sp>
        <p:sp>
          <p:nvSpPr>
            <p:cNvPr id="13366" name="Text Box 77"/>
            <p:cNvSpPr txBox="1">
              <a:spLocks noChangeArrowheads="1"/>
            </p:cNvSpPr>
            <p:nvPr/>
          </p:nvSpPr>
          <p:spPr bwMode="auto">
            <a:xfrm>
              <a:off x="295" y="2523"/>
              <a:ext cx="68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3</a:t>
              </a:r>
            </a:p>
          </p:txBody>
        </p:sp>
        <p:sp>
          <p:nvSpPr>
            <p:cNvPr id="13367" name="Text Box 78"/>
            <p:cNvSpPr txBox="1">
              <a:spLocks noChangeArrowheads="1"/>
            </p:cNvSpPr>
            <p:nvPr/>
          </p:nvSpPr>
          <p:spPr bwMode="auto">
            <a:xfrm>
              <a:off x="295" y="3067"/>
              <a:ext cx="68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4</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433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1B78EE7-57EF-8343-BBA6-FF78B930EE62}" type="slidenum">
              <a:rPr lang="en-US" sz="1400" b="0"/>
              <a:pPr/>
              <a:t>12</a:t>
            </a:fld>
            <a:endParaRPr lang="en-US" sz="1400" b="0"/>
          </a:p>
        </p:txBody>
      </p:sp>
      <p:sp>
        <p:nvSpPr>
          <p:cNvPr id="14340" name="Rectangle 2"/>
          <p:cNvSpPr>
            <a:spLocks noGrp="1" noChangeArrowheads="1"/>
          </p:cNvSpPr>
          <p:nvPr>
            <p:ph type="title"/>
          </p:nvPr>
        </p:nvSpPr>
        <p:spPr/>
        <p:txBody>
          <a:bodyPr/>
          <a:lstStyle/>
          <a:p>
            <a:r>
              <a:rPr lang="en-US">
                <a:latin typeface="Arial Narrow" charset="0"/>
              </a:rPr>
              <a:t>Remarks</a:t>
            </a:r>
          </a:p>
        </p:txBody>
      </p:sp>
      <p:sp>
        <p:nvSpPr>
          <p:cNvPr id="14341" name="Rectangle 3"/>
          <p:cNvSpPr>
            <a:spLocks noGrp="1" noChangeArrowheads="1"/>
          </p:cNvSpPr>
          <p:nvPr>
            <p:ph type="body" idx="1"/>
          </p:nvPr>
        </p:nvSpPr>
        <p:spPr/>
        <p:txBody>
          <a:bodyPr/>
          <a:lstStyle/>
          <a:p>
            <a:pPr marL="342900" indent="-342900"/>
            <a:r>
              <a:rPr lang="en-US">
                <a:latin typeface="Arial Narrow" charset="0"/>
              </a:rPr>
              <a:t>ALAP solves a latency-constrained problem</a:t>
            </a:r>
          </a:p>
          <a:p>
            <a:pPr marL="342900" indent="-342900"/>
            <a:r>
              <a:rPr lang="en-US">
                <a:latin typeface="Arial Narrow" charset="0"/>
              </a:rPr>
              <a:t>Latency bound can be set to latency computed by ASAP algorithm</a:t>
            </a:r>
          </a:p>
          <a:p>
            <a:pPr marL="342900" indent="-342900"/>
            <a:r>
              <a:rPr lang="en-US">
                <a:latin typeface="Arial Narrow" charset="0"/>
              </a:rPr>
              <a:t>Mobility:</a:t>
            </a:r>
            <a:endParaRPr lang="en-US" i="1">
              <a:latin typeface="Arial Narrow" charset="0"/>
            </a:endParaRPr>
          </a:p>
          <a:p>
            <a:pPr marL="742950" lvl="1" indent="-285750"/>
            <a:r>
              <a:rPr lang="en-US">
                <a:latin typeface="Arial Narrow" charset="0"/>
              </a:rPr>
              <a:t>Defined for each operation</a:t>
            </a:r>
          </a:p>
          <a:p>
            <a:pPr marL="742950" lvl="1" indent="-285750"/>
            <a:r>
              <a:rPr lang="en-US">
                <a:latin typeface="Arial Narrow" charset="0"/>
              </a:rPr>
              <a:t>Difference  between ALAP and ASAP schedule</a:t>
            </a:r>
          </a:p>
          <a:p>
            <a:pPr marL="342900" indent="-342900"/>
            <a:r>
              <a:rPr lang="en-US">
                <a:latin typeface="Arial Narrow" charset="0"/>
              </a:rPr>
              <a:t>Slack on the start time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536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8170F25-8028-CA49-8380-EC1BCE9E8B54}" type="slidenum">
              <a:rPr lang="en-US" sz="1400" b="0"/>
              <a:pPr/>
              <a:t>13</a:t>
            </a:fld>
            <a:endParaRPr lang="en-US" sz="1400" b="0"/>
          </a:p>
        </p:txBody>
      </p:sp>
      <p:sp>
        <p:nvSpPr>
          <p:cNvPr id="15364" name="Rectangle 2"/>
          <p:cNvSpPr>
            <a:spLocks noGrp="1" noChangeArrowheads="1"/>
          </p:cNvSpPr>
          <p:nvPr>
            <p:ph type="title"/>
          </p:nvPr>
        </p:nvSpPr>
        <p:spPr/>
        <p:txBody>
          <a:bodyPr/>
          <a:lstStyle/>
          <a:p>
            <a:r>
              <a:rPr lang="en-US">
                <a:latin typeface="Arial Narrow" charset="0"/>
              </a:rPr>
              <a:t>Example</a:t>
            </a:r>
          </a:p>
        </p:txBody>
      </p:sp>
      <p:sp>
        <p:nvSpPr>
          <p:cNvPr id="15365" name="Rectangle 3"/>
          <p:cNvSpPr>
            <a:spLocks noGrp="1" noChangeArrowheads="1"/>
          </p:cNvSpPr>
          <p:nvPr>
            <p:ph type="body" idx="1"/>
          </p:nvPr>
        </p:nvSpPr>
        <p:spPr/>
        <p:txBody>
          <a:bodyPr/>
          <a:lstStyle/>
          <a:p>
            <a:pPr>
              <a:lnSpc>
                <a:spcPct val="95000"/>
              </a:lnSpc>
            </a:pPr>
            <a:r>
              <a:rPr lang="en-US" sz="1800">
                <a:latin typeface="Arial Narrow" charset="0"/>
              </a:rPr>
              <a:t>Operations</a:t>
            </a:r>
            <a:r>
              <a:rPr lang="en-US" sz="2400">
                <a:latin typeface="Arial Narrow" charset="0"/>
              </a:rPr>
              <a:t> </a:t>
            </a:r>
            <a:r>
              <a:rPr lang="en-US" sz="1800">
                <a:latin typeface="Arial Narrow" charset="0"/>
              </a:rPr>
              <a:t>with zero mobility:</a:t>
            </a:r>
          </a:p>
          <a:p>
            <a:pPr lvl="1">
              <a:lnSpc>
                <a:spcPct val="95000"/>
              </a:lnSpc>
            </a:pPr>
            <a:r>
              <a:rPr lang="en-US" sz="1600">
                <a:latin typeface="Arial Narrow" charset="0"/>
              </a:rPr>
              <a:t>{</a:t>
            </a:r>
            <a:r>
              <a:rPr lang="en-US" sz="1600" i="1">
                <a:latin typeface="Arial Narrow" charset="0"/>
              </a:rPr>
              <a:t> v</a:t>
            </a:r>
            <a:r>
              <a:rPr lang="en-US" sz="1600" b="0" i="1" baseline="-10000">
                <a:latin typeface="Arial Narrow" charset="0"/>
              </a:rPr>
              <a:t>1</a:t>
            </a:r>
            <a:r>
              <a:rPr lang="en-US" sz="1600" i="1">
                <a:latin typeface="Arial Narrow" charset="0"/>
              </a:rPr>
              <a:t>, v</a:t>
            </a:r>
            <a:r>
              <a:rPr lang="en-US" sz="1600" b="0" i="1" baseline="-10000">
                <a:latin typeface="Arial Narrow" charset="0"/>
              </a:rPr>
              <a:t>2</a:t>
            </a:r>
            <a:r>
              <a:rPr lang="en-US" sz="1600" i="1">
                <a:latin typeface="Arial Narrow" charset="0"/>
              </a:rPr>
              <a:t>, v</a:t>
            </a:r>
            <a:r>
              <a:rPr lang="en-US" sz="1600" b="0" i="1" baseline="-10000">
                <a:latin typeface="Arial Narrow" charset="0"/>
              </a:rPr>
              <a:t>3</a:t>
            </a:r>
            <a:r>
              <a:rPr lang="en-US" sz="1600" i="1">
                <a:latin typeface="Arial Narrow" charset="0"/>
              </a:rPr>
              <a:t>, v</a:t>
            </a:r>
            <a:r>
              <a:rPr lang="en-US" sz="1600" b="0" i="1" baseline="-10000">
                <a:latin typeface="Arial Narrow" charset="0"/>
              </a:rPr>
              <a:t>4</a:t>
            </a:r>
            <a:r>
              <a:rPr lang="en-US" sz="1600" i="1">
                <a:latin typeface="Arial Narrow" charset="0"/>
              </a:rPr>
              <a:t>, v</a:t>
            </a:r>
            <a:r>
              <a:rPr lang="en-US" sz="1600" b="0" i="1" baseline="-10000">
                <a:latin typeface="Arial Narrow" charset="0"/>
              </a:rPr>
              <a:t>5</a:t>
            </a:r>
            <a:r>
              <a:rPr lang="en-US" sz="1600" i="1">
                <a:latin typeface="Arial Narrow" charset="0"/>
              </a:rPr>
              <a:t> </a:t>
            </a:r>
            <a:r>
              <a:rPr lang="en-US" sz="1600">
                <a:latin typeface="Arial Narrow" charset="0"/>
              </a:rPr>
              <a:t>}</a:t>
            </a:r>
          </a:p>
          <a:p>
            <a:pPr lvl="1">
              <a:lnSpc>
                <a:spcPct val="95000"/>
              </a:lnSpc>
            </a:pPr>
            <a:r>
              <a:rPr lang="en-US" sz="1600">
                <a:latin typeface="Arial Narrow" charset="0"/>
              </a:rPr>
              <a:t>Critical path</a:t>
            </a:r>
          </a:p>
          <a:p>
            <a:pPr>
              <a:lnSpc>
                <a:spcPct val="95000"/>
              </a:lnSpc>
            </a:pPr>
            <a:r>
              <a:rPr lang="en-US" sz="1800">
                <a:latin typeface="Arial Narrow" charset="0"/>
              </a:rPr>
              <a:t>Operations with mobility one:</a:t>
            </a:r>
          </a:p>
          <a:p>
            <a:pPr lvl="1">
              <a:lnSpc>
                <a:spcPct val="95000"/>
              </a:lnSpc>
            </a:pPr>
            <a:r>
              <a:rPr lang="en-US" sz="1600">
                <a:latin typeface="Arial Narrow" charset="0"/>
              </a:rPr>
              <a:t>{ </a:t>
            </a:r>
            <a:r>
              <a:rPr lang="en-US" sz="1600" i="1">
                <a:latin typeface="Arial Narrow" charset="0"/>
              </a:rPr>
              <a:t>v</a:t>
            </a:r>
            <a:r>
              <a:rPr lang="en-US" sz="1600" b="0" i="1" baseline="-10000">
                <a:latin typeface="Arial Narrow" charset="0"/>
              </a:rPr>
              <a:t>6</a:t>
            </a:r>
            <a:r>
              <a:rPr lang="en-US" sz="1600" i="1">
                <a:latin typeface="Arial Narrow" charset="0"/>
              </a:rPr>
              <a:t>, v</a:t>
            </a:r>
            <a:r>
              <a:rPr lang="en-US" sz="1600" b="0" i="1" baseline="-10000">
                <a:latin typeface="Arial Narrow" charset="0"/>
              </a:rPr>
              <a:t>7</a:t>
            </a:r>
            <a:r>
              <a:rPr lang="en-US" sz="1600" i="1">
                <a:latin typeface="Arial Narrow" charset="0"/>
              </a:rPr>
              <a:t> </a:t>
            </a:r>
            <a:r>
              <a:rPr lang="en-US" sz="1600">
                <a:latin typeface="Arial Narrow" charset="0"/>
              </a:rPr>
              <a:t>}</a:t>
            </a:r>
          </a:p>
          <a:p>
            <a:pPr>
              <a:lnSpc>
                <a:spcPct val="95000"/>
              </a:lnSpc>
            </a:pPr>
            <a:r>
              <a:rPr lang="en-US" sz="1800">
                <a:latin typeface="Arial Narrow" charset="0"/>
              </a:rPr>
              <a:t>Operations with mobility two:</a:t>
            </a:r>
          </a:p>
          <a:p>
            <a:pPr lvl="1">
              <a:lnSpc>
                <a:spcPct val="95000"/>
              </a:lnSpc>
            </a:pPr>
            <a:r>
              <a:rPr lang="en-US" sz="1600">
                <a:latin typeface="Arial Narrow" charset="0"/>
              </a:rPr>
              <a:t>{ </a:t>
            </a:r>
            <a:r>
              <a:rPr lang="en-US" sz="1600" i="1">
                <a:latin typeface="Arial Narrow" charset="0"/>
              </a:rPr>
              <a:t>v</a:t>
            </a:r>
            <a:r>
              <a:rPr lang="en-US" sz="1600" b="0" i="1" baseline="-10000">
                <a:latin typeface="Arial Narrow" charset="0"/>
              </a:rPr>
              <a:t>8</a:t>
            </a:r>
            <a:r>
              <a:rPr lang="en-US" sz="1600" i="1">
                <a:latin typeface="Arial Narrow" charset="0"/>
              </a:rPr>
              <a:t>, v</a:t>
            </a:r>
            <a:r>
              <a:rPr lang="en-US" sz="1600" b="0" i="1" baseline="-10000">
                <a:latin typeface="Arial Narrow" charset="0"/>
              </a:rPr>
              <a:t>9</a:t>
            </a:r>
            <a:r>
              <a:rPr lang="en-US" sz="1600" i="1">
                <a:latin typeface="Arial Narrow" charset="0"/>
              </a:rPr>
              <a:t>, v</a:t>
            </a:r>
            <a:r>
              <a:rPr lang="en-US" sz="1600" b="0" i="1" baseline="-10000">
                <a:latin typeface="Arial Narrow" charset="0"/>
              </a:rPr>
              <a:t>10</a:t>
            </a:r>
            <a:r>
              <a:rPr lang="en-US" sz="1600" i="1">
                <a:latin typeface="Arial Narrow" charset="0"/>
              </a:rPr>
              <a:t>, v</a:t>
            </a:r>
            <a:r>
              <a:rPr lang="en-US" sz="1600" b="0" i="1" baseline="-10000">
                <a:latin typeface="Arial Narrow" charset="0"/>
              </a:rPr>
              <a:t>11</a:t>
            </a:r>
            <a:r>
              <a:rPr lang="en-US" sz="1600" i="1">
                <a:latin typeface="Arial Narrow" charset="0"/>
              </a:rPr>
              <a:t> </a:t>
            </a:r>
            <a:r>
              <a:rPr lang="en-US" sz="1600">
                <a:latin typeface="Arial Narrow" charset="0"/>
              </a:rPr>
              <a:t>}</a:t>
            </a:r>
          </a:p>
        </p:txBody>
      </p:sp>
      <p:sp>
        <p:nvSpPr>
          <p:cNvPr id="15366" name="Rectangle 4"/>
          <p:cNvSpPr>
            <a:spLocks noChangeArrowheads="1"/>
          </p:cNvSpPr>
          <p:nvPr/>
        </p:nvSpPr>
        <p:spPr bwMode="auto">
          <a:xfrm>
            <a:off x="5734050" y="1858963"/>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nchor="ctr">
            <a:spAutoFit/>
          </a:bodyPr>
          <a:lstStyle/>
          <a:p>
            <a:endParaRPr lang="fr-FR"/>
          </a:p>
        </p:txBody>
      </p:sp>
      <p:grpSp>
        <p:nvGrpSpPr>
          <p:cNvPr id="15367" name="Group 5"/>
          <p:cNvGrpSpPr>
            <a:grpSpLocks/>
          </p:cNvGrpSpPr>
          <p:nvPr/>
        </p:nvGrpSpPr>
        <p:grpSpPr bwMode="auto">
          <a:xfrm>
            <a:off x="4262438" y="3482975"/>
            <a:ext cx="4500562" cy="3052763"/>
            <a:chOff x="295" y="618"/>
            <a:chExt cx="4989" cy="3312"/>
          </a:xfrm>
        </p:grpSpPr>
        <p:grpSp>
          <p:nvGrpSpPr>
            <p:cNvPr id="15445" name="Group 6"/>
            <p:cNvGrpSpPr>
              <a:grpSpLocks/>
            </p:cNvGrpSpPr>
            <p:nvPr/>
          </p:nvGrpSpPr>
          <p:grpSpPr bwMode="auto">
            <a:xfrm>
              <a:off x="1194" y="1888"/>
              <a:ext cx="461" cy="344"/>
              <a:chOff x="1512" y="1298"/>
              <a:chExt cx="461" cy="344"/>
            </a:xfrm>
          </p:grpSpPr>
          <p:sp>
            <p:nvSpPr>
              <p:cNvPr id="15519" name="Oval 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20" name="Text Box 8"/>
              <p:cNvSpPr txBox="1">
                <a:spLocks noChangeArrowheads="1"/>
              </p:cNvSpPr>
              <p:nvPr/>
            </p:nvSpPr>
            <p:spPr bwMode="auto">
              <a:xfrm>
                <a:off x="1512" y="1344"/>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46" name="Group 9"/>
            <p:cNvGrpSpPr>
              <a:grpSpLocks/>
            </p:cNvGrpSpPr>
            <p:nvPr/>
          </p:nvGrpSpPr>
          <p:grpSpPr bwMode="auto">
            <a:xfrm>
              <a:off x="2150" y="1888"/>
              <a:ext cx="457" cy="344"/>
              <a:chOff x="1515" y="1298"/>
              <a:chExt cx="457" cy="344"/>
            </a:xfrm>
          </p:grpSpPr>
          <p:sp>
            <p:nvSpPr>
              <p:cNvPr id="15517" name="Oval 1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18" name="Text Box 11"/>
              <p:cNvSpPr txBox="1">
                <a:spLocks noChangeArrowheads="1"/>
              </p:cNvSpPr>
              <p:nvPr/>
            </p:nvSpPr>
            <p:spPr bwMode="auto">
              <a:xfrm>
                <a:off x="1515" y="1344"/>
                <a:ext cx="457"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47" name="Group 12"/>
            <p:cNvGrpSpPr>
              <a:grpSpLocks/>
            </p:cNvGrpSpPr>
            <p:nvPr/>
          </p:nvGrpSpPr>
          <p:grpSpPr bwMode="auto">
            <a:xfrm>
              <a:off x="3464" y="1888"/>
              <a:ext cx="463" cy="344"/>
              <a:chOff x="1514" y="1298"/>
              <a:chExt cx="463" cy="344"/>
            </a:xfrm>
          </p:grpSpPr>
          <p:sp>
            <p:nvSpPr>
              <p:cNvPr id="15515" name="Oval 1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16" name="Text Box 14"/>
              <p:cNvSpPr txBox="1">
                <a:spLocks noChangeArrowheads="1"/>
              </p:cNvSpPr>
              <p:nvPr/>
            </p:nvSpPr>
            <p:spPr bwMode="auto">
              <a:xfrm>
                <a:off x="1514" y="1344"/>
                <a:ext cx="463"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48" name="Group 15"/>
            <p:cNvGrpSpPr>
              <a:grpSpLocks/>
            </p:cNvGrpSpPr>
            <p:nvPr/>
          </p:nvGrpSpPr>
          <p:grpSpPr bwMode="auto">
            <a:xfrm>
              <a:off x="4283" y="1888"/>
              <a:ext cx="461" cy="344"/>
              <a:chOff x="1516" y="1298"/>
              <a:chExt cx="461" cy="344"/>
            </a:xfrm>
          </p:grpSpPr>
          <p:sp>
            <p:nvSpPr>
              <p:cNvPr id="15513" name="Oval 1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14" name="Text Box 17"/>
              <p:cNvSpPr txBox="1">
                <a:spLocks noChangeArrowheads="1"/>
              </p:cNvSpPr>
              <p:nvPr/>
            </p:nvSpPr>
            <p:spPr bwMode="auto">
              <a:xfrm>
                <a:off x="1516" y="1344"/>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&lt;</a:t>
                </a:r>
              </a:p>
            </p:txBody>
          </p:sp>
        </p:grpSp>
        <p:grpSp>
          <p:nvGrpSpPr>
            <p:cNvPr id="15449" name="Group 18"/>
            <p:cNvGrpSpPr>
              <a:grpSpLocks/>
            </p:cNvGrpSpPr>
            <p:nvPr/>
          </p:nvGrpSpPr>
          <p:grpSpPr bwMode="auto">
            <a:xfrm>
              <a:off x="1471" y="2432"/>
              <a:ext cx="459" cy="347"/>
              <a:chOff x="1517" y="1298"/>
              <a:chExt cx="459" cy="347"/>
            </a:xfrm>
          </p:grpSpPr>
          <p:sp>
            <p:nvSpPr>
              <p:cNvPr id="15511" name="Oval 1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12" name="Text Box 20"/>
              <p:cNvSpPr txBox="1">
                <a:spLocks noChangeArrowheads="1"/>
              </p:cNvSpPr>
              <p:nvPr/>
            </p:nvSpPr>
            <p:spPr bwMode="auto">
              <a:xfrm>
                <a:off x="1517" y="1347"/>
                <a:ext cx="459"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50" name="Group 21"/>
            <p:cNvGrpSpPr>
              <a:grpSpLocks/>
            </p:cNvGrpSpPr>
            <p:nvPr/>
          </p:nvGrpSpPr>
          <p:grpSpPr bwMode="auto">
            <a:xfrm>
              <a:off x="1787" y="3022"/>
              <a:ext cx="461" cy="345"/>
              <a:chOff x="1515" y="1298"/>
              <a:chExt cx="461" cy="345"/>
            </a:xfrm>
          </p:grpSpPr>
          <p:sp>
            <p:nvSpPr>
              <p:cNvPr id="15509" name="Oval 2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10" name="Text Box 23"/>
              <p:cNvSpPr txBox="1">
                <a:spLocks noChangeArrowheads="1"/>
              </p:cNvSpPr>
              <p:nvPr/>
            </p:nvSpPr>
            <p:spPr bwMode="auto">
              <a:xfrm>
                <a:off x="1515" y="1345"/>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51" name="Group 24"/>
            <p:cNvGrpSpPr>
              <a:grpSpLocks/>
            </p:cNvGrpSpPr>
            <p:nvPr/>
          </p:nvGrpSpPr>
          <p:grpSpPr bwMode="auto">
            <a:xfrm>
              <a:off x="927" y="1298"/>
              <a:ext cx="457" cy="348"/>
              <a:chOff x="1517" y="1298"/>
              <a:chExt cx="457" cy="348"/>
            </a:xfrm>
          </p:grpSpPr>
          <p:sp>
            <p:nvSpPr>
              <p:cNvPr id="15507" name="Oval 2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08" name="Text Box 26"/>
              <p:cNvSpPr txBox="1">
                <a:spLocks noChangeArrowheads="1"/>
              </p:cNvSpPr>
              <p:nvPr/>
            </p:nvSpPr>
            <p:spPr bwMode="auto">
              <a:xfrm>
                <a:off x="1517" y="1348"/>
                <a:ext cx="457"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52" name="Group 27"/>
            <p:cNvGrpSpPr>
              <a:grpSpLocks/>
            </p:cNvGrpSpPr>
            <p:nvPr/>
          </p:nvGrpSpPr>
          <p:grpSpPr bwMode="auto">
            <a:xfrm>
              <a:off x="1560" y="1298"/>
              <a:ext cx="461" cy="348"/>
              <a:chOff x="1515" y="1298"/>
              <a:chExt cx="461" cy="348"/>
            </a:xfrm>
          </p:grpSpPr>
          <p:sp>
            <p:nvSpPr>
              <p:cNvPr id="15505" name="Oval 2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06" name="Text Box 29"/>
              <p:cNvSpPr txBox="1">
                <a:spLocks noChangeArrowheads="1"/>
              </p:cNvSpPr>
              <p:nvPr/>
            </p:nvSpPr>
            <p:spPr bwMode="auto">
              <a:xfrm>
                <a:off x="1515" y="1348"/>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53" name="Group 30"/>
            <p:cNvGrpSpPr>
              <a:grpSpLocks/>
            </p:cNvGrpSpPr>
            <p:nvPr/>
          </p:nvGrpSpPr>
          <p:grpSpPr bwMode="auto">
            <a:xfrm>
              <a:off x="2423" y="1298"/>
              <a:ext cx="461" cy="348"/>
              <a:chOff x="1516" y="1298"/>
              <a:chExt cx="461" cy="348"/>
            </a:xfrm>
          </p:grpSpPr>
          <p:sp>
            <p:nvSpPr>
              <p:cNvPr id="15503" name="Oval 3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04" name="Text Box 32"/>
              <p:cNvSpPr txBox="1">
                <a:spLocks noChangeArrowheads="1"/>
              </p:cNvSpPr>
              <p:nvPr/>
            </p:nvSpPr>
            <p:spPr bwMode="auto">
              <a:xfrm>
                <a:off x="1516" y="1348"/>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54" name="Group 33"/>
            <p:cNvGrpSpPr>
              <a:grpSpLocks/>
            </p:cNvGrpSpPr>
            <p:nvPr/>
          </p:nvGrpSpPr>
          <p:grpSpPr bwMode="auto">
            <a:xfrm>
              <a:off x="3464" y="1298"/>
              <a:ext cx="463" cy="348"/>
              <a:chOff x="1514" y="1298"/>
              <a:chExt cx="463" cy="348"/>
            </a:xfrm>
          </p:grpSpPr>
          <p:sp>
            <p:nvSpPr>
              <p:cNvPr id="15501" name="Oval 3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02" name="Text Box 35"/>
              <p:cNvSpPr txBox="1">
                <a:spLocks noChangeArrowheads="1"/>
              </p:cNvSpPr>
              <p:nvPr/>
            </p:nvSpPr>
            <p:spPr bwMode="auto">
              <a:xfrm>
                <a:off x="1514" y="1348"/>
                <a:ext cx="463"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55" name="Group 36"/>
            <p:cNvGrpSpPr>
              <a:grpSpLocks/>
            </p:cNvGrpSpPr>
            <p:nvPr/>
          </p:nvGrpSpPr>
          <p:grpSpPr bwMode="auto">
            <a:xfrm>
              <a:off x="4283" y="1298"/>
              <a:ext cx="461" cy="348"/>
              <a:chOff x="1516" y="1298"/>
              <a:chExt cx="461" cy="348"/>
            </a:xfrm>
          </p:grpSpPr>
          <p:sp>
            <p:nvSpPr>
              <p:cNvPr id="15499" name="Oval 3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500" name="Text Box 38"/>
              <p:cNvSpPr txBox="1">
                <a:spLocks noChangeArrowheads="1"/>
              </p:cNvSpPr>
              <p:nvPr/>
            </p:nvSpPr>
            <p:spPr bwMode="auto">
              <a:xfrm>
                <a:off x="1516" y="1348"/>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456" name="Group 39"/>
            <p:cNvGrpSpPr>
              <a:grpSpLocks/>
            </p:cNvGrpSpPr>
            <p:nvPr/>
          </p:nvGrpSpPr>
          <p:grpSpPr bwMode="auto">
            <a:xfrm>
              <a:off x="2655" y="618"/>
              <a:ext cx="589" cy="318"/>
              <a:chOff x="2428" y="1071"/>
              <a:chExt cx="589" cy="318"/>
            </a:xfrm>
          </p:grpSpPr>
          <p:sp>
            <p:nvSpPr>
              <p:cNvPr id="15497" name="Oval 40"/>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98" name="Text Box 41"/>
              <p:cNvSpPr txBox="1">
                <a:spLocks noChangeArrowheads="1"/>
              </p:cNvSpPr>
              <p:nvPr/>
            </p:nvSpPr>
            <p:spPr bwMode="auto">
              <a:xfrm>
                <a:off x="2428" y="1117"/>
                <a:ext cx="589" cy="2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grpSp>
          <p:nvGrpSpPr>
            <p:cNvPr id="15457" name="Group 42"/>
            <p:cNvGrpSpPr>
              <a:grpSpLocks/>
            </p:cNvGrpSpPr>
            <p:nvPr/>
          </p:nvGrpSpPr>
          <p:grpSpPr bwMode="auto">
            <a:xfrm>
              <a:off x="2655" y="3612"/>
              <a:ext cx="589" cy="318"/>
              <a:chOff x="2428" y="1071"/>
              <a:chExt cx="589" cy="318"/>
            </a:xfrm>
          </p:grpSpPr>
          <p:sp>
            <p:nvSpPr>
              <p:cNvPr id="15495" name="Oval 43"/>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96" name="Text Box 44"/>
              <p:cNvSpPr txBox="1">
                <a:spLocks noChangeArrowheads="1"/>
              </p:cNvSpPr>
              <p:nvPr/>
            </p:nvSpPr>
            <p:spPr bwMode="auto">
              <a:xfrm>
                <a:off x="2428" y="1119"/>
                <a:ext cx="589" cy="2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sp>
          <p:nvSpPr>
            <p:cNvPr id="15458" name="Line 45"/>
            <p:cNvSpPr>
              <a:spLocks noChangeShapeType="1"/>
            </p:cNvSpPr>
            <p:nvPr/>
          </p:nvSpPr>
          <p:spPr bwMode="auto">
            <a:xfrm>
              <a:off x="748" y="1752"/>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59" name="Line 46"/>
            <p:cNvSpPr>
              <a:spLocks noChangeShapeType="1"/>
            </p:cNvSpPr>
            <p:nvPr/>
          </p:nvSpPr>
          <p:spPr bwMode="auto">
            <a:xfrm>
              <a:off x="748" y="2296"/>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60" name="Line 47"/>
            <p:cNvSpPr>
              <a:spLocks noChangeShapeType="1"/>
            </p:cNvSpPr>
            <p:nvPr/>
          </p:nvSpPr>
          <p:spPr bwMode="auto">
            <a:xfrm>
              <a:off x="748" y="284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61" name="Line 48"/>
            <p:cNvSpPr>
              <a:spLocks noChangeShapeType="1"/>
            </p:cNvSpPr>
            <p:nvPr/>
          </p:nvSpPr>
          <p:spPr bwMode="auto">
            <a:xfrm>
              <a:off x="748" y="343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62" name="Line 49"/>
            <p:cNvSpPr>
              <a:spLocks noChangeShapeType="1"/>
            </p:cNvSpPr>
            <p:nvPr/>
          </p:nvSpPr>
          <p:spPr bwMode="auto">
            <a:xfrm flipH="1">
              <a:off x="1156" y="754"/>
              <a:ext cx="1633" cy="54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63" name="Line 50"/>
            <p:cNvSpPr>
              <a:spLocks noChangeShapeType="1"/>
            </p:cNvSpPr>
            <p:nvPr/>
          </p:nvSpPr>
          <p:spPr bwMode="auto">
            <a:xfrm flipH="1">
              <a:off x="1791" y="845"/>
              <a:ext cx="998" cy="45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64" name="Line 51"/>
            <p:cNvSpPr>
              <a:spLocks noChangeShapeType="1"/>
            </p:cNvSpPr>
            <p:nvPr/>
          </p:nvSpPr>
          <p:spPr bwMode="auto">
            <a:xfrm flipH="1">
              <a:off x="2653" y="935"/>
              <a:ext cx="227" cy="3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65" name="Line 52"/>
            <p:cNvSpPr>
              <a:spLocks noChangeShapeType="1"/>
            </p:cNvSpPr>
            <p:nvPr/>
          </p:nvSpPr>
          <p:spPr bwMode="auto">
            <a:xfrm>
              <a:off x="3061" y="890"/>
              <a:ext cx="590" cy="40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66" name="Line 53"/>
            <p:cNvSpPr>
              <a:spLocks noChangeShapeType="1"/>
            </p:cNvSpPr>
            <p:nvPr/>
          </p:nvSpPr>
          <p:spPr bwMode="auto">
            <a:xfrm>
              <a:off x="3107" y="799"/>
              <a:ext cx="1361" cy="49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67" name="Line 54"/>
            <p:cNvSpPr>
              <a:spLocks noChangeShapeType="1"/>
            </p:cNvSpPr>
            <p:nvPr/>
          </p:nvSpPr>
          <p:spPr bwMode="auto">
            <a:xfrm>
              <a:off x="1156" y="1616"/>
              <a:ext cx="18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468" name="Line 55"/>
            <p:cNvSpPr>
              <a:spLocks noChangeShapeType="1"/>
            </p:cNvSpPr>
            <p:nvPr/>
          </p:nvSpPr>
          <p:spPr bwMode="auto">
            <a:xfrm flipH="1">
              <a:off x="1474" y="1616"/>
              <a:ext cx="27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469" name="Line 56"/>
            <p:cNvSpPr>
              <a:spLocks noChangeShapeType="1"/>
            </p:cNvSpPr>
            <p:nvPr/>
          </p:nvSpPr>
          <p:spPr bwMode="auto">
            <a:xfrm flipH="1">
              <a:off x="2426" y="1616"/>
              <a:ext cx="136"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470" name="Line 57"/>
            <p:cNvSpPr>
              <a:spLocks noChangeShapeType="1"/>
            </p:cNvSpPr>
            <p:nvPr/>
          </p:nvSpPr>
          <p:spPr bwMode="auto">
            <a:xfrm>
              <a:off x="3696" y="1616"/>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471" name="Line 58"/>
            <p:cNvSpPr>
              <a:spLocks noChangeShapeType="1"/>
            </p:cNvSpPr>
            <p:nvPr/>
          </p:nvSpPr>
          <p:spPr bwMode="auto">
            <a:xfrm>
              <a:off x="4513" y="1616"/>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472" name="Line 59"/>
            <p:cNvSpPr>
              <a:spLocks noChangeShapeType="1"/>
            </p:cNvSpPr>
            <p:nvPr/>
          </p:nvSpPr>
          <p:spPr bwMode="auto">
            <a:xfrm>
              <a:off x="1429" y="2205"/>
              <a:ext cx="181" cy="27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473" name="Line 60"/>
            <p:cNvSpPr>
              <a:spLocks noChangeShapeType="1"/>
            </p:cNvSpPr>
            <p:nvPr/>
          </p:nvSpPr>
          <p:spPr bwMode="auto">
            <a:xfrm>
              <a:off x="1701" y="2750"/>
              <a:ext cx="226" cy="31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474" name="Line 61"/>
            <p:cNvSpPr>
              <a:spLocks noChangeShapeType="1"/>
            </p:cNvSpPr>
            <p:nvPr/>
          </p:nvSpPr>
          <p:spPr bwMode="auto">
            <a:xfrm flipH="1">
              <a:off x="2064" y="2205"/>
              <a:ext cx="272" cy="81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475" name="Line 62"/>
            <p:cNvSpPr>
              <a:spLocks noChangeShapeType="1"/>
            </p:cNvSpPr>
            <p:nvPr/>
          </p:nvSpPr>
          <p:spPr bwMode="auto">
            <a:xfrm>
              <a:off x="2109" y="3294"/>
              <a:ext cx="726" cy="3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76" name="Line 63"/>
            <p:cNvSpPr>
              <a:spLocks noChangeShapeType="1"/>
            </p:cNvSpPr>
            <p:nvPr/>
          </p:nvSpPr>
          <p:spPr bwMode="auto">
            <a:xfrm flipH="1">
              <a:off x="2971" y="2205"/>
              <a:ext cx="725" cy="140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77" name="Line 64"/>
            <p:cNvSpPr>
              <a:spLocks noChangeShapeType="1"/>
            </p:cNvSpPr>
            <p:nvPr/>
          </p:nvSpPr>
          <p:spPr bwMode="auto">
            <a:xfrm flipH="1">
              <a:off x="3061" y="2205"/>
              <a:ext cx="1407" cy="145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78" name="Text Box 65"/>
            <p:cNvSpPr txBox="1">
              <a:spLocks noChangeArrowheads="1"/>
            </p:cNvSpPr>
            <p:nvPr/>
          </p:nvSpPr>
          <p:spPr bwMode="auto">
            <a:xfrm>
              <a:off x="2922" y="618"/>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15479" name="Text Box 66"/>
            <p:cNvSpPr txBox="1">
              <a:spLocks noChangeArrowheads="1"/>
            </p:cNvSpPr>
            <p:nvPr/>
          </p:nvSpPr>
          <p:spPr bwMode="auto">
            <a:xfrm>
              <a:off x="1062" y="1255"/>
              <a:ext cx="460"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15480" name="Text Box 67"/>
            <p:cNvSpPr txBox="1">
              <a:spLocks noChangeArrowheads="1"/>
            </p:cNvSpPr>
            <p:nvPr/>
          </p:nvSpPr>
          <p:spPr bwMode="auto">
            <a:xfrm>
              <a:off x="1787" y="1255"/>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15481" name="Text Box 68"/>
            <p:cNvSpPr txBox="1">
              <a:spLocks noChangeArrowheads="1"/>
            </p:cNvSpPr>
            <p:nvPr/>
          </p:nvSpPr>
          <p:spPr bwMode="auto">
            <a:xfrm>
              <a:off x="1381" y="1800"/>
              <a:ext cx="464" cy="2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15482" name="Text Box 69"/>
            <p:cNvSpPr txBox="1">
              <a:spLocks noChangeArrowheads="1"/>
            </p:cNvSpPr>
            <p:nvPr/>
          </p:nvSpPr>
          <p:spPr bwMode="auto">
            <a:xfrm>
              <a:off x="1652" y="2385"/>
              <a:ext cx="463"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15483" name="Text Box 70"/>
            <p:cNvSpPr txBox="1">
              <a:spLocks noChangeArrowheads="1"/>
            </p:cNvSpPr>
            <p:nvPr/>
          </p:nvSpPr>
          <p:spPr bwMode="auto">
            <a:xfrm>
              <a:off x="2014" y="2974"/>
              <a:ext cx="460"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15484" name="Text Box 71"/>
            <p:cNvSpPr txBox="1">
              <a:spLocks noChangeArrowheads="1"/>
            </p:cNvSpPr>
            <p:nvPr/>
          </p:nvSpPr>
          <p:spPr bwMode="auto">
            <a:xfrm>
              <a:off x="2604" y="1255"/>
              <a:ext cx="459"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15485" name="Text Box 72"/>
            <p:cNvSpPr txBox="1">
              <a:spLocks noChangeArrowheads="1"/>
            </p:cNvSpPr>
            <p:nvPr/>
          </p:nvSpPr>
          <p:spPr bwMode="auto">
            <a:xfrm>
              <a:off x="2329" y="1844"/>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15486" name="Text Box 73"/>
            <p:cNvSpPr txBox="1">
              <a:spLocks noChangeArrowheads="1"/>
            </p:cNvSpPr>
            <p:nvPr/>
          </p:nvSpPr>
          <p:spPr bwMode="auto">
            <a:xfrm>
              <a:off x="3646" y="1255"/>
              <a:ext cx="457"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15487" name="Text Box 74"/>
            <p:cNvSpPr txBox="1">
              <a:spLocks noChangeArrowheads="1"/>
            </p:cNvSpPr>
            <p:nvPr/>
          </p:nvSpPr>
          <p:spPr bwMode="auto">
            <a:xfrm>
              <a:off x="3646" y="1844"/>
              <a:ext cx="457"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15488" name="Text Box 75"/>
            <p:cNvSpPr txBox="1">
              <a:spLocks noChangeArrowheads="1"/>
            </p:cNvSpPr>
            <p:nvPr/>
          </p:nvSpPr>
          <p:spPr bwMode="auto">
            <a:xfrm>
              <a:off x="4508" y="1255"/>
              <a:ext cx="459"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15489" name="Text Box 76"/>
            <p:cNvSpPr txBox="1">
              <a:spLocks noChangeArrowheads="1"/>
            </p:cNvSpPr>
            <p:nvPr/>
          </p:nvSpPr>
          <p:spPr bwMode="auto">
            <a:xfrm>
              <a:off x="4460" y="1844"/>
              <a:ext cx="461"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15490" name="Text Box 77"/>
            <p:cNvSpPr txBox="1">
              <a:spLocks noChangeArrowheads="1"/>
            </p:cNvSpPr>
            <p:nvPr/>
          </p:nvSpPr>
          <p:spPr bwMode="auto">
            <a:xfrm>
              <a:off x="2966" y="3615"/>
              <a:ext cx="460" cy="2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15491" name="Text Box 78"/>
            <p:cNvSpPr txBox="1">
              <a:spLocks noChangeArrowheads="1"/>
            </p:cNvSpPr>
            <p:nvPr/>
          </p:nvSpPr>
          <p:spPr bwMode="auto">
            <a:xfrm>
              <a:off x="295" y="1386"/>
              <a:ext cx="679" cy="4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1</a:t>
              </a:r>
            </a:p>
          </p:txBody>
        </p:sp>
        <p:sp>
          <p:nvSpPr>
            <p:cNvPr id="15492" name="Text Box 79"/>
            <p:cNvSpPr txBox="1">
              <a:spLocks noChangeArrowheads="1"/>
            </p:cNvSpPr>
            <p:nvPr/>
          </p:nvSpPr>
          <p:spPr bwMode="auto">
            <a:xfrm>
              <a:off x="295" y="1934"/>
              <a:ext cx="679" cy="4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2</a:t>
              </a:r>
            </a:p>
          </p:txBody>
        </p:sp>
        <p:sp>
          <p:nvSpPr>
            <p:cNvPr id="15493" name="Text Box 80"/>
            <p:cNvSpPr txBox="1">
              <a:spLocks noChangeArrowheads="1"/>
            </p:cNvSpPr>
            <p:nvPr/>
          </p:nvSpPr>
          <p:spPr bwMode="auto">
            <a:xfrm>
              <a:off x="295" y="2523"/>
              <a:ext cx="679" cy="4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3</a:t>
              </a:r>
            </a:p>
          </p:txBody>
        </p:sp>
        <p:sp>
          <p:nvSpPr>
            <p:cNvPr id="15494" name="Text Box 81"/>
            <p:cNvSpPr txBox="1">
              <a:spLocks noChangeArrowheads="1"/>
            </p:cNvSpPr>
            <p:nvPr/>
          </p:nvSpPr>
          <p:spPr bwMode="auto">
            <a:xfrm>
              <a:off x="295" y="3071"/>
              <a:ext cx="679" cy="4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4</a:t>
              </a:r>
            </a:p>
          </p:txBody>
        </p:sp>
      </p:grpSp>
      <p:grpSp>
        <p:nvGrpSpPr>
          <p:cNvPr id="15368" name="Group 82"/>
          <p:cNvGrpSpPr>
            <a:grpSpLocks/>
          </p:cNvGrpSpPr>
          <p:nvPr/>
        </p:nvGrpSpPr>
        <p:grpSpPr bwMode="auto">
          <a:xfrm>
            <a:off x="171450" y="3463925"/>
            <a:ext cx="4348163" cy="3043238"/>
            <a:chOff x="295" y="618"/>
            <a:chExt cx="4989" cy="3312"/>
          </a:xfrm>
        </p:grpSpPr>
        <p:grpSp>
          <p:nvGrpSpPr>
            <p:cNvPr id="15369" name="Group 83"/>
            <p:cNvGrpSpPr>
              <a:grpSpLocks/>
            </p:cNvGrpSpPr>
            <p:nvPr/>
          </p:nvGrpSpPr>
          <p:grpSpPr bwMode="auto">
            <a:xfrm>
              <a:off x="1247" y="1888"/>
              <a:ext cx="363" cy="342"/>
              <a:chOff x="1565" y="1298"/>
              <a:chExt cx="363" cy="342"/>
            </a:xfrm>
          </p:grpSpPr>
          <p:sp>
            <p:nvSpPr>
              <p:cNvPr id="15443" name="Oval 8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44" name="Text Box 85"/>
              <p:cNvSpPr txBox="1">
                <a:spLocks noChangeArrowheads="1"/>
              </p:cNvSpPr>
              <p:nvPr/>
            </p:nvSpPr>
            <p:spPr bwMode="auto">
              <a:xfrm>
                <a:off x="1569" y="1341"/>
                <a:ext cx="359"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70" name="Group 86"/>
            <p:cNvGrpSpPr>
              <a:grpSpLocks/>
            </p:cNvGrpSpPr>
            <p:nvPr/>
          </p:nvGrpSpPr>
          <p:grpSpPr bwMode="auto">
            <a:xfrm>
              <a:off x="2032" y="2462"/>
              <a:ext cx="363" cy="345"/>
              <a:chOff x="1565" y="1298"/>
              <a:chExt cx="363" cy="345"/>
            </a:xfrm>
          </p:grpSpPr>
          <p:sp>
            <p:nvSpPr>
              <p:cNvPr id="15441" name="Oval 8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42" name="Text Box 88"/>
              <p:cNvSpPr txBox="1">
                <a:spLocks noChangeArrowheads="1"/>
              </p:cNvSpPr>
              <p:nvPr/>
            </p:nvSpPr>
            <p:spPr bwMode="auto">
              <a:xfrm>
                <a:off x="1566" y="1344"/>
                <a:ext cx="362"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71" name="Group 89"/>
            <p:cNvGrpSpPr>
              <a:grpSpLocks/>
            </p:cNvGrpSpPr>
            <p:nvPr/>
          </p:nvGrpSpPr>
          <p:grpSpPr bwMode="auto">
            <a:xfrm>
              <a:off x="3118" y="2990"/>
              <a:ext cx="365" cy="344"/>
              <a:chOff x="1564" y="1298"/>
              <a:chExt cx="365" cy="344"/>
            </a:xfrm>
          </p:grpSpPr>
          <p:sp>
            <p:nvSpPr>
              <p:cNvPr id="15439" name="Oval 9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40" name="Text Box 91"/>
              <p:cNvSpPr txBox="1">
                <a:spLocks noChangeArrowheads="1"/>
              </p:cNvSpPr>
              <p:nvPr/>
            </p:nvSpPr>
            <p:spPr bwMode="auto">
              <a:xfrm>
                <a:off x="1564" y="1343"/>
                <a:ext cx="365"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72" name="Group 92"/>
            <p:cNvGrpSpPr>
              <a:grpSpLocks/>
            </p:cNvGrpSpPr>
            <p:nvPr/>
          </p:nvGrpSpPr>
          <p:grpSpPr bwMode="auto">
            <a:xfrm>
              <a:off x="3934" y="2990"/>
              <a:ext cx="365" cy="344"/>
              <a:chOff x="1563" y="1298"/>
              <a:chExt cx="365" cy="344"/>
            </a:xfrm>
          </p:grpSpPr>
          <p:sp>
            <p:nvSpPr>
              <p:cNvPr id="15437" name="Oval 9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38" name="Text Box 94"/>
              <p:cNvSpPr txBox="1">
                <a:spLocks noChangeArrowheads="1"/>
              </p:cNvSpPr>
              <p:nvPr/>
            </p:nvSpPr>
            <p:spPr bwMode="auto">
              <a:xfrm>
                <a:off x="1563" y="1343"/>
                <a:ext cx="365"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&lt;</a:t>
                </a:r>
              </a:p>
            </p:txBody>
          </p:sp>
        </p:grpSp>
        <p:grpSp>
          <p:nvGrpSpPr>
            <p:cNvPr id="15373" name="Group 95"/>
            <p:cNvGrpSpPr>
              <a:grpSpLocks/>
            </p:cNvGrpSpPr>
            <p:nvPr/>
          </p:nvGrpSpPr>
          <p:grpSpPr bwMode="auto">
            <a:xfrm>
              <a:off x="1519" y="2432"/>
              <a:ext cx="362" cy="344"/>
              <a:chOff x="1565" y="1298"/>
              <a:chExt cx="362" cy="344"/>
            </a:xfrm>
          </p:grpSpPr>
          <p:sp>
            <p:nvSpPr>
              <p:cNvPr id="15435" name="Oval 9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36" name="Text Box 97"/>
              <p:cNvSpPr txBox="1">
                <a:spLocks noChangeArrowheads="1"/>
              </p:cNvSpPr>
              <p:nvPr/>
            </p:nvSpPr>
            <p:spPr bwMode="auto">
              <a:xfrm>
                <a:off x="1565" y="1343"/>
                <a:ext cx="362"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74" name="Group 98"/>
            <p:cNvGrpSpPr>
              <a:grpSpLocks/>
            </p:cNvGrpSpPr>
            <p:nvPr/>
          </p:nvGrpSpPr>
          <p:grpSpPr bwMode="auto">
            <a:xfrm>
              <a:off x="1837" y="3022"/>
              <a:ext cx="363" cy="345"/>
              <a:chOff x="1565" y="1298"/>
              <a:chExt cx="363" cy="345"/>
            </a:xfrm>
          </p:grpSpPr>
          <p:sp>
            <p:nvSpPr>
              <p:cNvPr id="15433" name="Oval 9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34" name="Text Box 100"/>
              <p:cNvSpPr txBox="1">
                <a:spLocks noChangeArrowheads="1"/>
              </p:cNvSpPr>
              <p:nvPr/>
            </p:nvSpPr>
            <p:spPr bwMode="auto">
              <a:xfrm>
                <a:off x="1568" y="1344"/>
                <a:ext cx="360"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75" name="Group 101"/>
            <p:cNvGrpSpPr>
              <a:grpSpLocks/>
            </p:cNvGrpSpPr>
            <p:nvPr/>
          </p:nvGrpSpPr>
          <p:grpSpPr bwMode="auto">
            <a:xfrm>
              <a:off x="975" y="1298"/>
              <a:ext cx="365" cy="345"/>
              <a:chOff x="1565" y="1298"/>
              <a:chExt cx="365" cy="345"/>
            </a:xfrm>
          </p:grpSpPr>
          <p:sp>
            <p:nvSpPr>
              <p:cNvPr id="15431" name="Oval 10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32" name="Text Box 103"/>
              <p:cNvSpPr txBox="1">
                <a:spLocks noChangeArrowheads="1"/>
              </p:cNvSpPr>
              <p:nvPr/>
            </p:nvSpPr>
            <p:spPr bwMode="auto">
              <a:xfrm>
                <a:off x="1567" y="1343"/>
                <a:ext cx="363" cy="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76" name="Group 104"/>
            <p:cNvGrpSpPr>
              <a:grpSpLocks/>
            </p:cNvGrpSpPr>
            <p:nvPr/>
          </p:nvGrpSpPr>
          <p:grpSpPr bwMode="auto">
            <a:xfrm>
              <a:off x="1610" y="1298"/>
              <a:ext cx="363" cy="345"/>
              <a:chOff x="1565" y="1298"/>
              <a:chExt cx="363" cy="345"/>
            </a:xfrm>
          </p:grpSpPr>
          <p:sp>
            <p:nvSpPr>
              <p:cNvPr id="15429" name="Oval 10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30" name="Text Box 106"/>
              <p:cNvSpPr txBox="1">
                <a:spLocks noChangeArrowheads="1"/>
              </p:cNvSpPr>
              <p:nvPr/>
            </p:nvSpPr>
            <p:spPr bwMode="auto">
              <a:xfrm>
                <a:off x="1567" y="1343"/>
                <a:ext cx="361" cy="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77" name="Group 107"/>
            <p:cNvGrpSpPr>
              <a:grpSpLocks/>
            </p:cNvGrpSpPr>
            <p:nvPr/>
          </p:nvGrpSpPr>
          <p:grpSpPr bwMode="auto">
            <a:xfrm>
              <a:off x="2302" y="1872"/>
              <a:ext cx="365" cy="344"/>
              <a:chOff x="1563" y="1298"/>
              <a:chExt cx="365" cy="344"/>
            </a:xfrm>
          </p:grpSpPr>
          <p:sp>
            <p:nvSpPr>
              <p:cNvPr id="15427" name="Oval 10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28" name="Text Box 109"/>
              <p:cNvSpPr txBox="1">
                <a:spLocks noChangeArrowheads="1"/>
              </p:cNvSpPr>
              <p:nvPr/>
            </p:nvSpPr>
            <p:spPr bwMode="auto">
              <a:xfrm>
                <a:off x="1563" y="1343"/>
                <a:ext cx="365"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78" name="Group 110"/>
            <p:cNvGrpSpPr>
              <a:grpSpLocks/>
            </p:cNvGrpSpPr>
            <p:nvPr/>
          </p:nvGrpSpPr>
          <p:grpSpPr bwMode="auto">
            <a:xfrm>
              <a:off x="3118" y="2400"/>
              <a:ext cx="365" cy="340"/>
              <a:chOff x="1564" y="1298"/>
              <a:chExt cx="365" cy="340"/>
            </a:xfrm>
          </p:grpSpPr>
          <p:sp>
            <p:nvSpPr>
              <p:cNvPr id="15425" name="Oval 11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26" name="Text Box 112"/>
              <p:cNvSpPr txBox="1">
                <a:spLocks noChangeArrowheads="1"/>
              </p:cNvSpPr>
              <p:nvPr/>
            </p:nvSpPr>
            <p:spPr bwMode="auto">
              <a:xfrm>
                <a:off x="1564" y="1339"/>
                <a:ext cx="365"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79" name="Group 113"/>
            <p:cNvGrpSpPr>
              <a:grpSpLocks/>
            </p:cNvGrpSpPr>
            <p:nvPr/>
          </p:nvGrpSpPr>
          <p:grpSpPr bwMode="auto">
            <a:xfrm>
              <a:off x="3934" y="2400"/>
              <a:ext cx="365" cy="340"/>
              <a:chOff x="1563" y="1298"/>
              <a:chExt cx="365" cy="340"/>
            </a:xfrm>
          </p:grpSpPr>
          <p:sp>
            <p:nvSpPr>
              <p:cNvPr id="15423" name="Oval 11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24" name="Text Box 115"/>
              <p:cNvSpPr txBox="1">
                <a:spLocks noChangeArrowheads="1"/>
              </p:cNvSpPr>
              <p:nvPr/>
            </p:nvSpPr>
            <p:spPr bwMode="auto">
              <a:xfrm>
                <a:off x="1563" y="1339"/>
                <a:ext cx="365"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5380" name="Group 116"/>
            <p:cNvGrpSpPr>
              <a:grpSpLocks/>
            </p:cNvGrpSpPr>
            <p:nvPr/>
          </p:nvGrpSpPr>
          <p:grpSpPr bwMode="auto">
            <a:xfrm>
              <a:off x="2651" y="618"/>
              <a:ext cx="591" cy="318"/>
              <a:chOff x="2424" y="1071"/>
              <a:chExt cx="591" cy="318"/>
            </a:xfrm>
          </p:grpSpPr>
          <p:sp>
            <p:nvSpPr>
              <p:cNvPr id="15421" name="Oval 117"/>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22" name="Text Box 118"/>
              <p:cNvSpPr txBox="1">
                <a:spLocks noChangeArrowheads="1"/>
              </p:cNvSpPr>
              <p:nvPr/>
            </p:nvSpPr>
            <p:spPr bwMode="auto">
              <a:xfrm>
                <a:off x="2424" y="1116"/>
                <a:ext cx="591" cy="2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grpSp>
          <p:nvGrpSpPr>
            <p:cNvPr id="15381" name="Group 119"/>
            <p:cNvGrpSpPr>
              <a:grpSpLocks/>
            </p:cNvGrpSpPr>
            <p:nvPr/>
          </p:nvGrpSpPr>
          <p:grpSpPr bwMode="auto">
            <a:xfrm>
              <a:off x="2651" y="3612"/>
              <a:ext cx="591" cy="318"/>
              <a:chOff x="2424" y="1071"/>
              <a:chExt cx="591" cy="318"/>
            </a:xfrm>
          </p:grpSpPr>
          <p:sp>
            <p:nvSpPr>
              <p:cNvPr id="15419" name="Oval 120"/>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420" name="Text Box 121"/>
              <p:cNvSpPr txBox="1">
                <a:spLocks noChangeArrowheads="1"/>
              </p:cNvSpPr>
              <p:nvPr/>
            </p:nvSpPr>
            <p:spPr bwMode="auto">
              <a:xfrm>
                <a:off x="2424" y="1116"/>
                <a:ext cx="591" cy="2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sp>
          <p:nvSpPr>
            <p:cNvPr id="15382" name="Line 122"/>
            <p:cNvSpPr>
              <a:spLocks noChangeShapeType="1"/>
            </p:cNvSpPr>
            <p:nvPr/>
          </p:nvSpPr>
          <p:spPr bwMode="auto">
            <a:xfrm>
              <a:off x="748" y="1752"/>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383" name="Line 123"/>
            <p:cNvSpPr>
              <a:spLocks noChangeShapeType="1"/>
            </p:cNvSpPr>
            <p:nvPr/>
          </p:nvSpPr>
          <p:spPr bwMode="auto">
            <a:xfrm>
              <a:off x="748" y="2296"/>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384" name="Line 124"/>
            <p:cNvSpPr>
              <a:spLocks noChangeShapeType="1"/>
            </p:cNvSpPr>
            <p:nvPr/>
          </p:nvSpPr>
          <p:spPr bwMode="auto">
            <a:xfrm>
              <a:off x="748" y="284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385" name="Line 125"/>
            <p:cNvSpPr>
              <a:spLocks noChangeShapeType="1"/>
            </p:cNvSpPr>
            <p:nvPr/>
          </p:nvSpPr>
          <p:spPr bwMode="auto">
            <a:xfrm>
              <a:off x="748" y="343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386" name="Line 126"/>
            <p:cNvSpPr>
              <a:spLocks noChangeShapeType="1"/>
            </p:cNvSpPr>
            <p:nvPr/>
          </p:nvSpPr>
          <p:spPr bwMode="auto">
            <a:xfrm flipH="1">
              <a:off x="1156" y="754"/>
              <a:ext cx="1633" cy="54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387" name="Line 127"/>
            <p:cNvSpPr>
              <a:spLocks noChangeShapeType="1"/>
            </p:cNvSpPr>
            <p:nvPr/>
          </p:nvSpPr>
          <p:spPr bwMode="auto">
            <a:xfrm flipH="1">
              <a:off x="1791" y="845"/>
              <a:ext cx="998" cy="45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388" name="Line 128"/>
            <p:cNvSpPr>
              <a:spLocks noChangeShapeType="1"/>
            </p:cNvSpPr>
            <p:nvPr/>
          </p:nvSpPr>
          <p:spPr bwMode="auto">
            <a:xfrm flipH="1">
              <a:off x="2496" y="935"/>
              <a:ext cx="384" cy="93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389" name="Line 129"/>
            <p:cNvSpPr>
              <a:spLocks noChangeShapeType="1"/>
            </p:cNvSpPr>
            <p:nvPr/>
          </p:nvSpPr>
          <p:spPr bwMode="auto">
            <a:xfrm>
              <a:off x="3061" y="890"/>
              <a:ext cx="203" cy="151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390" name="Line 130"/>
            <p:cNvSpPr>
              <a:spLocks noChangeShapeType="1"/>
            </p:cNvSpPr>
            <p:nvPr/>
          </p:nvSpPr>
          <p:spPr bwMode="auto">
            <a:xfrm>
              <a:off x="3107" y="799"/>
              <a:ext cx="973" cy="1601"/>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391" name="Line 131"/>
            <p:cNvSpPr>
              <a:spLocks noChangeShapeType="1"/>
            </p:cNvSpPr>
            <p:nvPr/>
          </p:nvSpPr>
          <p:spPr bwMode="auto">
            <a:xfrm>
              <a:off x="1156" y="1616"/>
              <a:ext cx="18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392" name="Line 132"/>
            <p:cNvSpPr>
              <a:spLocks noChangeShapeType="1"/>
            </p:cNvSpPr>
            <p:nvPr/>
          </p:nvSpPr>
          <p:spPr bwMode="auto">
            <a:xfrm flipH="1">
              <a:off x="1474" y="1616"/>
              <a:ext cx="27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393" name="Line 133"/>
            <p:cNvSpPr>
              <a:spLocks noChangeShapeType="1"/>
            </p:cNvSpPr>
            <p:nvPr/>
          </p:nvSpPr>
          <p:spPr bwMode="auto">
            <a:xfrm flipH="1">
              <a:off x="2258" y="2190"/>
              <a:ext cx="136"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394" name="Line 134"/>
            <p:cNvSpPr>
              <a:spLocks noChangeShapeType="1"/>
            </p:cNvSpPr>
            <p:nvPr/>
          </p:nvSpPr>
          <p:spPr bwMode="auto">
            <a:xfrm>
              <a:off x="3300" y="271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395" name="Line 135"/>
            <p:cNvSpPr>
              <a:spLocks noChangeShapeType="1"/>
            </p:cNvSpPr>
            <p:nvPr/>
          </p:nvSpPr>
          <p:spPr bwMode="auto">
            <a:xfrm>
              <a:off x="4117" y="2718"/>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396" name="Line 136"/>
            <p:cNvSpPr>
              <a:spLocks noChangeShapeType="1"/>
            </p:cNvSpPr>
            <p:nvPr/>
          </p:nvSpPr>
          <p:spPr bwMode="auto">
            <a:xfrm>
              <a:off x="1429" y="2205"/>
              <a:ext cx="181" cy="27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397" name="Line 137"/>
            <p:cNvSpPr>
              <a:spLocks noChangeShapeType="1"/>
            </p:cNvSpPr>
            <p:nvPr/>
          </p:nvSpPr>
          <p:spPr bwMode="auto">
            <a:xfrm>
              <a:off x="1701" y="2750"/>
              <a:ext cx="226" cy="31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398" name="Line 138"/>
            <p:cNvSpPr>
              <a:spLocks noChangeShapeType="1"/>
            </p:cNvSpPr>
            <p:nvPr/>
          </p:nvSpPr>
          <p:spPr bwMode="auto">
            <a:xfrm flipH="1">
              <a:off x="2064" y="2784"/>
              <a:ext cx="96" cy="23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5399" name="Line 139"/>
            <p:cNvSpPr>
              <a:spLocks noChangeShapeType="1"/>
            </p:cNvSpPr>
            <p:nvPr/>
          </p:nvSpPr>
          <p:spPr bwMode="auto">
            <a:xfrm>
              <a:off x="2109" y="3294"/>
              <a:ext cx="726" cy="3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00" name="Line 140"/>
            <p:cNvSpPr>
              <a:spLocks noChangeShapeType="1"/>
            </p:cNvSpPr>
            <p:nvPr/>
          </p:nvSpPr>
          <p:spPr bwMode="auto">
            <a:xfrm flipH="1">
              <a:off x="2971" y="3312"/>
              <a:ext cx="293" cy="30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01" name="Line 141"/>
            <p:cNvSpPr>
              <a:spLocks noChangeShapeType="1"/>
            </p:cNvSpPr>
            <p:nvPr/>
          </p:nvSpPr>
          <p:spPr bwMode="auto">
            <a:xfrm flipH="1">
              <a:off x="3061" y="3312"/>
              <a:ext cx="1019" cy="34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5402" name="Text Box 142"/>
            <p:cNvSpPr txBox="1">
              <a:spLocks noChangeArrowheads="1"/>
            </p:cNvSpPr>
            <p:nvPr/>
          </p:nvSpPr>
          <p:spPr bwMode="auto">
            <a:xfrm>
              <a:off x="2925" y="618"/>
              <a:ext cx="454"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15403" name="Text Box 143"/>
            <p:cNvSpPr txBox="1">
              <a:spLocks noChangeArrowheads="1"/>
            </p:cNvSpPr>
            <p:nvPr/>
          </p:nvSpPr>
          <p:spPr bwMode="auto">
            <a:xfrm>
              <a:off x="1066" y="1253"/>
              <a:ext cx="453" cy="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15404" name="Text Box 144"/>
            <p:cNvSpPr txBox="1">
              <a:spLocks noChangeArrowheads="1"/>
            </p:cNvSpPr>
            <p:nvPr/>
          </p:nvSpPr>
          <p:spPr bwMode="auto">
            <a:xfrm>
              <a:off x="1789" y="1253"/>
              <a:ext cx="455" cy="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15405" name="Text Box 145"/>
            <p:cNvSpPr txBox="1">
              <a:spLocks noChangeArrowheads="1"/>
            </p:cNvSpPr>
            <p:nvPr/>
          </p:nvSpPr>
          <p:spPr bwMode="auto">
            <a:xfrm>
              <a:off x="1382" y="1796"/>
              <a:ext cx="456"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15406" name="Text Box 146"/>
            <p:cNvSpPr txBox="1">
              <a:spLocks noChangeArrowheads="1"/>
            </p:cNvSpPr>
            <p:nvPr/>
          </p:nvSpPr>
          <p:spPr bwMode="auto">
            <a:xfrm>
              <a:off x="1655" y="2385"/>
              <a:ext cx="454" cy="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15407" name="Text Box 147"/>
            <p:cNvSpPr txBox="1">
              <a:spLocks noChangeArrowheads="1"/>
            </p:cNvSpPr>
            <p:nvPr/>
          </p:nvSpPr>
          <p:spPr bwMode="auto">
            <a:xfrm>
              <a:off x="2018" y="2976"/>
              <a:ext cx="454"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15408" name="Text Box 148"/>
            <p:cNvSpPr txBox="1">
              <a:spLocks noChangeArrowheads="1"/>
            </p:cNvSpPr>
            <p:nvPr/>
          </p:nvSpPr>
          <p:spPr bwMode="auto">
            <a:xfrm>
              <a:off x="2450" y="1822"/>
              <a:ext cx="450"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15409" name="Text Box 149"/>
            <p:cNvSpPr txBox="1">
              <a:spLocks noChangeArrowheads="1"/>
            </p:cNvSpPr>
            <p:nvPr/>
          </p:nvSpPr>
          <p:spPr bwMode="auto">
            <a:xfrm>
              <a:off x="2168" y="2416"/>
              <a:ext cx="455" cy="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15410" name="Text Box 150"/>
            <p:cNvSpPr txBox="1">
              <a:spLocks noChangeArrowheads="1"/>
            </p:cNvSpPr>
            <p:nvPr/>
          </p:nvSpPr>
          <p:spPr bwMode="auto">
            <a:xfrm>
              <a:off x="3255" y="2354"/>
              <a:ext cx="454" cy="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15411" name="Text Box 151"/>
            <p:cNvSpPr txBox="1">
              <a:spLocks noChangeArrowheads="1"/>
            </p:cNvSpPr>
            <p:nvPr/>
          </p:nvSpPr>
          <p:spPr bwMode="auto">
            <a:xfrm>
              <a:off x="3255" y="2943"/>
              <a:ext cx="453"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15412" name="Text Box 152"/>
            <p:cNvSpPr txBox="1">
              <a:spLocks noChangeArrowheads="1"/>
            </p:cNvSpPr>
            <p:nvPr/>
          </p:nvSpPr>
          <p:spPr bwMode="auto">
            <a:xfrm>
              <a:off x="4116" y="2354"/>
              <a:ext cx="456" cy="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15413" name="Text Box 153"/>
            <p:cNvSpPr txBox="1">
              <a:spLocks noChangeArrowheads="1"/>
            </p:cNvSpPr>
            <p:nvPr/>
          </p:nvSpPr>
          <p:spPr bwMode="auto">
            <a:xfrm>
              <a:off x="4071" y="2943"/>
              <a:ext cx="453"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15414" name="Text Box 154"/>
            <p:cNvSpPr txBox="1">
              <a:spLocks noChangeArrowheads="1"/>
            </p:cNvSpPr>
            <p:nvPr/>
          </p:nvSpPr>
          <p:spPr bwMode="auto">
            <a:xfrm>
              <a:off x="2971" y="3612"/>
              <a:ext cx="455"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15415" name="Text Box 155"/>
            <p:cNvSpPr txBox="1">
              <a:spLocks noChangeArrowheads="1"/>
            </p:cNvSpPr>
            <p:nvPr/>
          </p:nvSpPr>
          <p:spPr bwMode="auto">
            <a:xfrm>
              <a:off x="295" y="1390"/>
              <a:ext cx="681"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sp>
          <p:nvSpPr>
            <p:cNvPr id="15416" name="Text Box 156"/>
            <p:cNvSpPr txBox="1">
              <a:spLocks noChangeArrowheads="1"/>
            </p:cNvSpPr>
            <p:nvPr/>
          </p:nvSpPr>
          <p:spPr bwMode="auto">
            <a:xfrm>
              <a:off x="295" y="1934"/>
              <a:ext cx="681"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sp>
          <p:nvSpPr>
            <p:cNvPr id="15417" name="Text Box 157"/>
            <p:cNvSpPr txBox="1">
              <a:spLocks noChangeArrowheads="1"/>
            </p:cNvSpPr>
            <p:nvPr/>
          </p:nvSpPr>
          <p:spPr bwMode="auto">
            <a:xfrm>
              <a:off x="295" y="2523"/>
              <a:ext cx="681"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sp>
          <p:nvSpPr>
            <p:cNvPr id="15418" name="Text Box 158"/>
            <p:cNvSpPr txBox="1">
              <a:spLocks noChangeArrowheads="1"/>
            </p:cNvSpPr>
            <p:nvPr/>
          </p:nvSpPr>
          <p:spPr bwMode="auto">
            <a:xfrm>
              <a:off x="295" y="3066"/>
              <a:ext cx="681"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638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851A3D25-CD87-774C-A29B-994F6B528BA6}" type="slidenum">
              <a:rPr lang="en-US" sz="1400" b="0"/>
              <a:pPr/>
              <a:t>14</a:t>
            </a:fld>
            <a:endParaRPr lang="en-US" sz="1400" b="0"/>
          </a:p>
        </p:txBody>
      </p:sp>
      <p:sp>
        <p:nvSpPr>
          <p:cNvPr id="16388" name="Rectangle 2"/>
          <p:cNvSpPr>
            <a:spLocks noGrp="1" noChangeArrowheads="1"/>
          </p:cNvSpPr>
          <p:nvPr>
            <p:ph type="title"/>
          </p:nvPr>
        </p:nvSpPr>
        <p:spPr/>
        <p:txBody>
          <a:bodyPr/>
          <a:lstStyle/>
          <a:p>
            <a:r>
              <a:rPr lang="en-US">
                <a:latin typeface="Arial Narrow" charset="0"/>
              </a:rPr>
              <a:t>Scheduling under detailed timing constraints</a:t>
            </a:r>
          </a:p>
        </p:txBody>
      </p:sp>
      <p:sp>
        <p:nvSpPr>
          <p:cNvPr id="16389" name="Rectangle 3"/>
          <p:cNvSpPr>
            <a:spLocks noGrp="1" noChangeArrowheads="1"/>
          </p:cNvSpPr>
          <p:nvPr>
            <p:ph type="body" idx="1"/>
          </p:nvPr>
        </p:nvSpPr>
        <p:spPr/>
        <p:txBody>
          <a:bodyPr/>
          <a:lstStyle/>
          <a:p>
            <a:r>
              <a:rPr lang="en-US">
                <a:latin typeface="Arial Narrow" charset="0"/>
              </a:rPr>
              <a:t>Motivation:</a:t>
            </a:r>
          </a:p>
          <a:p>
            <a:pPr lvl="1"/>
            <a:r>
              <a:rPr lang="en-US">
                <a:latin typeface="Arial Narrow" charset="0"/>
              </a:rPr>
              <a:t>Interface design</a:t>
            </a:r>
          </a:p>
          <a:p>
            <a:pPr lvl="1"/>
            <a:r>
              <a:rPr lang="en-US">
                <a:latin typeface="Arial Narrow" charset="0"/>
              </a:rPr>
              <a:t>Control over operation start time</a:t>
            </a:r>
          </a:p>
          <a:p>
            <a:r>
              <a:rPr lang="en-US">
                <a:latin typeface="Arial Narrow" charset="0"/>
              </a:rPr>
              <a:t>Constraints:</a:t>
            </a:r>
          </a:p>
          <a:p>
            <a:pPr lvl="1"/>
            <a:r>
              <a:rPr lang="en-US">
                <a:latin typeface="Arial Narrow" charset="0"/>
              </a:rPr>
              <a:t>Upper/lower bounds on start-time difference of any operation pair</a:t>
            </a:r>
          </a:p>
          <a:p>
            <a:r>
              <a:rPr lang="en-US">
                <a:latin typeface="Arial Narrow" charset="0"/>
              </a:rPr>
              <a:t>Feasibility of a solution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741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1BCD327-ECD4-8448-9FAF-91D012B977CE}" type="slidenum">
              <a:rPr lang="en-US" sz="1400" b="0"/>
              <a:pPr/>
              <a:t>15</a:t>
            </a:fld>
            <a:endParaRPr lang="en-US" sz="1400" b="0"/>
          </a:p>
        </p:txBody>
      </p:sp>
      <p:sp>
        <p:nvSpPr>
          <p:cNvPr id="17412" name="Rectangle 2"/>
          <p:cNvSpPr>
            <a:spLocks noGrp="1" noChangeArrowheads="1"/>
          </p:cNvSpPr>
          <p:nvPr>
            <p:ph type="title"/>
          </p:nvPr>
        </p:nvSpPr>
        <p:spPr>
          <a:xfrm>
            <a:off x="677863" y="134938"/>
            <a:ext cx="7772400" cy="742950"/>
          </a:xfrm>
        </p:spPr>
        <p:txBody>
          <a:bodyPr/>
          <a:lstStyle/>
          <a:p>
            <a:r>
              <a:rPr lang="en-US">
                <a:latin typeface="Arial Narrow" charset="0"/>
              </a:rPr>
              <a:t>Constraint graph model</a:t>
            </a:r>
          </a:p>
        </p:txBody>
      </p:sp>
      <p:sp>
        <p:nvSpPr>
          <p:cNvPr id="17413" name="Rectangle 3"/>
          <p:cNvSpPr>
            <a:spLocks noGrp="1" noChangeArrowheads="1"/>
          </p:cNvSpPr>
          <p:nvPr>
            <p:ph type="body" idx="1"/>
          </p:nvPr>
        </p:nvSpPr>
        <p:spPr>
          <a:xfrm>
            <a:off x="319088" y="1101725"/>
            <a:ext cx="8591550" cy="4611688"/>
          </a:xfrm>
        </p:spPr>
        <p:txBody>
          <a:bodyPr/>
          <a:lstStyle/>
          <a:p>
            <a:pPr marL="342900" indent="-342900">
              <a:lnSpc>
                <a:spcPct val="115000"/>
              </a:lnSpc>
            </a:pPr>
            <a:r>
              <a:rPr lang="en-US">
                <a:latin typeface="Arial Narrow" charset="0"/>
              </a:rPr>
              <a:t>Start from sequencing graph</a:t>
            </a:r>
          </a:p>
          <a:p>
            <a:pPr marL="742950" lvl="1" indent="-285750">
              <a:lnSpc>
                <a:spcPct val="100000"/>
              </a:lnSpc>
            </a:pPr>
            <a:r>
              <a:rPr lang="en-US">
                <a:latin typeface="Arial Narrow" charset="0"/>
              </a:rPr>
              <a:t>Model delays as weights on edges</a:t>
            </a:r>
          </a:p>
          <a:p>
            <a:pPr marL="342900" indent="-342900">
              <a:lnSpc>
                <a:spcPct val="115000"/>
              </a:lnSpc>
            </a:pPr>
            <a:r>
              <a:rPr lang="en-US">
                <a:latin typeface="Arial Narrow" charset="0"/>
              </a:rPr>
              <a:t>Add forward edges for </a:t>
            </a:r>
            <a:r>
              <a:rPr lang="en-US" i="1">
                <a:latin typeface="Arial Narrow" charset="0"/>
              </a:rPr>
              <a:t>minimum </a:t>
            </a:r>
            <a:r>
              <a:rPr lang="en-US">
                <a:latin typeface="Arial Narrow" charset="0"/>
              </a:rPr>
              <a:t>constraints:</a:t>
            </a:r>
          </a:p>
          <a:p>
            <a:pPr marL="742950" lvl="1" indent="-285750">
              <a:lnSpc>
                <a:spcPct val="100000"/>
              </a:lnSpc>
            </a:pPr>
            <a:r>
              <a:rPr lang="en-US">
                <a:latin typeface="Arial Narrow" charset="0"/>
              </a:rPr>
              <a:t>Edge </a:t>
            </a:r>
            <a:r>
              <a:rPr lang="en-US">
                <a:solidFill>
                  <a:schemeClr val="bg2"/>
                </a:solidFill>
                <a:latin typeface="Arial Narrow" charset="0"/>
              </a:rPr>
              <a:t>( </a:t>
            </a:r>
            <a:r>
              <a:rPr lang="en-US" i="1">
                <a:solidFill>
                  <a:schemeClr val="bg2"/>
                </a:solidFill>
                <a:latin typeface="Arial Narrow" charset="0"/>
              </a:rPr>
              <a:t>v</a:t>
            </a:r>
            <a:r>
              <a:rPr lang="en-US" b="0" i="1" baseline="-25000">
                <a:solidFill>
                  <a:schemeClr val="bg2"/>
                </a:solidFill>
                <a:latin typeface="Arial Narrow" charset="0"/>
              </a:rPr>
              <a:t>i </a:t>
            </a:r>
            <a:r>
              <a:rPr lang="en-US" i="1">
                <a:solidFill>
                  <a:schemeClr val="bg2"/>
                </a:solidFill>
                <a:latin typeface="Arial Narrow" charset="0"/>
              </a:rPr>
              <a:t>, v</a:t>
            </a:r>
            <a:r>
              <a:rPr lang="en-US" b="0" i="1" baseline="-25000">
                <a:solidFill>
                  <a:schemeClr val="bg2"/>
                </a:solidFill>
                <a:latin typeface="Arial Narrow" charset="0"/>
              </a:rPr>
              <a:t>j </a:t>
            </a:r>
            <a:r>
              <a:rPr lang="en-US" i="1">
                <a:solidFill>
                  <a:schemeClr val="bg2"/>
                </a:solidFill>
                <a:latin typeface="Arial Narrow" charset="0"/>
              </a:rPr>
              <a:t>)</a:t>
            </a:r>
            <a:r>
              <a:rPr lang="en-US" i="1">
                <a:latin typeface="Arial Narrow" charset="0"/>
              </a:rPr>
              <a:t> </a:t>
            </a:r>
            <a:r>
              <a:rPr lang="en-US">
                <a:latin typeface="Arial Narrow" charset="0"/>
              </a:rPr>
              <a:t>with weight </a:t>
            </a:r>
            <a:r>
              <a:rPr lang="en-US" i="1">
                <a:solidFill>
                  <a:schemeClr val="bg2"/>
                </a:solidFill>
                <a:latin typeface="Arial Narrow" charset="0"/>
              </a:rPr>
              <a:t>l</a:t>
            </a:r>
            <a:r>
              <a:rPr lang="en-US" b="0" i="1" baseline="-25000">
                <a:solidFill>
                  <a:schemeClr val="bg2"/>
                </a:solidFill>
                <a:latin typeface="Arial Narrow" charset="0"/>
              </a:rPr>
              <a:t>ij</a:t>
            </a:r>
            <a:r>
              <a:rPr lang="en-US">
                <a:solidFill>
                  <a:schemeClr val="bg2"/>
                </a:solidFill>
                <a:latin typeface="Arial Narrow" charset="0"/>
              </a:rPr>
              <a:t> </a:t>
            </a:r>
            <a:r>
              <a:rPr lang="en-US">
                <a:solidFill>
                  <a:schemeClr val="bg2"/>
                </a:solidFill>
                <a:latin typeface="Arial Narrow" charset="0"/>
                <a:cs typeface="Arial" charset="0"/>
              </a:rPr>
              <a:t>→</a:t>
            </a:r>
            <a:r>
              <a:rPr lang="en-US">
                <a:solidFill>
                  <a:schemeClr val="bg2"/>
                </a:solidFill>
                <a:latin typeface="Arial Narrow" charset="0"/>
              </a:rPr>
              <a:t> </a:t>
            </a:r>
            <a:r>
              <a:rPr lang="en-US" i="1">
                <a:solidFill>
                  <a:schemeClr val="bg2"/>
                </a:solidFill>
                <a:latin typeface="Arial Narrow" charset="0"/>
              </a:rPr>
              <a:t>t</a:t>
            </a:r>
            <a:r>
              <a:rPr lang="en-US" b="0" i="1" baseline="-25000">
                <a:solidFill>
                  <a:schemeClr val="bg2"/>
                </a:solidFill>
                <a:latin typeface="Arial Narrow" charset="0"/>
              </a:rPr>
              <a:t>j </a:t>
            </a:r>
            <a:r>
              <a:rPr lang="en-US">
                <a:solidFill>
                  <a:schemeClr val="bg2"/>
                </a:solidFill>
                <a:latin typeface="Arial Narrow" charset="0"/>
              </a:rPr>
              <a:t> </a:t>
            </a:r>
            <a:r>
              <a:rPr lang="en-US">
                <a:solidFill>
                  <a:schemeClr val="bg2"/>
                </a:solidFill>
                <a:latin typeface="Arial Narrow" charset="0"/>
                <a:cs typeface="Arial" charset="0"/>
              </a:rPr>
              <a:t>≥</a:t>
            </a:r>
            <a:r>
              <a:rPr lang="en-US">
                <a:solidFill>
                  <a:schemeClr val="bg2"/>
                </a:solidFill>
                <a:latin typeface="Arial Narrow" charset="0"/>
              </a:rPr>
              <a:t> </a:t>
            </a:r>
            <a:r>
              <a:rPr lang="en-US" i="1">
                <a:solidFill>
                  <a:schemeClr val="bg2"/>
                </a:solidFill>
                <a:latin typeface="Arial Narrow" charset="0"/>
              </a:rPr>
              <a:t>t</a:t>
            </a:r>
            <a:r>
              <a:rPr lang="en-US" b="0" i="1" baseline="-25000">
                <a:solidFill>
                  <a:schemeClr val="bg2"/>
                </a:solidFill>
                <a:latin typeface="Arial Narrow" charset="0"/>
              </a:rPr>
              <a:t>i</a:t>
            </a:r>
            <a:r>
              <a:rPr lang="en-US">
                <a:solidFill>
                  <a:schemeClr val="bg2"/>
                </a:solidFill>
                <a:latin typeface="Arial Narrow" charset="0"/>
              </a:rPr>
              <a:t> + </a:t>
            </a:r>
            <a:r>
              <a:rPr lang="en-US" i="1">
                <a:solidFill>
                  <a:schemeClr val="bg2"/>
                </a:solidFill>
                <a:latin typeface="Arial Narrow" charset="0"/>
              </a:rPr>
              <a:t>l</a:t>
            </a:r>
            <a:r>
              <a:rPr lang="en-US" b="0" i="1" baseline="-25000">
                <a:solidFill>
                  <a:schemeClr val="bg2"/>
                </a:solidFill>
                <a:latin typeface="Arial Narrow" charset="0"/>
              </a:rPr>
              <a:t>ij</a:t>
            </a:r>
            <a:endParaRPr lang="en-US" b="0" i="1" baseline="-25000">
              <a:latin typeface="Arial Narrow" charset="0"/>
            </a:endParaRPr>
          </a:p>
          <a:p>
            <a:pPr marL="342900" indent="-342900">
              <a:lnSpc>
                <a:spcPct val="115000"/>
              </a:lnSpc>
            </a:pPr>
            <a:r>
              <a:rPr lang="en-US">
                <a:latin typeface="Arial Narrow" charset="0"/>
              </a:rPr>
              <a:t>Add backward edges for maximum constraints:</a:t>
            </a:r>
            <a:endParaRPr lang="en-US" sz="2400">
              <a:latin typeface="Arial Narrow" charset="0"/>
            </a:endParaRPr>
          </a:p>
          <a:p>
            <a:pPr marL="742950" lvl="1" indent="-285750">
              <a:lnSpc>
                <a:spcPct val="100000"/>
              </a:lnSpc>
            </a:pPr>
            <a:r>
              <a:rPr lang="en-US">
                <a:latin typeface="Arial Narrow" charset="0"/>
              </a:rPr>
              <a:t>That is, for constraint from </a:t>
            </a:r>
            <a:r>
              <a:rPr lang="en-US">
                <a:solidFill>
                  <a:schemeClr val="tx2"/>
                </a:solidFill>
                <a:latin typeface="Arial Narrow" charset="0"/>
              </a:rPr>
              <a:t>v</a:t>
            </a:r>
            <a:r>
              <a:rPr lang="en-US" baseline="-25000">
                <a:solidFill>
                  <a:schemeClr val="tx2"/>
                </a:solidFill>
                <a:latin typeface="Arial Narrow" charset="0"/>
              </a:rPr>
              <a:t>i</a:t>
            </a:r>
            <a:r>
              <a:rPr lang="en-US">
                <a:latin typeface="Arial Narrow" charset="0"/>
              </a:rPr>
              <a:t> to </a:t>
            </a:r>
            <a:r>
              <a:rPr lang="en-US">
                <a:solidFill>
                  <a:schemeClr val="tx2"/>
                </a:solidFill>
                <a:latin typeface="Arial Narrow" charset="0"/>
              </a:rPr>
              <a:t>v</a:t>
            </a:r>
            <a:r>
              <a:rPr lang="en-US" baseline="-25000">
                <a:solidFill>
                  <a:schemeClr val="tx2"/>
                </a:solidFill>
                <a:latin typeface="Arial Narrow" charset="0"/>
              </a:rPr>
              <a:t>j</a:t>
            </a:r>
            <a:r>
              <a:rPr lang="en-US" baseline="-25000">
                <a:latin typeface="Arial Narrow" charset="0"/>
              </a:rPr>
              <a:t> </a:t>
            </a:r>
            <a:br>
              <a:rPr lang="en-US">
                <a:latin typeface="Arial Narrow" charset="0"/>
              </a:rPr>
            </a:br>
            <a:r>
              <a:rPr lang="en-US">
                <a:latin typeface="Arial Narrow" charset="0"/>
              </a:rPr>
              <a:t>add backward edge </a:t>
            </a:r>
            <a:r>
              <a:rPr lang="en-US">
                <a:solidFill>
                  <a:schemeClr val="bg2"/>
                </a:solidFill>
                <a:latin typeface="Arial Narrow" charset="0"/>
              </a:rPr>
              <a:t>( </a:t>
            </a:r>
            <a:r>
              <a:rPr lang="en-US" i="1">
                <a:solidFill>
                  <a:schemeClr val="bg2"/>
                </a:solidFill>
                <a:latin typeface="Arial Narrow" charset="0"/>
              </a:rPr>
              <a:t>v</a:t>
            </a:r>
            <a:r>
              <a:rPr lang="en-US" b="0" i="1" baseline="-25000">
                <a:solidFill>
                  <a:schemeClr val="bg2"/>
                </a:solidFill>
                <a:latin typeface="Arial Narrow" charset="0"/>
              </a:rPr>
              <a:t>j </a:t>
            </a:r>
            <a:r>
              <a:rPr lang="en-US" i="1">
                <a:solidFill>
                  <a:schemeClr val="bg2"/>
                </a:solidFill>
                <a:latin typeface="Arial Narrow" charset="0"/>
              </a:rPr>
              <a:t>, v</a:t>
            </a:r>
            <a:r>
              <a:rPr lang="en-US" b="0" i="1" baseline="-25000">
                <a:solidFill>
                  <a:schemeClr val="bg2"/>
                </a:solidFill>
                <a:latin typeface="Arial Narrow" charset="0"/>
              </a:rPr>
              <a:t>i</a:t>
            </a:r>
            <a:r>
              <a:rPr lang="en-US" i="1">
                <a:solidFill>
                  <a:schemeClr val="bg2"/>
                </a:solidFill>
                <a:latin typeface="Arial Narrow" charset="0"/>
              </a:rPr>
              <a:t> )</a:t>
            </a:r>
            <a:r>
              <a:rPr lang="en-US">
                <a:latin typeface="Arial Narrow" charset="0"/>
              </a:rPr>
              <a:t> with weight: </a:t>
            </a:r>
            <a:r>
              <a:rPr lang="en-US">
                <a:solidFill>
                  <a:schemeClr val="bg2"/>
                </a:solidFill>
                <a:latin typeface="Arial Narrow" charset="0"/>
              </a:rPr>
              <a:t>-</a:t>
            </a:r>
            <a:r>
              <a:rPr lang="en-US" i="1">
                <a:solidFill>
                  <a:schemeClr val="bg2"/>
                </a:solidFill>
                <a:latin typeface="Arial Narrow" charset="0"/>
              </a:rPr>
              <a:t>u</a:t>
            </a:r>
            <a:r>
              <a:rPr lang="en-US" b="0" i="1" baseline="-25000">
                <a:solidFill>
                  <a:schemeClr val="bg2"/>
                </a:solidFill>
                <a:latin typeface="Arial Narrow" charset="0"/>
              </a:rPr>
              <a:t>ij</a:t>
            </a:r>
            <a:endParaRPr lang="en-US">
              <a:latin typeface="Arial Narrow" charset="0"/>
            </a:endParaRPr>
          </a:p>
          <a:p>
            <a:pPr marL="1143000" lvl="2">
              <a:lnSpc>
                <a:spcPct val="80000"/>
              </a:lnSpc>
            </a:pPr>
            <a:r>
              <a:rPr lang="en-US">
                <a:latin typeface="Arial Narrow" charset="0"/>
              </a:rPr>
              <a:t>because </a:t>
            </a:r>
            <a:r>
              <a:rPr lang="en-US" i="1">
                <a:solidFill>
                  <a:schemeClr val="bg2"/>
                </a:solidFill>
                <a:latin typeface="Arial Narrow" charset="0"/>
              </a:rPr>
              <a:t>t</a:t>
            </a:r>
            <a:r>
              <a:rPr lang="en-US" b="0" i="1" baseline="-25000">
                <a:solidFill>
                  <a:schemeClr val="bg2"/>
                </a:solidFill>
                <a:latin typeface="Arial Narrow" charset="0"/>
              </a:rPr>
              <a:t>j</a:t>
            </a:r>
            <a:r>
              <a:rPr lang="en-US">
                <a:solidFill>
                  <a:schemeClr val="bg2"/>
                </a:solidFill>
                <a:latin typeface="Arial Narrow" charset="0"/>
              </a:rPr>
              <a:t> </a:t>
            </a:r>
            <a:r>
              <a:rPr lang="en-US">
                <a:solidFill>
                  <a:schemeClr val="bg2"/>
                </a:solidFill>
                <a:latin typeface="Arial Narrow" charset="0"/>
                <a:cs typeface="Arial" charset="0"/>
              </a:rPr>
              <a:t>≤</a:t>
            </a:r>
            <a:r>
              <a:rPr lang="en-US">
                <a:solidFill>
                  <a:schemeClr val="bg2"/>
                </a:solidFill>
                <a:latin typeface="Arial Narrow" charset="0"/>
              </a:rPr>
              <a:t> </a:t>
            </a:r>
            <a:r>
              <a:rPr lang="en-US" i="1">
                <a:solidFill>
                  <a:schemeClr val="bg2"/>
                </a:solidFill>
                <a:latin typeface="Arial Narrow" charset="0"/>
              </a:rPr>
              <a:t>t</a:t>
            </a:r>
            <a:r>
              <a:rPr lang="en-US" b="0" i="1" baseline="-25000">
                <a:solidFill>
                  <a:schemeClr val="bg2"/>
                </a:solidFill>
                <a:latin typeface="Arial Narrow" charset="0"/>
              </a:rPr>
              <a:t>i</a:t>
            </a:r>
            <a:r>
              <a:rPr lang="en-US">
                <a:solidFill>
                  <a:schemeClr val="bg2"/>
                </a:solidFill>
                <a:latin typeface="Arial Narrow" charset="0"/>
              </a:rPr>
              <a:t> + </a:t>
            </a:r>
            <a:r>
              <a:rPr lang="en-US" i="1">
                <a:solidFill>
                  <a:schemeClr val="bg2"/>
                </a:solidFill>
                <a:latin typeface="Arial Narrow" charset="0"/>
              </a:rPr>
              <a:t>u</a:t>
            </a:r>
            <a:r>
              <a:rPr lang="en-US" b="0" i="1" baseline="-25000">
                <a:solidFill>
                  <a:schemeClr val="bg2"/>
                </a:solidFill>
                <a:latin typeface="Arial Narrow" charset="0"/>
              </a:rPr>
              <a:t>ij </a:t>
            </a:r>
            <a:r>
              <a:rPr lang="en-US">
                <a:solidFill>
                  <a:schemeClr val="bg2"/>
                </a:solidFill>
                <a:latin typeface="Arial Narrow" charset="0"/>
                <a:cs typeface="Arial" charset="0"/>
              </a:rPr>
              <a:t>→ </a:t>
            </a:r>
            <a:r>
              <a:rPr lang="en-US" i="1">
                <a:solidFill>
                  <a:schemeClr val="bg2"/>
                </a:solidFill>
                <a:latin typeface="Arial Narrow" charset="0"/>
              </a:rPr>
              <a:t>t</a:t>
            </a:r>
            <a:r>
              <a:rPr lang="en-US" b="0" i="1" baseline="-25000">
                <a:solidFill>
                  <a:schemeClr val="bg2"/>
                </a:solidFill>
                <a:latin typeface="Arial Narrow" charset="0"/>
              </a:rPr>
              <a:t>i</a:t>
            </a:r>
            <a:r>
              <a:rPr lang="en-US">
                <a:solidFill>
                  <a:schemeClr val="bg2"/>
                </a:solidFill>
                <a:latin typeface="Arial Narrow" charset="0"/>
              </a:rPr>
              <a:t> </a:t>
            </a:r>
            <a:r>
              <a:rPr lang="en-US">
                <a:solidFill>
                  <a:schemeClr val="bg2"/>
                </a:solidFill>
                <a:latin typeface="Arial" charset="0"/>
                <a:cs typeface="Arial" charset="0"/>
              </a:rPr>
              <a:t>≥</a:t>
            </a:r>
            <a:r>
              <a:rPr lang="en-US">
                <a:solidFill>
                  <a:schemeClr val="bg2"/>
                </a:solidFill>
                <a:latin typeface="Arial Narrow" charset="0"/>
              </a:rPr>
              <a:t> </a:t>
            </a:r>
            <a:r>
              <a:rPr lang="en-US" i="1">
                <a:solidFill>
                  <a:schemeClr val="bg2"/>
                </a:solidFill>
                <a:latin typeface="Arial Narrow" charset="0"/>
              </a:rPr>
              <a:t>t</a:t>
            </a:r>
            <a:r>
              <a:rPr lang="en-US" b="0" i="1" baseline="-25000">
                <a:solidFill>
                  <a:schemeClr val="bg2"/>
                </a:solidFill>
                <a:latin typeface="Arial Narrow" charset="0"/>
              </a:rPr>
              <a:t>j</a:t>
            </a:r>
            <a:r>
              <a:rPr lang="en-US">
                <a:solidFill>
                  <a:schemeClr val="bg2"/>
                </a:solidFill>
                <a:latin typeface="Arial Narrow" charset="0"/>
              </a:rPr>
              <a:t> - </a:t>
            </a:r>
            <a:r>
              <a:rPr lang="en-US" i="1">
                <a:solidFill>
                  <a:schemeClr val="bg2"/>
                </a:solidFill>
                <a:latin typeface="Arial Narrow" charset="0"/>
              </a:rPr>
              <a:t>u</a:t>
            </a:r>
            <a:r>
              <a:rPr lang="en-US" b="0" i="1" baseline="-25000">
                <a:solidFill>
                  <a:schemeClr val="bg2"/>
                </a:solidFill>
                <a:latin typeface="Arial Narrow" charset="0"/>
              </a:rPr>
              <a:t>ij</a:t>
            </a:r>
            <a:endParaRPr lang="en-US" sz="1800">
              <a:solidFill>
                <a:schemeClr val="bg2"/>
              </a:solidFill>
              <a:latin typeface="Arial Narrow" charset="0"/>
            </a:endParaRPr>
          </a:p>
          <a:p>
            <a:pPr marL="742950" lvl="1" indent="-285750">
              <a:lnSpc>
                <a:spcPct val="100000"/>
              </a:lnSpc>
            </a:pPr>
            <a:endParaRPr lang="en-US" sz="2000">
              <a:solidFill>
                <a:schemeClr val="bg2"/>
              </a:solidFill>
              <a:latin typeface="Arial Narrow"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843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B5F17B6-7A6B-8948-80A3-BA4B83C33774}" type="slidenum">
              <a:rPr lang="en-US" sz="1400" b="0"/>
              <a:pPr/>
              <a:t>16</a:t>
            </a:fld>
            <a:endParaRPr lang="en-US" sz="1400" b="0"/>
          </a:p>
        </p:txBody>
      </p:sp>
      <p:sp>
        <p:nvSpPr>
          <p:cNvPr id="18436" name="Rectangle 2"/>
          <p:cNvSpPr>
            <a:spLocks noGrp="1" noChangeArrowheads="1"/>
          </p:cNvSpPr>
          <p:nvPr>
            <p:ph type="title"/>
          </p:nvPr>
        </p:nvSpPr>
        <p:spPr>
          <a:xfrm>
            <a:off x="711200" y="128588"/>
            <a:ext cx="7772400" cy="776287"/>
          </a:xfrm>
        </p:spPr>
        <p:txBody>
          <a:bodyPr/>
          <a:lstStyle/>
          <a:p>
            <a:r>
              <a:rPr lang="en-US">
                <a:latin typeface="Arial Narrow" charset="0"/>
              </a:rPr>
              <a:t>Example</a:t>
            </a:r>
          </a:p>
        </p:txBody>
      </p:sp>
      <p:grpSp>
        <p:nvGrpSpPr>
          <p:cNvPr id="18437" name="Group 3"/>
          <p:cNvGrpSpPr>
            <a:grpSpLocks/>
          </p:cNvGrpSpPr>
          <p:nvPr/>
        </p:nvGrpSpPr>
        <p:grpSpPr bwMode="auto">
          <a:xfrm>
            <a:off x="1331913" y="1125538"/>
            <a:ext cx="1943100" cy="2663825"/>
            <a:chOff x="839" y="709"/>
            <a:chExt cx="1224" cy="1678"/>
          </a:xfrm>
        </p:grpSpPr>
        <p:grpSp>
          <p:nvGrpSpPr>
            <p:cNvPr id="18516" name="Group 4"/>
            <p:cNvGrpSpPr>
              <a:grpSpLocks/>
            </p:cNvGrpSpPr>
            <p:nvPr/>
          </p:nvGrpSpPr>
          <p:grpSpPr bwMode="auto">
            <a:xfrm>
              <a:off x="1247" y="754"/>
              <a:ext cx="408" cy="272"/>
              <a:chOff x="1292" y="799"/>
              <a:chExt cx="408" cy="272"/>
            </a:xfrm>
          </p:grpSpPr>
          <p:sp>
            <p:nvSpPr>
              <p:cNvPr id="18545" name="Oval 5"/>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46" name="Text Box 6"/>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NOP</a:t>
                </a:r>
              </a:p>
            </p:txBody>
          </p:sp>
        </p:grpSp>
        <p:grpSp>
          <p:nvGrpSpPr>
            <p:cNvPr id="18517" name="Group 7"/>
            <p:cNvGrpSpPr>
              <a:grpSpLocks/>
            </p:cNvGrpSpPr>
            <p:nvPr/>
          </p:nvGrpSpPr>
          <p:grpSpPr bwMode="auto">
            <a:xfrm>
              <a:off x="1247" y="2115"/>
              <a:ext cx="408" cy="272"/>
              <a:chOff x="1292" y="799"/>
              <a:chExt cx="408" cy="272"/>
            </a:xfrm>
          </p:grpSpPr>
          <p:sp>
            <p:nvSpPr>
              <p:cNvPr id="18543" name="Oval 8"/>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44" name="Text Box 9"/>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NOP</a:t>
                </a:r>
              </a:p>
            </p:txBody>
          </p:sp>
        </p:grpSp>
        <p:grpSp>
          <p:nvGrpSpPr>
            <p:cNvPr id="18518" name="Group 10"/>
            <p:cNvGrpSpPr>
              <a:grpSpLocks/>
            </p:cNvGrpSpPr>
            <p:nvPr/>
          </p:nvGrpSpPr>
          <p:grpSpPr bwMode="auto">
            <a:xfrm>
              <a:off x="839" y="1207"/>
              <a:ext cx="408" cy="272"/>
              <a:chOff x="1292" y="799"/>
              <a:chExt cx="408" cy="272"/>
            </a:xfrm>
          </p:grpSpPr>
          <p:sp>
            <p:nvSpPr>
              <p:cNvPr id="18541" name="Oval 11"/>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42" name="Text Box 12"/>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18519" name="Group 13"/>
            <p:cNvGrpSpPr>
              <a:grpSpLocks/>
            </p:cNvGrpSpPr>
            <p:nvPr/>
          </p:nvGrpSpPr>
          <p:grpSpPr bwMode="auto">
            <a:xfrm>
              <a:off x="1655" y="1207"/>
              <a:ext cx="408" cy="272"/>
              <a:chOff x="1292" y="799"/>
              <a:chExt cx="408" cy="272"/>
            </a:xfrm>
          </p:grpSpPr>
          <p:sp>
            <p:nvSpPr>
              <p:cNvPr id="18539" name="Oval 14"/>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40" name="Text Box 15"/>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18520" name="Group 16"/>
            <p:cNvGrpSpPr>
              <a:grpSpLocks/>
            </p:cNvGrpSpPr>
            <p:nvPr/>
          </p:nvGrpSpPr>
          <p:grpSpPr bwMode="auto">
            <a:xfrm>
              <a:off x="839" y="1706"/>
              <a:ext cx="408" cy="272"/>
              <a:chOff x="1292" y="799"/>
              <a:chExt cx="408" cy="272"/>
            </a:xfrm>
          </p:grpSpPr>
          <p:sp>
            <p:nvSpPr>
              <p:cNvPr id="18537" name="Oval 17"/>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38" name="Text Box 18"/>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18521" name="Group 19"/>
            <p:cNvGrpSpPr>
              <a:grpSpLocks/>
            </p:cNvGrpSpPr>
            <p:nvPr/>
          </p:nvGrpSpPr>
          <p:grpSpPr bwMode="auto">
            <a:xfrm>
              <a:off x="1655" y="1706"/>
              <a:ext cx="408" cy="272"/>
              <a:chOff x="1292" y="799"/>
              <a:chExt cx="408" cy="272"/>
            </a:xfrm>
          </p:grpSpPr>
          <p:sp>
            <p:nvSpPr>
              <p:cNvPr id="18535" name="Oval 20"/>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36" name="Text Box 21"/>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sp>
          <p:nvSpPr>
            <p:cNvPr id="18522" name="Line 22"/>
            <p:cNvSpPr>
              <a:spLocks noChangeShapeType="1"/>
            </p:cNvSpPr>
            <p:nvPr/>
          </p:nvSpPr>
          <p:spPr bwMode="auto">
            <a:xfrm flipH="1">
              <a:off x="1066" y="981"/>
              <a:ext cx="226" cy="22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523" name="Line 23"/>
            <p:cNvSpPr>
              <a:spLocks noChangeShapeType="1"/>
            </p:cNvSpPr>
            <p:nvPr/>
          </p:nvSpPr>
          <p:spPr bwMode="auto">
            <a:xfrm>
              <a:off x="1519" y="981"/>
              <a:ext cx="272" cy="22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524" name="Line 24"/>
            <p:cNvSpPr>
              <a:spLocks noChangeShapeType="1"/>
            </p:cNvSpPr>
            <p:nvPr/>
          </p:nvSpPr>
          <p:spPr bwMode="auto">
            <a:xfrm>
              <a:off x="1066" y="1979"/>
              <a:ext cx="272" cy="181"/>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525" name="Line 25"/>
            <p:cNvSpPr>
              <a:spLocks noChangeShapeType="1"/>
            </p:cNvSpPr>
            <p:nvPr/>
          </p:nvSpPr>
          <p:spPr bwMode="auto">
            <a:xfrm flipH="1">
              <a:off x="1519" y="1979"/>
              <a:ext cx="272" cy="181"/>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526" name="Line 26"/>
            <p:cNvSpPr>
              <a:spLocks noChangeShapeType="1"/>
            </p:cNvSpPr>
            <p:nvPr/>
          </p:nvSpPr>
          <p:spPr bwMode="auto">
            <a:xfrm>
              <a:off x="1020" y="1480"/>
              <a:ext cx="0" cy="22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8527" name="Line 27"/>
            <p:cNvSpPr>
              <a:spLocks noChangeShapeType="1"/>
            </p:cNvSpPr>
            <p:nvPr/>
          </p:nvSpPr>
          <p:spPr bwMode="auto">
            <a:xfrm>
              <a:off x="1837" y="1480"/>
              <a:ext cx="0" cy="22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8528" name="Line 28"/>
            <p:cNvSpPr>
              <a:spLocks noChangeShapeType="1"/>
            </p:cNvSpPr>
            <p:nvPr/>
          </p:nvSpPr>
          <p:spPr bwMode="auto">
            <a:xfrm>
              <a:off x="1156" y="1389"/>
              <a:ext cx="590" cy="36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8529" name="Text Box 29"/>
            <p:cNvSpPr txBox="1">
              <a:spLocks noChangeArrowheads="1"/>
            </p:cNvSpPr>
            <p:nvPr/>
          </p:nvSpPr>
          <p:spPr bwMode="auto">
            <a:xfrm>
              <a:off x="1519" y="709"/>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0</a:t>
              </a:r>
            </a:p>
          </p:txBody>
        </p:sp>
        <p:sp>
          <p:nvSpPr>
            <p:cNvPr id="18530" name="Text Box 30"/>
            <p:cNvSpPr txBox="1">
              <a:spLocks noChangeArrowheads="1"/>
            </p:cNvSpPr>
            <p:nvPr/>
          </p:nvSpPr>
          <p:spPr bwMode="auto">
            <a:xfrm>
              <a:off x="1066" y="1117"/>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a:t>
              </a:r>
            </a:p>
          </p:txBody>
        </p:sp>
        <p:sp>
          <p:nvSpPr>
            <p:cNvPr id="18531" name="Text Box 31"/>
            <p:cNvSpPr txBox="1">
              <a:spLocks noChangeArrowheads="1"/>
            </p:cNvSpPr>
            <p:nvPr/>
          </p:nvSpPr>
          <p:spPr bwMode="auto">
            <a:xfrm>
              <a:off x="1882" y="1117"/>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3</a:t>
              </a:r>
            </a:p>
          </p:txBody>
        </p:sp>
        <p:sp>
          <p:nvSpPr>
            <p:cNvPr id="18532" name="Text Box 32"/>
            <p:cNvSpPr txBox="1">
              <a:spLocks noChangeArrowheads="1"/>
            </p:cNvSpPr>
            <p:nvPr/>
          </p:nvSpPr>
          <p:spPr bwMode="auto">
            <a:xfrm>
              <a:off x="1066" y="1616"/>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2</a:t>
              </a:r>
            </a:p>
          </p:txBody>
        </p:sp>
        <p:sp>
          <p:nvSpPr>
            <p:cNvPr id="18533" name="Text Box 33"/>
            <p:cNvSpPr txBox="1">
              <a:spLocks noChangeArrowheads="1"/>
            </p:cNvSpPr>
            <p:nvPr/>
          </p:nvSpPr>
          <p:spPr bwMode="auto">
            <a:xfrm>
              <a:off x="1882" y="1616"/>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4</a:t>
              </a:r>
            </a:p>
          </p:txBody>
        </p:sp>
        <p:sp>
          <p:nvSpPr>
            <p:cNvPr id="18534" name="Text Box 34"/>
            <p:cNvSpPr txBox="1">
              <a:spLocks noChangeArrowheads="1"/>
            </p:cNvSpPr>
            <p:nvPr/>
          </p:nvSpPr>
          <p:spPr bwMode="auto">
            <a:xfrm>
              <a:off x="1519" y="2115"/>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a:t>
              </a:r>
            </a:p>
          </p:txBody>
        </p:sp>
      </p:grpSp>
      <p:grpSp>
        <p:nvGrpSpPr>
          <p:cNvPr id="18438" name="Group 35"/>
          <p:cNvGrpSpPr>
            <a:grpSpLocks/>
          </p:cNvGrpSpPr>
          <p:nvPr/>
        </p:nvGrpSpPr>
        <p:grpSpPr bwMode="auto">
          <a:xfrm>
            <a:off x="5651500" y="1196975"/>
            <a:ext cx="1943100" cy="2663825"/>
            <a:chOff x="839" y="709"/>
            <a:chExt cx="1224" cy="1678"/>
          </a:xfrm>
        </p:grpSpPr>
        <p:grpSp>
          <p:nvGrpSpPr>
            <p:cNvPr id="18485" name="Group 36"/>
            <p:cNvGrpSpPr>
              <a:grpSpLocks/>
            </p:cNvGrpSpPr>
            <p:nvPr/>
          </p:nvGrpSpPr>
          <p:grpSpPr bwMode="auto">
            <a:xfrm>
              <a:off x="1247" y="754"/>
              <a:ext cx="408" cy="272"/>
              <a:chOff x="1292" y="799"/>
              <a:chExt cx="408" cy="272"/>
            </a:xfrm>
          </p:grpSpPr>
          <p:sp>
            <p:nvSpPr>
              <p:cNvPr id="18514" name="Oval 37"/>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15" name="Text Box 38"/>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NOP</a:t>
                </a:r>
              </a:p>
            </p:txBody>
          </p:sp>
        </p:grpSp>
        <p:grpSp>
          <p:nvGrpSpPr>
            <p:cNvPr id="18486" name="Group 39"/>
            <p:cNvGrpSpPr>
              <a:grpSpLocks/>
            </p:cNvGrpSpPr>
            <p:nvPr/>
          </p:nvGrpSpPr>
          <p:grpSpPr bwMode="auto">
            <a:xfrm>
              <a:off x="1247" y="2115"/>
              <a:ext cx="408" cy="272"/>
              <a:chOff x="1292" y="799"/>
              <a:chExt cx="408" cy="272"/>
            </a:xfrm>
          </p:grpSpPr>
          <p:sp>
            <p:nvSpPr>
              <p:cNvPr id="18512" name="Oval 40"/>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13" name="Text Box 41"/>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NOP</a:t>
                </a:r>
              </a:p>
            </p:txBody>
          </p:sp>
        </p:grpSp>
        <p:grpSp>
          <p:nvGrpSpPr>
            <p:cNvPr id="18487" name="Group 42"/>
            <p:cNvGrpSpPr>
              <a:grpSpLocks/>
            </p:cNvGrpSpPr>
            <p:nvPr/>
          </p:nvGrpSpPr>
          <p:grpSpPr bwMode="auto">
            <a:xfrm>
              <a:off x="839" y="1207"/>
              <a:ext cx="408" cy="272"/>
              <a:chOff x="1292" y="799"/>
              <a:chExt cx="408" cy="272"/>
            </a:xfrm>
          </p:grpSpPr>
          <p:sp>
            <p:nvSpPr>
              <p:cNvPr id="18510" name="Oval 43"/>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11" name="Text Box 44"/>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18488" name="Group 45"/>
            <p:cNvGrpSpPr>
              <a:grpSpLocks/>
            </p:cNvGrpSpPr>
            <p:nvPr/>
          </p:nvGrpSpPr>
          <p:grpSpPr bwMode="auto">
            <a:xfrm>
              <a:off x="1655" y="1207"/>
              <a:ext cx="408" cy="272"/>
              <a:chOff x="1292" y="799"/>
              <a:chExt cx="408" cy="272"/>
            </a:xfrm>
          </p:grpSpPr>
          <p:sp>
            <p:nvSpPr>
              <p:cNvPr id="18508" name="Oval 46"/>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09" name="Text Box 47"/>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18489" name="Group 48"/>
            <p:cNvGrpSpPr>
              <a:grpSpLocks/>
            </p:cNvGrpSpPr>
            <p:nvPr/>
          </p:nvGrpSpPr>
          <p:grpSpPr bwMode="auto">
            <a:xfrm>
              <a:off x="839" y="1706"/>
              <a:ext cx="408" cy="272"/>
              <a:chOff x="1292" y="799"/>
              <a:chExt cx="408" cy="272"/>
            </a:xfrm>
          </p:grpSpPr>
          <p:sp>
            <p:nvSpPr>
              <p:cNvPr id="18506" name="Oval 49"/>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07" name="Text Box 50"/>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18490" name="Group 51"/>
            <p:cNvGrpSpPr>
              <a:grpSpLocks/>
            </p:cNvGrpSpPr>
            <p:nvPr/>
          </p:nvGrpSpPr>
          <p:grpSpPr bwMode="auto">
            <a:xfrm>
              <a:off x="1655" y="1706"/>
              <a:ext cx="408" cy="272"/>
              <a:chOff x="1292" y="799"/>
              <a:chExt cx="408" cy="272"/>
            </a:xfrm>
          </p:grpSpPr>
          <p:sp>
            <p:nvSpPr>
              <p:cNvPr id="18504" name="Oval 52"/>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8505" name="Text Box 53"/>
              <p:cNvSpPr txBox="1">
                <a:spLocks noChangeArrowheads="1"/>
              </p:cNvSpPr>
              <p:nvPr/>
            </p:nvSpPr>
            <p:spPr bwMode="auto">
              <a:xfrm>
                <a:off x="1292" y="845"/>
                <a:ext cx="40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sp>
          <p:nvSpPr>
            <p:cNvPr id="18491" name="Line 54"/>
            <p:cNvSpPr>
              <a:spLocks noChangeShapeType="1"/>
            </p:cNvSpPr>
            <p:nvPr/>
          </p:nvSpPr>
          <p:spPr bwMode="auto">
            <a:xfrm flipH="1">
              <a:off x="1066" y="981"/>
              <a:ext cx="226" cy="22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492" name="Line 55"/>
            <p:cNvSpPr>
              <a:spLocks noChangeShapeType="1"/>
            </p:cNvSpPr>
            <p:nvPr/>
          </p:nvSpPr>
          <p:spPr bwMode="auto">
            <a:xfrm>
              <a:off x="1519" y="981"/>
              <a:ext cx="272" cy="22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493" name="Line 56"/>
            <p:cNvSpPr>
              <a:spLocks noChangeShapeType="1"/>
            </p:cNvSpPr>
            <p:nvPr/>
          </p:nvSpPr>
          <p:spPr bwMode="auto">
            <a:xfrm>
              <a:off x="1066" y="1979"/>
              <a:ext cx="272" cy="181"/>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494" name="Line 57"/>
            <p:cNvSpPr>
              <a:spLocks noChangeShapeType="1"/>
            </p:cNvSpPr>
            <p:nvPr/>
          </p:nvSpPr>
          <p:spPr bwMode="auto">
            <a:xfrm flipH="1">
              <a:off x="1519" y="1979"/>
              <a:ext cx="272" cy="181"/>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495" name="Line 58"/>
            <p:cNvSpPr>
              <a:spLocks noChangeShapeType="1"/>
            </p:cNvSpPr>
            <p:nvPr/>
          </p:nvSpPr>
          <p:spPr bwMode="auto">
            <a:xfrm>
              <a:off x="1020" y="1480"/>
              <a:ext cx="0" cy="22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8496" name="Line 59"/>
            <p:cNvSpPr>
              <a:spLocks noChangeShapeType="1"/>
            </p:cNvSpPr>
            <p:nvPr/>
          </p:nvSpPr>
          <p:spPr bwMode="auto">
            <a:xfrm>
              <a:off x="1837" y="1480"/>
              <a:ext cx="0" cy="22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8497" name="Line 60"/>
            <p:cNvSpPr>
              <a:spLocks noChangeShapeType="1"/>
            </p:cNvSpPr>
            <p:nvPr/>
          </p:nvSpPr>
          <p:spPr bwMode="auto">
            <a:xfrm>
              <a:off x="1156" y="1389"/>
              <a:ext cx="590" cy="36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8498" name="Text Box 61"/>
            <p:cNvSpPr txBox="1">
              <a:spLocks noChangeArrowheads="1"/>
            </p:cNvSpPr>
            <p:nvPr/>
          </p:nvSpPr>
          <p:spPr bwMode="auto">
            <a:xfrm>
              <a:off x="1519" y="709"/>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0</a:t>
              </a:r>
            </a:p>
          </p:txBody>
        </p:sp>
        <p:sp>
          <p:nvSpPr>
            <p:cNvPr id="18499" name="Text Box 62"/>
            <p:cNvSpPr txBox="1">
              <a:spLocks noChangeArrowheads="1"/>
            </p:cNvSpPr>
            <p:nvPr/>
          </p:nvSpPr>
          <p:spPr bwMode="auto">
            <a:xfrm>
              <a:off x="1066" y="1117"/>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a:t>
              </a:r>
            </a:p>
          </p:txBody>
        </p:sp>
        <p:sp>
          <p:nvSpPr>
            <p:cNvPr id="18500" name="Text Box 63"/>
            <p:cNvSpPr txBox="1">
              <a:spLocks noChangeArrowheads="1"/>
            </p:cNvSpPr>
            <p:nvPr/>
          </p:nvSpPr>
          <p:spPr bwMode="auto">
            <a:xfrm>
              <a:off x="1882" y="1117"/>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3</a:t>
              </a:r>
            </a:p>
          </p:txBody>
        </p:sp>
        <p:sp>
          <p:nvSpPr>
            <p:cNvPr id="18501" name="Text Box 64"/>
            <p:cNvSpPr txBox="1">
              <a:spLocks noChangeArrowheads="1"/>
            </p:cNvSpPr>
            <p:nvPr/>
          </p:nvSpPr>
          <p:spPr bwMode="auto">
            <a:xfrm>
              <a:off x="1066" y="1616"/>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2</a:t>
              </a:r>
            </a:p>
          </p:txBody>
        </p:sp>
        <p:sp>
          <p:nvSpPr>
            <p:cNvPr id="18502" name="Text Box 65"/>
            <p:cNvSpPr txBox="1">
              <a:spLocks noChangeArrowheads="1"/>
            </p:cNvSpPr>
            <p:nvPr/>
          </p:nvSpPr>
          <p:spPr bwMode="auto">
            <a:xfrm>
              <a:off x="1882" y="1616"/>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4</a:t>
              </a:r>
            </a:p>
          </p:txBody>
        </p:sp>
        <p:sp>
          <p:nvSpPr>
            <p:cNvPr id="18503" name="Text Box 66"/>
            <p:cNvSpPr txBox="1">
              <a:spLocks noChangeArrowheads="1"/>
            </p:cNvSpPr>
            <p:nvPr/>
          </p:nvSpPr>
          <p:spPr bwMode="auto">
            <a:xfrm>
              <a:off x="1519" y="2115"/>
              <a:ext cx="18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a:t>
              </a:r>
            </a:p>
          </p:txBody>
        </p:sp>
      </p:grpSp>
      <p:sp>
        <p:nvSpPr>
          <p:cNvPr id="18439" name="Text Box 67"/>
          <p:cNvSpPr txBox="1">
            <a:spLocks noChangeArrowheads="1"/>
          </p:cNvSpPr>
          <p:nvPr/>
        </p:nvSpPr>
        <p:spPr bwMode="auto">
          <a:xfrm>
            <a:off x="539750" y="2205038"/>
            <a:ext cx="576263" cy="549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MAX TIME 3</a:t>
            </a:r>
          </a:p>
        </p:txBody>
      </p:sp>
      <p:sp>
        <p:nvSpPr>
          <p:cNvPr id="18440" name="Line 68"/>
          <p:cNvSpPr>
            <a:spLocks noChangeShapeType="1"/>
          </p:cNvSpPr>
          <p:nvPr/>
        </p:nvSpPr>
        <p:spPr bwMode="auto">
          <a:xfrm>
            <a:off x="900113" y="2133600"/>
            <a:ext cx="287337"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441" name="Line 69"/>
          <p:cNvSpPr>
            <a:spLocks noChangeShapeType="1"/>
          </p:cNvSpPr>
          <p:nvPr/>
        </p:nvSpPr>
        <p:spPr bwMode="auto">
          <a:xfrm>
            <a:off x="900113" y="2924175"/>
            <a:ext cx="287337"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442" name="Line 70"/>
          <p:cNvSpPr>
            <a:spLocks noChangeShapeType="1"/>
          </p:cNvSpPr>
          <p:nvPr/>
        </p:nvSpPr>
        <p:spPr bwMode="auto">
          <a:xfrm>
            <a:off x="1042988" y="2133600"/>
            <a:ext cx="0" cy="790575"/>
          </a:xfrm>
          <a:prstGeom prst="line">
            <a:avLst/>
          </a:prstGeom>
          <a:noFill/>
          <a:ln w="9525">
            <a:solidFill>
              <a:srgbClr val="FF3300"/>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8443" name="Line 71"/>
          <p:cNvSpPr>
            <a:spLocks noChangeShapeType="1"/>
          </p:cNvSpPr>
          <p:nvPr/>
        </p:nvSpPr>
        <p:spPr bwMode="auto">
          <a:xfrm>
            <a:off x="3348038" y="1412875"/>
            <a:ext cx="287337"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444" name="Line 72"/>
          <p:cNvSpPr>
            <a:spLocks noChangeShapeType="1"/>
          </p:cNvSpPr>
          <p:nvPr/>
        </p:nvSpPr>
        <p:spPr bwMode="auto">
          <a:xfrm>
            <a:off x="3348038" y="2924175"/>
            <a:ext cx="287337"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8445" name="Line 73"/>
          <p:cNvSpPr>
            <a:spLocks noChangeShapeType="1"/>
          </p:cNvSpPr>
          <p:nvPr/>
        </p:nvSpPr>
        <p:spPr bwMode="auto">
          <a:xfrm>
            <a:off x="3492500" y="1412875"/>
            <a:ext cx="0" cy="1511300"/>
          </a:xfrm>
          <a:prstGeom prst="line">
            <a:avLst/>
          </a:prstGeom>
          <a:noFill/>
          <a:ln w="19050">
            <a:solidFill>
              <a:srgbClr val="33CC33"/>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8446" name="Text Box 74"/>
          <p:cNvSpPr txBox="1">
            <a:spLocks noChangeArrowheads="1"/>
          </p:cNvSpPr>
          <p:nvPr/>
        </p:nvSpPr>
        <p:spPr bwMode="auto">
          <a:xfrm>
            <a:off x="3419475" y="1844675"/>
            <a:ext cx="576263" cy="549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MIN TIME 4</a:t>
            </a:r>
          </a:p>
        </p:txBody>
      </p:sp>
      <p:cxnSp>
        <p:nvCxnSpPr>
          <p:cNvPr id="18447" name="AutoShape 75"/>
          <p:cNvCxnSpPr>
            <a:cxnSpLocks noChangeShapeType="1"/>
            <a:stCxn id="18507" idx="1"/>
            <a:endCxn id="18511" idx="1"/>
          </p:cNvCxnSpPr>
          <p:nvPr/>
        </p:nvCxnSpPr>
        <p:spPr bwMode="auto">
          <a:xfrm rot="10800000" flipH="1">
            <a:off x="5651500" y="2182813"/>
            <a:ext cx="1588" cy="792162"/>
          </a:xfrm>
          <a:prstGeom prst="curvedConnector3">
            <a:avLst>
              <a:gd name="adj1" fmla="val -14400005"/>
            </a:avLst>
          </a:prstGeom>
          <a:noFill/>
          <a:ln w="19050">
            <a:solidFill>
              <a:srgbClr val="FF3300"/>
            </a:solidFill>
            <a:round/>
            <a:headEnd/>
            <a:tailEnd type="triangle" w="med" len="med"/>
          </a:ln>
          <a:extLst>
            <a:ext uri="{909E8E84-426E-40dd-AFC4-6F175D3DCCD1}">
              <a14:hiddenFill xmlns:a14="http://schemas.microsoft.com/office/drawing/2010/main" xmlns="">
                <a:noFill/>
              </a14:hiddenFill>
            </a:ext>
          </a:extLst>
        </p:spPr>
      </p:cxnSp>
      <p:cxnSp>
        <p:nvCxnSpPr>
          <p:cNvPr id="18448" name="AutoShape 76"/>
          <p:cNvCxnSpPr>
            <a:cxnSpLocks noChangeShapeType="1"/>
            <a:stCxn id="18515" idx="3"/>
            <a:endCxn id="18505" idx="3"/>
          </p:cNvCxnSpPr>
          <p:nvPr/>
        </p:nvCxnSpPr>
        <p:spPr bwMode="auto">
          <a:xfrm>
            <a:off x="6946900" y="1463675"/>
            <a:ext cx="647700" cy="1511300"/>
          </a:xfrm>
          <a:prstGeom prst="curvedConnector3">
            <a:avLst>
              <a:gd name="adj1" fmla="val 135296"/>
            </a:avLst>
          </a:prstGeom>
          <a:noFill/>
          <a:ln w="19050">
            <a:solidFill>
              <a:srgbClr val="33CC33"/>
            </a:solidFill>
            <a:round/>
            <a:headEnd/>
            <a:tailEnd type="triangle" w="med" len="med"/>
          </a:ln>
          <a:extLst>
            <a:ext uri="{909E8E84-426E-40dd-AFC4-6F175D3DCCD1}">
              <a14:hiddenFill xmlns:a14="http://schemas.microsoft.com/office/drawing/2010/main" xmlns="">
                <a:noFill/>
              </a14:hiddenFill>
            </a:ext>
          </a:extLst>
        </p:spPr>
      </p:cxnSp>
      <p:sp>
        <p:nvSpPr>
          <p:cNvPr id="18449" name="Text Box 77"/>
          <p:cNvSpPr txBox="1">
            <a:spLocks noChangeArrowheads="1"/>
          </p:cNvSpPr>
          <p:nvPr/>
        </p:nvSpPr>
        <p:spPr bwMode="auto">
          <a:xfrm>
            <a:off x="5148263" y="2420938"/>
            <a:ext cx="3603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-3</a:t>
            </a:r>
          </a:p>
        </p:txBody>
      </p:sp>
      <p:sp>
        <p:nvSpPr>
          <p:cNvPr id="18450" name="Text Box 78"/>
          <p:cNvSpPr txBox="1">
            <a:spLocks noChangeArrowheads="1"/>
          </p:cNvSpPr>
          <p:nvPr/>
        </p:nvSpPr>
        <p:spPr bwMode="auto">
          <a:xfrm>
            <a:off x="7740650" y="2133600"/>
            <a:ext cx="3603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4</a:t>
            </a:r>
          </a:p>
        </p:txBody>
      </p:sp>
      <p:sp>
        <p:nvSpPr>
          <p:cNvPr id="18451" name="Text Box 79"/>
          <p:cNvSpPr txBox="1">
            <a:spLocks noChangeArrowheads="1"/>
          </p:cNvSpPr>
          <p:nvPr/>
        </p:nvSpPr>
        <p:spPr bwMode="auto">
          <a:xfrm>
            <a:off x="6011863" y="1557338"/>
            <a:ext cx="3603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0</a:t>
            </a:r>
          </a:p>
        </p:txBody>
      </p:sp>
      <p:sp>
        <p:nvSpPr>
          <p:cNvPr id="18452" name="Text Box 80"/>
          <p:cNvSpPr txBox="1">
            <a:spLocks noChangeArrowheads="1"/>
          </p:cNvSpPr>
          <p:nvPr/>
        </p:nvSpPr>
        <p:spPr bwMode="auto">
          <a:xfrm>
            <a:off x="6804025" y="1557338"/>
            <a:ext cx="3603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0</a:t>
            </a:r>
          </a:p>
        </p:txBody>
      </p:sp>
      <p:sp>
        <p:nvSpPr>
          <p:cNvPr id="18453" name="Text Box 81"/>
          <p:cNvSpPr txBox="1">
            <a:spLocks noChangeArrowheads="1"/>
          </p:cNvSpPr>
          <p:nvPr/>
        </p:nvSpPr>
        <p:spPr bwMode="auto">
          <a:xfrm>
            <a:off x="6948488" y="2420938"/>
            <a:ext cx="3603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2</a:t>
            </a:r>
          </a:p>
        </p:txBody>
      </p:sp>
      <p:sp>
        <p:nvSpPr>
          <p:cNvPr id="18454" name="Text Box 82"/>
          <p:cNvSpPr txBox="1">
            <a:spLocks noChangeArrowheads="1"/>
          </p:cNvSpPr>
          <p:nvPr/>
        </p:nvSpPr>
        <p:spPr bwMode="auto">
          <a:xfrm>
            <a:off x="6443663" y="2349500"/>
            <a:ext cx="3603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2</a:t>
            </a:r>
          </a:p>
        </p:txBody>
      </p:sp>
      <p:sp>
        <p:nvSpPr>
          <p:cNvPr id="18455" name="Text Box 83"/>
          <p:cNvSpPr txBox="1">
            <a:spLocks noChangeArrowheads="1"/>
          </p:cNvSpPr>
          <p:nvPr/>
        </p:nvSpPr>
        <p:spPr bwMode="auto">
          <a:xfrm>
            <a:off x="5651500" y="2420938"/>
            <a:ext cx="3603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2</a:t>
            </a:r>
          </a:p>
        </p:txBody>
      </p:sp>
      <p:sp>
        <p:nvSpPr>
          <p:cNvPr id="18456" name="Text Box 84"/>
          <p:cNvSpPr txBox="1">
            <a:spLocks noChangeArrowheads="1"/>
          </p:cNvSpPr>
          <p:nvPr/>
        </p:nvSpPr>
        <p:spPr bwMode="auto">
          <a:xfrm>
            <a:off x="6084888" y="3141663"/>
            <a:ext cx="3603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a:t>
            </a:r>
          </a:p>
        </p:txBody>
      </p:sp>
      <p:sp>
        <p:nvSpPr>
          <p:cNvPr id="18457" name="Text Box 85"/>
          <p:cNvSpPr txBox="1">
            <a:spLocks noChangeArrowheads="1"/>
          </p:cNvSpPr>
          <p:nvPr/>
        </p:nvSpPr>
        <p:spPr bwMode="auto">
          <a:xfrm>
            <a:off x="6659563" y="3213100"/>
            <a:ext cx="3603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a:t>
            </a:r>
          </a:p>
        </p:txBody>
      </p:sp>
      <p:graphicFrame>
        <p:nvGraphicFramePr>
          <p:cNvPr id="1372273" name="Group 113"/>
          <p:cNvGraphicFramePr>
            <a:graphicFrameLocks noGrp="1"/>
          </p:cNvGraphicFramePr>
          <p:nvPr>
            <p:ph idx="1"/>
          </p:nvPr>
        </p:nvGraphicFramePr>
        <p:xfrm>
          <a:off x="3276600" y="3933825"/>
          <a:ext cx="2447925" cy="2271713"/>
        </p:xfrm>
        <a:graphic>
          <a:graphicData uri="http://schemas.openxmlformats.org/drawingml/2006/table">
            <a:tbl>
              <a:tblPr/>
              <a:tblGrid>
                <a:gridCol w="1020763">
                  <a:extLst>
                    <a:ext uri="{9D8B030D-6E8A-4147-A177-3AD203B41FA5}">
                      <a16:colId xmlns:a16="http://schemas.microsoft.com/office/drawing/2014/main" val="20000"/>
                    </a:ext>
                  </a:extLst>
                </a:gridCol>
                <a:gridCol w="1427162">
                  <a:extLst>
                    <a:ext uri="{9D8B030D-6E8A-4147-A177-3AD203B41FA5}">
                      <a16:colId xmlns:a16="http://schemas.microsoft.com/office/drawing/2014/main" val="20001"/>
                    </a:ext>
                  </a:extLst>
                </a:gridCol>
              </a:tblGrid>
              <a:tr h="35824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400" b="1" i="0" u="none" strike="noStrike" cap="none" normalizeH="0" baseline="0">
                          <a:ln>
                            <a:noFill/>
                          </a:ln>
                          <a:solidFill>
                            <a:schemeClr val="tx1"/>
                          </a:solidFill>
                          <a:effectLst/>
                          <a:latin typeface="Arial Narrow" pitchFamily="34" charset="0"/>
                        </a:rPr>
                        <a:t>Vertex</a:t>
                      </a: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400" b="1" i="0" u="none" strike="noStrike" cap="none" normalizeH="0" baseline="0">
                          <a:ln>
                            <a:noFill/>
                          </a:ln>
                          <a:solidFill>
                            <a:schemeClr val="tx1"/>
                          </a:solidFill>
                          <a:effectLst/>
                          <a:latin typeface="Arial Narrow" pitchFamily="34" charset="0"/>
                        </a:rPr>
                        <a:t>Start time</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19177">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v</a:t>
                      </a:r>
                      <a:r>
                        <a:rPr kumimoji="0" lang="en-US" sz="1000" b="1" i="0" u="none" strike="noStrike" cap="none" normalizeH="0" baseline="-25000">
                          <a:ln>
                            <a:noFill/>
                          </a:ln>
                          <a:solidFill>
                            <a:schemeClr val="tx1"/>
                          </a:solidFill>
                          <a:effectLst/>
                          <a:latin typeface="Arial Narrow" pitchFamily="34" charset="0"/>
                        </a:rPr>
                        <a:t>0</a:t>
                      </a: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1</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19177">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v</a:t>
                      </a:r>
                      <a:r>
                        <a:rPr kumimoji="0" lang="en-US" sz="1000" b="1" i="0" u="none" strike="noStrike" cap="none" normalizeH="0" baseline="-25000">
                          <a:ln>
                            <a:noFill/>
                          </a:ln>
                          <a:solidFill>
                            <a:schemeClr val="tx1"/>
                          </a:solidFill>
                          <a:effectLst/>
                          <a:latin typeface="Arial Narrow" pitchFamily="34" charset="0"/>
                        </a:rPr>
                        <a:t>1</a:t>
                      </a: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1</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17588">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v</a:t>
                      </a:r>
                      <a:r>
                        <a:rPr kumimoji="0" lang="en-US" sz="1000" b="1" i="0" u="none" strike="noStrike" cap="none" normalizeH="0" baseline="-25000">
                          <a:ln>
                            <a:noFill/>
                          </a:ln>
                          <a:solidFill>
                            <a:schemeClr val="tx1"/>
                          </a:solidFill>
                          <a:effectLst/>
                          <a:latin typeface="Arial Narrow" pitchFamily="34" charset="0"/>
                        </a:rPr>
                        <a:t>2</a:t>
                      </a: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3</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19177">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v</a:t>
                      </a:r>
                      <a:r>
                        <a:rPr kumimoji="0" lang="en-US" sz="1000" b="1" i="0" u="none" strike="noStrike" cap="none" normalizeH="0" baseline="-25000">
                          <a:ln>
                            <a:noFill/>
                          </a:ln>
                          <a:solidFill>
                            <a:schemeClr val="tx1"/>
                          </a:solidFill>
                          <a:effectLst/>
                          <a:latin typeface="Arial Narrow" pitchFamily="34" charset="0"/>
                        </a:rPr>
                        <a:t>3</a:t>
                      </a: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1</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19177">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v</a:t>
                      </a:r>
                      <a:r>
                        <a:rPr kumimoji="0" lang="en-US" sz="1000" b="1" i="0" u="none" strike="noStrike" cap="none" normalizeH="0" baseline="-25000">
                          <a:ln>
                            <a:noFill/>
                          </a:ln>
                          <a:solidFill>
                            <a:schemeClr val="tx1"/>
                          </a:solidFill>
                          <a:effectLst/>
                          <a:latin typeface="Arial Narrow" pitchFamily="34" charset="0"/>
                        </a:rPr>
                        <a:t>4</a:t>
                      </a:r>
                      <a:endParaRPr kumimoji="0" lang="en-US" sz="1000" b="1" i="0" u="none" strike="noStrike" cap="none" normalizeH="0" baseline="0">
                        <a:ln>
                          <a:noFill/>
                        </a:ln>
                        <a:solidFill>
                          <a:schemeClr val="tx1"/>
                        </a:solidFill>
                        <a:effectLst/>
                        <a:latin typeface="Arial Narrow" pitchFamily="34" charset="0"/>
                      </a:endParaRP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5</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19177">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v</a:t>
                      </a:r>
                      <a:r>
                        <a:rPr kumimoji="0" lang="en-US" sz="1000" b="1" i="0" u="none" strike="noStrike" cap="none" normalizeH="0" baseline="-25000">
                          <a:ln>
                            <a:noFill/>
                          </a:ln>
                          <a:solidFill>
                            <a:schemeClr val="tx1"/>
                          </a:solidFill>
                          <a:effectLst/>
                          <a:latin typeface="Arial Narrow" pitchFamily="34" charset="0"/>
                        </a:rPr>
                        <a:t>n</a:t>
                      </a: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pitchFamily="1" charset="2"/>
                        <a:buNone/>
                        <a:tabLst/>
                      </a:pPr>
                      <a:r>
                        <a:rPr kumimoji="0" lang="en-US" sz="1000" b="1" i="0" u="none" strike="noStrike" cap="none" normalizeH="0" baseline="0">
                          <a:ln>
                            <a:noFill/>
                          </a:ln>
                          <a:solidFill>
                            <a:schemeClr val="tx1"/>
                          </a:solidFill>
                          <a:effectLst/>
                          <a:latin typeface="Arial Narrow" pitchFamily="34" charset="0"/>
                        </a:rPr>
                        <a:t>6</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8484" name="AutoShape 112"/>
          <p:cNvSpPr>
            <a:spLocks noChangeArrowheads="1"/>
          </p:cNvSpPr>
          <p:nvPr/>
        </p:nvSpPr>
        <p:spPr bwMode="auto">
          <a:xfrm>
            <a:off x="4140200" y="2205038"/>
            <a:ext cx="976313" cy="485775"/>
          </a:xfrm>
          <a:prstGeom prst="rightArrow">
            <a:avLst>
              <a:gd name="adj1" fmla="val 50000"/>
              <a:gd name="adj2" fmla="val 50245"/>
            </a:avLst>
          </a:prstGeom>
          <a:solidFill>
            <a:srgbClr val="FF3300"/>
          </a:solidFill>
          <a:ln w="9525">
            <a:solidFill>
              <a:schemeClr val="tx1"/>
            </a:solidFill>
            <a:miter lim="800000"/>
            <a:headEnd/>
            <a:tailEnd/>
          </a:ln>
        </p:spPr>
        <p:txBody>
          <a:bodyPr wrap="none" anchor="ct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945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9C768B5-4E6F-A543-85A9-32952C57B763}" type="slidenum">
              <a:rPr lang="en-US" sz="1400" b="0"/>
              <a:pPr/>
              <a:t>17</a:t>
            </a:fld>
            <a:endParaRPr lang="en-US" sz="1400" b="0"/>
          </a:p>
        </p:txBody>
      </p:sp>
      <p:sp>
        <p:nvSpPr>
          <p:cNvPr id="19460" name="Rectangle 2"/>
          <p:cNvSpPr>
            <a:spLocks noGrp="1" noChangeArrowheads="1"/>
          </p:cNvSpPr>
          <p:nvPr>
            <p:ph type="title"/>
          </p:nvPr>
        </p:nvSpPr>
        <p:spPr>
          <a:xfrm>
            <a:off x="347663" y="0"/>
            <a:ext cx="8534400" cy="1022350"/>
          </a:xfrm>
        </p:spPr>
        <p:txBody>
          <a:bodyPr/>
          <a:lstStyle/>
          <a:p>
            <a:pPr>
              <a:lnSpc>
                <a:spcPct val="80000"/>
              </a:lnSpc>
            </a:pPr>
            <a:r>
              <a:rPr lang="en-US" sz="2800">
                <a:latin typeface="Arial Narrow" charset="0"/>
              </a:rPr>
              <a:t>Methods for scheduling under detailed timing constraints</a:t>
            </a:r>
            <a:endParaRPr lang="en-US">
              <a:latin typeface="Arial Narrow" charset="0"/>
            </a:endParaRPr>
          </a:p>
        </p:txBody>
      </p:sp>
      <p:sp>
        <p:nvSpPr>
          <p:cNvPr id="19461" name="Rectangle 3"/>
          <p:cNvSpPr>
            <a:spLocks noGrp="1" noChangeArrowheads="1"/>
          </p:cNvSpPr>
          <p:nvPr>
            <p:ph type="body" idx="1"/>
          </p:nvPr>
        </p:nvSpPr>
        <p:spPr>
          <a:xfrm>
            <a:off x="261938" y="1009650"/>
            <a:ext cx="8699500" cy="4918075"/>
          </a:xfrm>
        </p:spPr>
        <p:txBody>
          <a:bodyPr/>
          <a:lstStyle/>
          <a:p>
            <a:pPr>
              <a:lnSpc>
                <a:spcPct val="145000"/>
              </a:lnSpc>
            </a:pPr>
            <a:r>
              <a:rPr lang="en-US" sz="2400">
                <a:latin typeface="Arial Narrow" charset="0"/>
              </a:rPr>
              <a:t>Assumption:</a:t>
            </a:r>
          </a:p>
          <a:p>
            <a:pPr lvl="1">
              <a:lnSpc>
                <a:spcPct val="145000"/>
              </a:lnSpc>
            </a:pPr>
            <a:r>
              <a:rPr lang="en-US" sz="2000">
                <a:latin typeface="Arial Narrow" charset="0"/>
              </a:rPr>
              <a:t>All delays are fixed and known</a:t>
            </a:r>
          </a:p>
          <a:p>
            <a:pPr>
              <a:lnSpc>
                <a:spcPct val="145000"/>
              </a:lnSpc>
            </a:pPr>
            <a:r>
              <a:rPr lang="en-US" sz="2400">
                <a:latin typeface="Arial Narrow" charset="0"/>
              </a:rPr>
              <a:t>Set of linear inequalities</a:t>
            </a:r>
          </a:p>
          <a:p>
            <a:pPr>
              <a:lnSpc>
                <a:spcPct val="145000"/>
              </a:lnSpc>
            </a:pPr>
            <a:r>
              <a:rPr lang="en-US" sz="2400">
                <a:latin typeface="Arial Narrow" charset="0"/>
              </a:rPr>
              <a:t>Longest </a:t>
            </a:r>
            <a:r>
              <a:rPr lang="en-US" sz="2400" i="1">
                <a:latin typeface="Arial Narrow" charset="0"/>
              </a:rPr>
              <a:t>path </a:t>
            </a:r>
            <a:r>
              <a:rPr lang="en-US" sz="2400">
                <a:latin typeface="Arial Narrow" charset="0"/>
              </a:rPr>
              <a:t>problem</a:t>
            </a:r>
          </a:p>
          <a:p>
            <a:pPr>
              <a:lnSpc>
                <a:spcPct val="145000"/>
              </a:lnSpc>
            </a:pPr>
            <a:r>
              <a:rPr lang="en-US" sz="2400">
                <a:latin typeface="Arial Narrow" charset="0"/>
              </a:rPr>
              <a:t>Algorithms:</a:t>
            </a:r>
          </a:p>
          <a:p>
            <a:pPr lvl="1">
              <a:lnSpc>
                <a:spcPct val="145000"/>
              </a:lnSpc>
            </a:pPr>
            <a:r>
              <a:rPr lang="en-US" sz="2000">
                <a:latin typeface="Arial Narrow" charset="0"/>
              </a:rPr>
              <a:t>Bellman-Ford, Liao-Wong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048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9EC2526-F403-A345-84CB-7883170B3AEB}" type="slidenum">
              <a:rPr lang="en-US" sz="1400" b="0"/>
              <a:pPr/>
              <a:t>18</a:t>
            </a:fld>
            <a:endParaRPr lang="en-US" sz="1400" b="0"/>
          </a:p>
        </p:txBody>
      </p:sp>
      <p:sp>
        <p:nvSpPr>
          <p:cNvPr id="20484" name="Rectangle 2"/>
          <p:cNvSpPr>
            <a:spLocks noGrp="1" noChangeArrowheads="1"/>
          </p:cNvSpPr>
          <p:nvPr>
            <p:ph type="title"/>
          </p:nvPr>
        </p:nvSpPr>
        <p:spPr>
          <a:xfrm>
            <a:off x="0" y="0"/>
            <a:ext cx="9144000" cy="936625"/>
          </a:xfrm>
        </p:spPr>
        <p:txBody>
          <a:bodyPr/>
          <a:lstStyle/>
          <a:p>
            <a:r>
              <a:rPr lang="en-US" sz="2800">
                <a:latin typeface="Arial Narrow" charset="0"/>
              </a:rPr>
              <a:t>Method for scheduling with unbounded-delay operations</a:t>
            </a:r>
            <a:endParaRPr lang="en-US">
              <a:latin typeface="Arial Narrow" charset="0"/>
            </a:endParaRPr>
          </a:p>
        </p:txBody>
      </p:sp>
      <p:sp>
        <p:nvSpPr>
          <p:cNvPr id="20485" name="Rectangle 3"/>
          <p:cNvSpPr>
            <a:spLocks noGrp="1" noChangeArrowheads="1"/>
          </p:cNvSpPr>
          <p:nvPr>
            <p:ph type="body" idx="1"/>
          </p:nvPr>
        </p:nvSpPr>
        <p:spPr/>
        <p:txBody>
          <a:bodyPr/>
          <a:lstStyle/>
          <a:p>
            <a:pPr marL="342900" indent="-342900">
              <a:lnSpc>
                <a:spcPct val="90000"/>
              </a:lnSpc>
            </a:pPr>
            <a:r>
              <a:rPr lang="en-US">
                <a:latin typeface="Arial Narrow" charset="0"/>
              </a:rPr>
              <a:t>Unbounded delays:</a:t>
            </a:r>
          </a:p>
          <a:p>
            <a:pPr marL="742950" lvl="1" indent="-285750">
              <a:lnSpc>
                <a:spcPct val="90000"/>
              </a:lnSpc>
            </a:pPr>
            <a:r>
              <a:rPr lang="en-US">
                <a:latin typeface="Arial Narrow" charset="0"/>
              </a:rPr>
              <a:t>Synchronization</a:t>
            </a:r>
          </a:p>
          <a:p>
            <a:pPr marL="742950" lvl="1" indent="-285750">
              <a:lnSpc>
                <a:spcPct val="90000"/>
              </a:lnSpc>
            </a:pPr>
            <a:r>
              <a:rPr lang="en-US">
                <a:latin typeface="Arial Narrow" charset="0"/>
              </a:rPr>
              <a:t>Unbounded-delay operations (e.g. loops)</a:t>
            </a:r>
          </a:p>
          <a:p>
            <a:pPr marL="342900" indent="-342900">
              <a:lnSpc>
                <a:spcPct val="90000"/>
              </a:lnSpc>
            </a:pPr>
            <a:r>
              <a:rPr lang="en-US">
                <a:latin typeface="Arial Narrow" charset="0"/>
              </a:rPr>
              <a:t>Anchors:</a:t>
            </a:r>
            <a:endParaRPr lang="en-US">
              <a:solidFill>
                <a:schemeClr val="tx2"/>
              </a:solidFill>
              <a:latin typeface="Arial Narrow" charset="0"/>
            </a:endParaRPr>
          </a:p>
          <a:p>
            <a:pPr marL="742950" lvl="1" indent="-285750">
              <a:lnSpc>
                <a:spcPct val="90000"/>
              </a:lnSpc>
            </a:pPr>
            <a:r>
              <a:rPr lang="en-US">
                <a:latin typeface="Arial Narrow" charset="0"/>
              </a:rPr>
              <a:t>Unbounded-delay operations</a:t>
            </a:r>
          </a:p>
          <a:p>
            <a:pPr marL="342900" indent="-342900">
              <a:lnSpc>
                <a:spcPct val="90000"/>
              </a:lnSpc>
            </a:pPr>
            <a:r>
              <a:rPr lang="en-US">
                <a:latin typeface="Arial Narrow" charset="0"/>
              </a:rPr>
              <a:t>Relative scheduling:</a:t>
            </a:r>
          </a:p>
          <a:p>
            <a:pPr marL="742950" lvl="1" indent="-285750">
              <a:lnSpc>
                <a:spcPct val="90000"/>
              </a:lnSpc>
            </a:pPr>
            <a:r>
              <a:rPr lang="en-US">
                <a:latin typeface="Arial Narrow" charset="0"/>
              </a:rPr>
              <a:t>Schedule ops w.r. to the anchors</a:t>
            </a:r>
          </a:p>
          <a:p>
            <a:pPr marL="742950" lvl="1" indent="-285750">
              <a:lnSpc>
                <a:spcPct val="90000"/>
              </a:lnSpc>
            </a:pPr>
            <a:r>
              <a:rPr lang="en-US">
                <a:latin typeface="Arial Narrow" charset="0"/>
              </a:rPr>
              <a:t>Combine schedules</a:t>
            </a:r>
          </a:p>
        </p:txBody>
      </p:sp>
      <p:grpSp>
        <p:nvGrpSpPr>
          <p:cNvPr id="2" name="Group 4"/>
          <p:cNvGrpSpPr>
            <a:grpSpLocks/>
          </p:cNvGrpSpPr>
          <p:nvPr/>
        </p:nvGrpSpPr>
        <p:grpSpPr bwMode="auto">
          <a:xfrm>
            <a:off x="5600700" y="2719388"/>
            <a:ext cx="2979738" cy="3451225"/>
            <a:chOff x="1791" y="799"/>
            <a:chExt cx="2087" cy="2494"/>
          </a:xfrm>
        </p:grpSpPr>
        <p:sp>
          <p:nvSpPr>
            <p:cNvPr id="20488" name="Oval 5"/>
            <p:cNvSpPr>
              <a:spLocks noChangeArrowheads="1"/>
            </p:cNvSpPr>
            <p:nvPr/>
          </p:nvSpPr>
          <p:spPr bwMode="auto">
            <a:xfrm>
              <a:off x="2565" y="866"/>
              <a:ext cx="464" cy="404"/>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489" name="Text Box 6"/>
            <p:cNvSpPr txBox="1">
              <a:spLocks noChangeArrowheads="1"/>
            </p:cNvSpPr>
            <p:nvPr/>
          </p:nvSpPr>
          <p:spPr bwMode="auto">
            <a:xfrm>
              <a:off x="2487" y="934"/>
              <a:ext cx="695" cy="1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nvGrpSpPr>
            <p:cNvPr id="20490" name="Group 7"/>
            <p:cNvGrpSpPr>
              <a:grpSpLocks/>
            </p:cNvGrpSpPr>
            <p:nvPr/>
          </p:nvGrpSpPr>
          <p:grpSpPr bwMode="auto">
            <a:xfrm>
              <a:off x="2487" y="2889"/>
              <a:ext cx="695" cy="404"/>
              <a:chOff x="1292" y="799"/>
              <a:chExt cx="408" cy="272"/>
            </a:xfrm>
          </p:grpSpPr>
          <p:sp>
            <p:nvSpPr>
              <p:cNvPr id="20516" name="Oval 8"/>
              <p:cNvSpPr>
                <a:spLocks noChangeArrowheads="1"/>
              </p:cNvSpPr>
              <p:nvPr/>
            </p:nvSpPr>
            <p:spPr bwMode="auto">
              <a:xfrm>
                <a:off x="1338" y="799"/>
                <a:ext cx="272" cy="272"/>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17" name="Text Box 9"/>
              <p:cNvSpPr txBox="1">
                <a:spLocks noChangeArrowheads="1"/>
              </p:cNvSpPr>
              <p:nvPr/>
            </p:nvSpPr>
            <p:spPr bwMode="auto">
              <a:xfrm>
                <a:off x="1292" y="845"/>
                <a:ext cx="408" cy="1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grpSp>
          <p:nvGrpSpPr>
            <p:cNvPr id="20491" name="Group 10"/>
            <p:cNvGrpSpPr>
              <a:grpSpLocks/>
            </p:cNvGrpSpPr>
            <p:nvPr/>
          </p:nvGrpSpPr>
          <p:grpSpPr bwMode="auto">
            <a:xfrm>
              <a:off x="1791" y="1539"/>
              <a:ext cx="696" cy="404"/>
              <a:chOff x="1292" y="799"/>
              <a:chExt cx="408" cy="272"/>
            </a:xfrm>
          </p:grpSpPr>
          <p:sp>
            <p:nvSpPr>
              <p:cNvPr id="20514" name="Oval 11"/>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15" name="Text Box 12"/>
              <p:cNvSpPr txBox="1">
                <a:spLocks noChangeArrowheads="1"/>
              </p:cNvSpPr>
              <p:nvPr/>
            </p:nvSpPr>
            <p:spPr bwMode="auto">
              <a:xfrm>
                <a:off x="1292" y="845"/>
                <a:ext cx="408" cy="1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a:solidFill>
                      <a:schemeClr val="tx2"/>
                    </a:solidFill>
                    <a:latin typeface="Arial" charset="0"/>
                  </a:rPr>
                  <a:t>*</a:t>
                </a:r>
              </a:p>
            </p:txBody>
          </p:sp>
        </p:grpSp>
        <p:grpSp>
          <p:nvGrpSpPr>
            <p:cNvPr id="20492" name="Group 13"/>
            <p:cNvGrpSpPr>
              <a:grpSpLocks/>
            </p:cNvGrpSpPr>
            <p:nvPr/>
          </p:nvGrpSpPr>
          <p:grpSpPr bwMode="auto">
            <a:xfrm>
              <a:off x="3182" y="1539"/>
              <a:ext cx="696" cy="404"/>
              <a:chOff x="1292" y="799"/>
              <a:chExt cx="408" cy="272"/>
            </a:xfrm>
          </p:grpSpPr>
          <p:sp>
            <p:nvSpPr>
              <p:cNvPr id="20512" name="Oval 14"/>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13" name="Text Box 15"/>
              <p:cNvSpPr txBox="1">
                <a:spLocks noChangeArrowheads="1"/>
              </p:cNvSpPr>
              <p:nvPr/>
            </p:nvSpPr>
            <p:spPr bwMode="auto">
              <a:xfrm>
                <a:off x="1292" y="845"/>
                <a:ext cx="408" cy="1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SYN</a:t>
                </a:r>
              </a:p>
            </p:txBody>
          </p:sp>
        </p:grpSp>
        <p:grpSp>
          <p:nvGrpSpPr>
            <p:cNvPr id="20493" name="Group 16"/>
            <p:cNvGrpSpPr>
              <a:grpSpLocks/>
            </p:cNvGrpSpPr>
            <p:nvPr/>
          </p:nvGrpSpPr>
          <p:grpSpPr bwMode="auto">
            <a:xfrm>
              <a:off x="1791" y="2281"/>
              <a:ext cx="696" cy="404"/>
              <a:chOff x="1292" y="799"/>
              <a:chExt cx="408" cy="272"/>
            </a:xfrm>
          </p:grpSpPr>
          <p:sp>
            <p:nvSpPr>
              <p:cNvPr id="20510" name="Oval 17"/>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11" name="Text Box 18"/>
              <p:cNvSpPr txBox="1">
                <a:spLocks noChangeArrowheads="1"/>
              </p:cNvSpPr>
              <p:nvPr/>
            </p:nvSpPr>
            <p:spPr bwMode="auto">
              <a:xfrm>
                <a:off x="1292" y="845"/>
                <a:ext cx="408" cy="1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a:solidFill>
                      <a:schemeClr val="tx2"/>
                    </a:solidFill>
                    <a:latin typeface="Arial" charset="0"/>
                  </a:rPr>
                  <a:t>+</a:t>
                </a:r>
              </a:p>
            </p:txBody>
          </p:sp>
        </p:grpSp>
        <p:grpSp>
          <p:nvGrpSpPr>
            <p:cNvPr id="20494" name="Group 19"/>
            <p:cNvGrpSpPr>
              <a:grpSpLocks/>
            </p:cNvGrpSpPr>
            <p:nvPr/>
          </p:nvGrpSpPr>
          <p:grpSpPr bwMode="auto">
            <a:xfrm>
              <a:off x="3182" y="2281"/>
              <a:ext cx="696" cy="404"/>
              <a:chOff x="1292" y="799"/>
              <a:chExt cx="408" cy="272"/>
            </a:xfrm>
          </p:grpSpPr>
          <p:sp>
            <p:nvSpPr>
              <p:cNvPr id="20508" name="Oval 20"/>
              <p:cNvSpPr>
                <a:spLocks noChangeArrowheads="1"/>
              </p:cNvSpPr>
              <p:nvPr/>
            </p:nvSpPr>
            <p:spPr bwMode="auto">
              <a:xfrm>
                <a:off x="1338"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09" name="Text Box 21"/>
              <p:cNvSpPr txBox="1">
                <a:spLocks noChangeArrowheads="1"/>
              </p:cNvSpPr>
              <p:nvPr/>
            </p:nvSpPr>
            <p:spPr bwMode="auto">
              <a:xfrm>
                <a:off x="1292" y="845"/>
                <a:ext cx="408" cy="1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a:solidFill>
                      <a:schemeClr val="tx2"/>
                    </a:solidFill>
                    <a:latin typeface="Arial" charset="0"/>
                  </a:rPr>
                  <a:t>+</a:t>
                </a:r>
              </a:p>
            </p:txBody>
          </p:sp>
        </p:grpSp>
        <p:sp>
          <p:nvSpPr>
            <p:cNvPr id="20495" name="Line 22"/>
            <p:cNvSpPr>
              <a:spLocks noChangeShapeType="1"/>
            </p:cNvSpPr>
            <p:nvPr/>
          </p:nvSpPr>
          <p:spPr bwMode="auto">
            <a:xfrm flipH="1">
              <a:off x="2178" y="1203"/>
              <a:ext cx="385" cy="33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496" name="Line 23"/>
            <p:cNvSpPr>
              <a:spLocks noChangeShapeType="1"/>
            </p:cNvSpPr>
            <p:nvPr/>
          </p:nvSpPr>
          <p:spPr bwMode="auto">
            <a:xfrm>
              <a:off x="2950" y="1203"/>
              <a:ext cx="464" cy="33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497" name="Line 24"/>
            <p:cNvSpPr>
              <a:spLocks noChangeShapeType="1"/>
            </p:cNvSpPr>
            <p:nvPr/>
          </p:nvSpPr>
          <p:spPr bwMode="auto">
            <a:xfrm>
              <a:off x="2178" y="2687"/>
              <a:ext cx="464" cy="26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498" name="Line 25"/>
            <p:cNvSpPr>
              <a:spLocks noChangeShapeType="1"/>
            </p:cNvSpPr>
            <p:nvPr/>
          </p:nvSpPr>
          <p:spPr bwMode="auto">
            <a:xfrm flipH="1">
              <a:off x="2950" y="2687"/>
              <a:ext cx="464" cy="26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499" name="Line 26"/>
            <p:cNvSpPr>
              <a:spLocks noChangeShapeType="1"/>
            </p:cNvSpPr>
            <p:nvPr/>
          </p:nvSpPr>
          <p:spPr bwMode="auto">
            <a:xfrm>
              <a:off x="2100" y="1945"/>
              <a:ext cx="0" cy="33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00" name="Line 27"/>
            <p:cNvSpPr>
              <a:spLocks noChangeShapeType="1"/>
            </p:cNvSpPr>
            <p:nvPr/>
          </p:nvSpPr>
          <p:spPr bwMode="auto">
            <a:xfrm>
              <a:off x="3493" y="1945"/>
              <a:ext cx="0" cy="33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01" name="Line 28"/>
            <p:cNvSpPr>
              <a:spLocks noChangeShapeType="1"/>
            </p:cNvSpPr>
            <p:nvPr/>
          </p:nvSpPr>
          <p:spPr bwMode="auto">
            <a:xfrm>
              <a:off x="2332" y="1810"/>
              <a:ext cx="1005" cy="539"/>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0502" name="Text Box 29"/>
            <p:cNvSpPr txBox="1">
              <a:spLocks noChangeArrowheads="1"/>
            </p:cNvSpPr>
            <p:nvPr/>
          </p:nvSpPr>
          <p:spPr bwMode="auto">
            <a:xfrm>
              <a:off x="2950" y="799"/>
              <a:ext cx="309" cy="1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0</a:t>
              </a:r>
            </a:p>
          </p:txBody>
        </p:sp>
        <p:sp>
          <p:nvSpPr>
            <p:cNvPr id="20503" name="Text Box 30"/>
            <p:cNvSpPr txBox="1">
              <a:spLocks noChangeArrowheads="1"/>
            </p:cNvSpPr>
            <p:nvPr/>
          </p:nvSpPr>
          <p:spPr bwMode="auto">
            <a:xfrm>
              <a:off x="2178" y="1405"/>
              <a:ext cx="309" cy="1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a:t>
              </a:r>
            </a:p>
          </p:txBody>
        </p:sp>
        <p:sp>
          <p:nvSpPr>
            <p:cNvPr id="20504" name="Text Box 31"/>
            <p:cNvSpPr txBox="1">
              <a:spLocks noChangeArrowheads="1"/>
            </p:cNvSpPr>
            <p:nvPr/>
          </p:nvSpPr>
          <p:spPr bwMode="auto">
            <a:xfrm>
              <a:off x="3569" y="1405"/>
              <a:ext cx="309" cy="1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a:t>
              </a:r>
            </a:p>
          </p:txBody>
        </p:sp>
        <p:sp>
          <p:nvSpPr>
            <p:cNvPr id="20505" name="Text Box 32"/>
            <p:cNvSpPr txBox="1">
              <a:spLocks noChangeArrowheads="1"/>
            </p:cNvSpPr>
            <p:nvPr/>
          </p:nvSpPr>
          <p:spPr bwMode="auto">
            <a:xfrm>
              <a:off x="2178" y="2147"/>
              <a:ext cx="309" cy="1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a:t>
              </a:r>
            </a:p>
          </p:txBody>
        </p:sp>
        <p:sp>
          <p:nvSpPr>
            <p:cNvPr id="20506" name="Text Box 33"/>
            <p:cNvSpPr txBox="1">
              <a:spLocks noChangeArrowheads="1"/>
            </p:cNvSpPr>
            <p:nvPr/>
          </p:nvSpPr>
          <p:spPr bwMode="auto">
            <a:xfrm>
              <a:off x="3569" y="2147"/>
              <a:ext cx="309" cy="1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3</a:t>
              </a:r>
            </a:p>
          </p:txBody>
        </p:sp>
        <p:sp>
          <p:nvSpPr>
            <p:cNvPr id="20507" name="Text Box 34"/>
            <p:cNvSpPr txBox="1">
              <a:spLocks noChangeArrowheads="1"/>
            </p:cNvSpPr>
            <p:nvPr/>
          </p:nvSpPr>
          <p:spPr bwMode="auto">
            <a:xfrm>
              <a:off x="2950" y="2889"/>
              <a:ext cx="309" cy="1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a:t>
              </a:r>
            </a:p>
          </p:txBody>
        </p:sp>
      </p:grpSp>
      <p:sp>
        <p:nvSpPr>
          <p:cNvPr id="1374243" name="Rectangle 35"/>
          <p:cNvSpPr>
            <a:spLocks noChangeArrowheads="1"/>
          </p:cNvSpPr>
          <p:nvPr/>
        </p:nvSpPr>
        <p:spPr bwMode="auto">
          <a:xfrm>
            <a:off x="4783138" y="6189663"/>
            <a:ext cx="32067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spAutoFit/>
          </a:bodyPr>
          <a:lstStyle/>
          <a:p>
            <a:r>
              <a:rPr lang="en-US" b="0"/>
              <a:t>t3 = max { </a:t>
            </a:r>
            <a:r>
              <a:rPr lang="en-US" b="0" i="1"/>
              <a:t>t1 + d1; ta + da </a:t>
            </a:r>
            <a:r>
              <a:rPr lang="en-US" b="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7424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424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150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5006926-570E-4346-B336-5E67B03C1FB0}" type="slidenum">
              <a:rPr lang="en-US" sz="1400" b="0"/>
              <a:pPr/>
              <a:t>19</a:t>
            </a:fld>
            <a:endParaRPr lang="en-US" sz="1400" b="0"/>
          </a:p>
        </p:txBody>
      </p:sp>
      <p:sp>
        <p:nvSpPr>
          <p:cNvPr id="21508" name="Rectangle 2"/>
          <p:cNvSpPr>
            <a:spLocks noGrp="1" noChangeArrowheads="1"/>
          </p:cNvSpPr>
          <p:nvPr>
            <p:ph type="title"/>
          </p:nvPr>
        </p:nvSpPr>
        <p:spPr/>
        <p:txBody>
          <a:bodyPr/>
          <a:lstStyle/>
          <a:p>
            <a:r>
              <a:rPr lang="en-US">
                <a:latin typeface="Arial Narrow" charset="0"/>
              </a:rPr>
              <a:t>Module 2</a:t>
            </a:r>
          </a:p>
        </p:txBody>
      </p:sp>
      <p:sp>
        <p:nvSpPr>
          <p:cNvPr id="21509" name="Rectangle 3"/>
          <p:cNvSpPr>
            <a:spLocks noGrp="1" noChangeArrowheads="1"/>
          </p:cNvSpPr>
          <p:nvPr>
            <p:ph type="body" idx="1"/>
          </p:nvPr>
        </p:nvSpPr>
        <p:spPr/>
        <p:txBody>
          <a:bodyPr/>
          <a:lstStyle/>
          <a:p>
            <a:pPr marL="342900" indent="-342900">
              <a:lnSpc>
                <a:spcPct val="110000"/>
              </a:lnSpc>
            </a:pPr>
            <a:r>
              <a:rPr lang="en-US">
                <a:latin typeface="Arial Narrow" charset="0"/>
              </a:rPr>
              <a:t>Objectives:</a:t>
            </a:r>
          </a:p>
          <a:p>
            <a:pPr marL="742950" lvl="1" indent="-285750"/>
            <a:r>
              <a:rPr lang="en-US">
                <a:latin typeface="Arial Narrow" charset="0"/>
              </a:rPr>
              <a:t>Scheduling with resource constraints</a:t>
            </a:r>
          </a:p>
          <a:p>
            <a:pPr marL="742950" lvl="1" indent="-285750"/>
            <a:r>
              <a:rPr lang="en-US">
                <a:latin typeface="Arial Narrow" charset="0"/>
              </a:rPr>
              <a:t>Exact formulation:</a:t>
            </a:r>
          </a:p>
          <a:p>
            <a:pPr marL="1143000" lvl="2"/>
            <a:r>
              <a:rPr lang="en-US">
                <a:latin typeface="Arial Narrow" charset="0"/>
              </a:rPr>
              <a:t> ILP</a:t>
            </a:r>
          </a:p>
          <a:p>
            <a:pPr marL="1143000" lvl="2"/>
            <a:r>
              <a:rPr lang="en-US">
                <a:latin typeface="Arial Narrow" charset="0"/>
              </a:rPr>
              <a:t>Hu</a:t>
            </a:r>
            <a:r>
              <a:rPr lang="ja-JP" altLang="en-US">
                <a:latin typeface="Arial Narrow" charset="0"/>
              </a:rPr>
              <a:t>’</a:t>
            </a:r>
            <a:r>
              <a:rPr lang="en-US">
                <a:latin typeface="Arial Narrow" charset="0"/>
              </a:rPr>
              <a:t>s algorithm</a:t>
            </a:r>
          </a:p>
          <a:p>
            <a:pPr marL="742950" lvl="1" indent="-285750"/>
            <a:r>
              <a:rPr lang="en-US">
                <a:latin typeface="Arial Narrow" charset="0"/>
              </a:rPr>
              <a:t>Heuristic methods</a:t>
            </a:r>
          </a:p>
          <a:p>
            <a:pPr marL="1143000" lvl="2">
              <a:lnSpc>
                <a:spcPct val="110000"/>
              </a:lnSpc>
            </a:pPr>
            <a:r>
              <a:rPr lang="en-US">
                <a:latin typeface="Arial Narrow" charset="0"/>
              </a:rPr>
              <a:t>List scheduling</a:t>
            </a:r>
          </a:p>
          <a:p>
            <a:pPr marL="1143000" lvl="2">
              <a:lnSpc>
                <a:spcPct val="110000"/>
              </a:lnSpc>
            </a:pPr>
            <a:r>
              <a:rPr lang="en-US">
                <a:latin typeface="Arial Narrow" charset="0"/>
              </a:rPr>
              <a:t>Force-directed scheduling</a:t>
            </a:r>
          </a:p>
          <a:p>
            <a:pPr marL="342900" indent="-342900">
              <a:lnSpc>
                <a:spcPct val="110000"/>
              </a:lnSpc>
              <a:buFont typeface="Monotype Sorts" charset="0"/>
              <a:buNone/>
            </a:pPr>
            <a:endParaRPr lang="en-US">
              <a:latin typeface="Arial Narrow"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09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8A4E8D1F-9852-F441-8FE0-BA6A72CC679C}" type="slidenum">
              <a:rPr lang="en-US" sz="1400" b="0"/>
              <a:pPr/>
              <a:t>2</a:t>
            </a:fld>
            <a:endParaRPr lang="en-US" sz="1400" b="0"/>
          </a:p>
        </p:txBody>
      </p:sp>
      <p:sp>
        <p:nvSpPr>
          <p:cNvPr id="4100" name="Rectangle 2"/>
          <p:cNvSpPr>
            <a:spLocks noGrp="1" noChangeArrowheads="1"/>
          </p:cNvSpPr>
          <p:nvPr>
            <p:ph type="title"/>
          </p:nvPr>
        </p:nvSpPr>
        <p:spPr/>
        <p:txBody>
          <a:bodyPr/>
          <a:lstStyle/>
          <a:p>
            <a:r>
              <a:rPr lang="en-US">
                <a:latin typeface="Arial Narrow" charset="0"/>
              </a:rPr>
              <a:t>Module 1</a:t>
            </a:r>
          </a:p>
        </p:txBody>
      </p:sp>
      <p:sp>
        <p:nvSpPr>
          <p:cNvPr id="4101" name="Rectangle 3"/>
          <p:cNvSpPr>
            <a:spLocks noGrp="1" noChangeArrowheads="1"/>
          </p:cNvSpPr>
          <p:nvPr>
            <p:ph type="body" idx="1"/>
          </p:nvPr>
        </p:nvSpPr>
        <p:spPr/>
        <p:txBody>
          <a:bodyPr/>
          <a:lstStyle/>
          <a:p>
            <a:pPr marL="342900" indent="-342900">
              <a:lnSpc>
                <a:spcPct val="110000"/>
              </a:lnSpc>
            </a:pPr>
            <a:r>
              <a:rPr lang="en-US">
                <a:latin typeface="Arial Narrow" charset="0"/>
              </a:rPr>
              <a:t>Objectives:</a:t>
            </a:r>
          </a:p>
          <a:p>
            <a:pPr marL="742950" lvl="1" indent="-285750"/>
            <a:r>
              <a:rPr lang="en-US">
                <a:latin typeface="Arial Narrow" charset="0"/>
              </a:rPr>
              <a:t>The scheduling problem</a:t>
            </a:r>
          </a:p>
          <a:p>
            <a:pPr marL="1143000" lvl="2">
              <a:lnSpc>
                <a:spcPct val="110000"/>
              </a:lnSpc>
            </a:pPr>
            <a:r>
              <a:rPr lang="en-US">
                <a:latin typeface="Arial Narrow" charset="0"/>
              </a:rPr>
              <a:t>Case analysis</a:t>
            </a:r>
          </a:p>
          <a:p>
            <a:pPr marL="742950" lvl="1" indent="-285750"/>
            <a:r>
              <a:rPr lang="en-US">
                <a:latin typeface="Arial Narrow" charset="0"/>
              </a:rPr>
              <a:t>Scheduling without constraints</a:t>
            </a:r>
          </a:p>
          <a:p>
            <a:pPr marL="742950" lvl="1" indent="-285750"/>
            <a:r>
              <a:rPr lang="en-US">
                <a:latin typeface="Arial Narrow" charset="0"/>
              </a:rPr>
              <a:t>Scheduling with timing constraints</a:t>
            </a:r>
          </a:p>
          <a:p>
            <a:pPr marL="342900" indent="-342900">
              <a:lnSpc>
                <a:spcPct val="110000"/>
              </a:lnSpc>
              <a:buFont typeface="Monotype Sorts" charset="0"/>
              <a:buNone/>
            </a:pPr>
            <a:endParaRPr lang="en-US">
              <a:latin typeface="Arial Narrow"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253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2011493-8302-974C-8476-71DCE69CB527}" type="slidenum">
              <a:rPr lang="en-US" sz="1400" b="0"/>
              <a:pPr/>
              <a:t>20</a:t>
            </a:fld>
            <a:endParaRPr lang="en-US" sz="1400" b="0"/>
          </a:p>
        </p:txBody>
      </p:sp>
      <p:sp>
        <p:nvSpPr>
          <p:cNvPr id="22532" name="Rectangle 2"/>
          <p:cNvSpPr>
            <a:spLocks noGrp="1" noChangeArrowheads="1"/>
          </p:cNvSpPr>
          <p:nvPr>
            <p:ph type="title"/>
          </p:nvPr>
        </p:nvSpPr>
        <p:spPr/>
        <p:txBody>
          <a:bodyPr/>
          <a:lstStyle/>
          <a:p>
            <a:r>
              <a:rPr lang="en-US">
                <a:latin typeface="Arial Narrow" charset="0"/>
              </a:rPr>
              <a:t>Scheduling under resource constraints</a:t>
            </a:r>
          </a:p>
        </p:txBody>
      </p:sp>
      <p:sp>
        <p:nvSpPr>
          <p:cNvPr id="22533" name="Rectangle 3"/>
          <p:cNvSpPr>
            <a:spLocks noGrp="1" noChangeArrowheads="1"/>
          </p:cNvSpPr>
          <p:nvPr>
            <p:ph type="body" idx="1"/>
          </p:nvPr>
        </p:nvSpPr>
        <p:spPr/>
        <p:txBody>
          <a:bodyPr/>
          <a:lstStyle/>
          <a:p>
            <a:pPr marL="342900" indent="-342900">
              <a:lnSpc>
                <a:spcPct val="90000"/>
              </a:lnSpc>
            </a:pPr>
            <a:r>
              <a:rPr lang="en-US">
                <a:latin typeface="Arial Narrow" charset="0"/>
              </a:rPr>
              <a:t>Classical scheduling problem:</a:t>
            </a:r>
          </a:p>
          <a:p>
            <a:pPr marL="742950" lvl="1" indent="-285750">
              <a:lnSpc>
                <a:spcPct val="90000"/>
              </a:lnSpc>
            </a:pPr>
            <a:r>
              <a:rPr lang="en-US">
                <a:latin typeface="Arial Narrow" charset="0"/>
              </a:rPr>
              <a:t>Fix area bound – minimize latency</a:t>
            </a:r>
          </a:p>
          <a:p>
            <a:pPr marL="342900" indent="-342900">
              <a:lnSpc>
                <a:spcPct val="90000"/>
              </a:lnSpc>
            </a:pPr>
            <a:r>
              <a:rPr lang="en-US">
                <a:latin typeface="Arial Narrow" charset="0"/>
              </a:rPr>
              <a:t>The amount of available resources affects the achievable latency</a:t>
            </a:r>
          </a:p>
          <a:p>
            <a:pPr marL="342900" indent="-342900">
              <a:lnSpc>
                <a:spcPct val="90000"/>
              </a:lnSpc>
            </a:pPr>
            <a:r>
              <a:rPr lang="en-US">
                <a:latin typeface="Arial Narrow" charset="0"/>
              </a:rPr>
              <a:t>Dual problem:</a:t>
            </a:r>
          </a:p>
          <a:p>
            <a:pPr marL="742950" lvl="1" indent="-285750">
              <a:lnSpc>
                <a:spcPct val="90000"/>
              </a:lnSpc>
            </a:pPr>
            <a:r>
              <a:rPr lang="en-US">
                <a:latin typeface="Arial Narrow" charset="0"/>
              </a:rPr>
              <a:t>Fix latency bound – minimize resources</a:t>
            </a:r>
          </a:p>
          <a:p>
            <a:pPr marL="342900" indent="-342900">
              <a:lnSpc>
                <a:spcPct val="90000"/>
              </a:lnSpc>
            </a:pPr>
            <a:r>
              <a:rPr lang="en-US">
                <a:latin typeface="Arial Narrow" charset="0"/>
              </a:rPr>
              <a:t>Assumption:</a:t>
            </a:r>
          </a:p>
          <a:p>
            <a:pPr marL="742950" lvl="1" indent="-285750">
              <a:lnSpc>
                <a:spcPct val="90000"/>
              </a:lnSpc>
            </a:pPr>
            <a:r>
              <a:rPr lang="en-US">
                <a:latin typeface="Arial Narrow" charset="0"/>
              </a:rPr>
              <a:t>All delays bounded and known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355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A25BCDD-C049-F54D-8D23-D4910DB559E0}" type="slidenum">
              <a:rPr lang="en-US" sz="1400" b="0"/>
              <a:pPr/>
              <a:t>21</a:t>
            </a:fld>
            <a:endParaRPr lang="en-US" sz="1400" b="0"/>
          </a:p>
        </p:txBody>
      </p:sp>
      <p:sp>
        <p:nvSpPr>
          <p:cNvPr id="23556" name="Rectangle 2"/>
          <p:cNvSpPr>
            <a:spLocks noGrp="1" noChangeArrowheads="1"/>
          </p:cNvSpPr>
          <p:nvPr>
            <p:ph type="body" idx="1"/>
          </p:nvPr>
        </p:nvSpPr>
        <p:spPr>
          <a:xfrm>
            <a:off x="128588" y="981075"/>
            <a:ext cx="9015412" cy="5321300"/>
          </a:xfrm>
        </p:spPr>
        <p:txBody>
          <a:bodyPr/>
          <a:lstStyle/>
          <a:p>
            <a:pPr marL="342900" indent="-342900">
              <a:lnSpc>
                <a:spcPct val="115000"/>
              </a:lnSpc>
            </a:pPr>
            <a:r>
              <a:rPr lang="en-US" dirty="0">
                <a:latin typeface="Arial Narrow" charset="0"/>
              </a:rPr>
              <a:t>Given a set of ops </a:t>
            </a:r>
            <a:r>
              <a:rPr lang="en-US" i="1" dirty="0">
                <a:solidFill>
                  <a:schemeClr val="bg2"/>
                </a:solidFill>
                <a:latin typeface="Arial Narrow" charset="0"/>
              </a:rPr>
              <a:t>V</a:t>
            </a:r>
            <a:r>
              <a:rPr lang="en-US" i="1" dirty="0">
                <a:latin typeface="Arial Narrow" charset="0"/>
              </a:rPr>
              <a:t> </a:t>
            </a:r>
            <a:r>
              <a:rPr lang="en-US" dirty="0">
                <a:latin typeface="Arial Narrow" charset="0"/>
              </a:rPr>
              <a:t>with integer delays </a:t>
            </a:r>
            <a:r>
              <a:rPr lang="en-US" i="1" dirty="0">
                <a:solidFill>
                  <a:schemeClr val="bg2"/>
                </a:solidFill>
                <a:latin typeface="Arial Narrow" charset="0"/>
              </a:rPr>
              <a:t>D,</a:t>
            </a:r>
            <a:r>
              <a:rPr lang="en-US" i="1" dirty="0">
                <a:latin typeface="Arial Narrow" charset="0"/>
              </a:rPr>
              <a:t> </a:t>
            </a:r>
            <a:r>
              <a:rPr lang="en-US" dirty="0">
                <a:latin typeface="Arial Narrow" charset="0"/>
              </a:rPr>
              <a:t>a partial order on the operations </a:t>
            </a:r>
            <a:r>
              <a:rPr lang="en-US" i="1" dirty="0">
                <a:solidFill>
                  <a:schemeClr val="bg2"/>
                </a:solidFill>
                <a:latin typeface="Arial Narrow" charset="0"/>
              </a:rPr>
              <a:t>E</a:t>
            </a:r>
            <a:r>
              <a:rPr lang="en-US" i="1" dirty="0">
                <a:latin typeface="Arial Narrow" charset="0"/>
              </a:rPr>
              <a:t>,</a:t>
            </a:r>
            <a:r>
              <a:rPr lang="en-US" dirty="0">
                <a:latin typeface="Arial Narrow" charset="0"/>
              </a:rPr>
              <a:t> </a:t>
            </a:r>
            <a:br>
              <a:rPr lang="en-US" dirty="0">
                <a:latin typeface="Arial Narrow" charset="0"/>
              </a:rPr>
            </a:br>
            <a:r>
              <a:rPr lang="en-US" dirty="0">
                <a:solidFill>
                  <a:schemeClr val="hlink"/>
                </a:solidFill>
                <a:latin typeface="Arial Narrow" charset="0"/>
              </a:rPr>
              <a:t>and upper bounds</a:t>
            </a:r>
            <a:r>
              <a:rPr lang="en-US" dirty="0">
                <a:latin typeface="Arial Narrow" charset="0"/>
              </a:rPr>
              <a:t> </a:t>
            </a:r>
            <a:r>
              <a:rPr lang="en-US" dirty="0">
                <a:solidFill>
                  <a:schemeClr val="bg2"/>
                </a:solidFill>
                <a:latin typeface="Arial Narrow" charset="0"/>
              </a:rPr>
              <a:t>{ </a:t>
            </a:r>
            <a:r>
              <a:rPr lang="en-US" dirty="0" err="1">
                <a:solidFill>
                  <a:schemeClr val="bg2"/>
                </a:solidFill>
                <a:latin typeface="Arial Narrow" charset="0"/>
              </a:rPr>
              <a:t>a</a:t>
            </a:r>
            <a:r>
              <a:rPr lang="en-US" b="0" i="1" baseline="-16000" dirty="0" err="1">
                <a:solidFill>
                  <a:schemeClr val="bg2"/>
                </a:solidFill>
                <a:latin typeface="Arial Narrow" charset="0"/>
              </a:rPr>
              <a:t>k</a:t>
            </a:r>
            <a:r>
              <a:rPr lang="en-US" i="1" dirty="0">
                <a:solidFill>
                  <a:schemeClr val="bg2"/>
                </a:solidFill>
                <a:latin typeface="Arial Narrow" charset="0"/>
              </a:rPr>
              <a:t>; k = </a:t>
            </a:r>
            <a:r>
              <a:rPr lang="en-US" dirty="0">
                <a:solidFill>
                  <a:schemeClr val="bg2"/>
                </a:solidFill>
                <a:latin typeface="Arial Narrow" charset="0"/>
              </a:rPr>
              <a:t>1, 2,…, </a:t>
            </a:r>
            <a:r>
              <a:rPr lang="en-US" i="1" dirty="0" err="1">
                <a:solidFill>
                  <a:schemeClr val="bg2"/>
                </a:solidFill>
                <a:latin typeface="Arial Narrow" charset="0"/>
              </a:rPr>
              <a:t>n</a:t>
            </a:r>
            <a:r>
              <a:rPr lang="en-US" b="0" i="1" baseline="-16000" dirty="0" err="1">
                <a:solidFill>
                  <a:schemeClr val="bg2"/>
                </a:solidFill>
                <a:latin typeface="Arial Narrow" charset="0"/>
              </a:rPr>
              <a:t>res</a:t>
            </a:r>
            <a:r>
              <a:rPr lang="en-US" dirty="0">
                <a:solidFill>
                  <a:schemeClr val="bg2"/>
                </a:solidFill>
                <a:latin typeface="Arial Narrow" charset="0"/>
              </a:rPr>
              <a:t> }</a:t>
            </a:r>
            <a:r>
              <a:rPr lang="en-US" dirty="0">
                <a:latin typeface="Arial Narrow" charset="0"/>
              </a:rPr>
              <a:t> </a:t>
            </a:r>
            <a:r>
              <a:rPr lang="en-US" dirty="0">
                <a:solidFill>
                  <a:schemeClr val="hlink"/>
                </a:solidFill>
                <a:latin typeface="Arial Narrow" charset="0"/>
              </a:rPr>
              <a:t>on resource usage:</a:t>
            </a:r>
            <a:endParaRPr lang="en-US" dirty="0">
              <a:latin typeface="Arial Narrow" charset="0"/>
            </a:endParaRPr>
          </a:p>
          <a:p>
            <a:pPr marL="342900" indent="-342900">
              <a:lnSpc>
                <a:spcPct val="115000"/>
              </a:lnSpc>
            </a:pPr>
            <a:r>
              <a:rPr lang="en-US" dirty="0">
                <a:latin typeface="Arial Narrow" charset="0"/>
              </a:rPr>
              <a:t>Find an integer labeling of the operation      </a:t>
            </a:r>
            <a:r>
              <a:rPr lang="el-GR" dirty="0">
                <a:solidFill>
                  <a:schemeClr val="tx2"/>
                </a:solidFill>
                <a:latin typeface="Lucida Grande" charset="0"/>
                <a:cs typeface="Arial" charset="0"/>
              </a:rPr>
              <a:t>φ</a:t>
            </a:r>
            <a:r>
              <a:rPr lang="en-US" dirty="0">
                <a:solidFill>
                  <a:schemeClr val="tx2"/>
                </a:solidFill>
                <a:latin typeface="Arial Narrow" charset="0"/>
                <a:cs typeface="Arial" charset="0"/>
              </a:rPr>
              <a:t> : V </a:t>
            </a:r>
            <a:r>
              <a:rPr lang="el-GR" dirty="0">
                <a:solidFill>
                  <a:schemeClr val="tx2"/>
                </a:solidFill>
                <a:latin typeface="Arial Narrow" charset="0"/>
                <a:cs typeface="Arial" charset="0"/>
              </a:rPr>
              <a:t>→</a:t>
            </a:r>
            <a:r>
              <a:rPr lang="en-US" dirty="0">
                <a:solidFill>
                  <a:schemeClr val="tx2"/>
                </a:solidFill>
                <a:latin typeface="Arial Narrow" charset="0"/>
                <a:cs typeface="Arial" charset="0"/>
              </a:rPr>
              <a:t> z</a:t>
            </a:r>
            <a:r>
              <a:rPr lang="en-US" baseline="30000" dirty="0">
                <a:solidFill>
                  <a:schemeClr val="tx2"/>
                </a:solidFill>
                <a:latin typeface="Arial Narrow" charset="0"/>
                <a:cs typeface="Arial" charset="0"/>
              </a:rPr>
              <a:t>+  </a:t>
            </a:r>
            <a:r>
              <a:rPr lang="en-US" dirty="0">
                <a:solidFill>
                  <a:schemeClr val="tx2"/>
                </a:solidFill>
                <a:latin typeface="Arial Narrow" charset="0"/>
                <a:cs typeface="Arial" charset="0"/>
              </a:rPr>
              <a:t>  </a:t>
            </a:r>
            <a:br>
              <a:rPr lang="en-US" dirty="0">
                <a:solidFill>
                  <a:schemeClr val="tx2"/>
                </a:solidFill>
                <a:latin typeface="Arial Narrow" charset="0"/>
                <a:cs typeface="Arial" charset="0"/>
              </a:rPr>
            </a:br>
            <a:r>
              <a:rPr lang="en-US" dirty="0">
                <a:latin typeface="Arial Narrow" charset="0"/>
              </a:rPr>
              <a:t>such that :</a:t>
            </a:r>
          </a:p>
          <a:p>
            <a:pPr marL="742950" lvl="1" indent="-285750">
              <a:lnSpc>
                <a:spcPct val="100000"/>
              </a:lnSpc>
              <a:buClr>
                <a:schemeClr val="tx1"/>
              </a:buClr>
              <a:buFont typeface="Monotype Sorts" charset="0"/>
              <a:buNone/>
            </a:pPr>
            <a:r>
              <a:rPr lang="en-US" dirty="0" err="1">
                <a:solidFill>
                  <a:schemeClr val="tx2"/>
                </a:solidFill>
                <a:latin typeface="Arial Narrow" charset="0"/>
              </a:rPr>
              <a:t>t</a:t>
            </a:r>
            <a:r>
              <a:rPr lang="en-US" baseline="-25000" dirty="0" err="1">
                <a:solidFill>
                  <a:schemeClr val="tx2"/>
                </a:solidFill>
                <a:latin typeface="Arial Narrow" charset="0"/>
              </a:rPr>
              <a:t>i</a:t>
            </a:r>
            <a:r>
              <a:rPr lang="en-US" dirty="0">
                <a:solidFill>
                  <a:schemeClr val="tx2"/>
                </a:solidFill>
                <a:latin typeface="Arial Narrow" charset="0"/>
              </a:rPr>
              <a:t> = </a:t>
            </a:r>
            <a:r>
              <a:rPr lang="el-GR" dirty="0">
                <a:solidFill>
                  <a:schemeClr val="tx2"/>
                </a:solidFill>
                <a:latin typeface="Lucida Grande" charset="0"/>
                <a:cs typeface="Arial" charset="0"/>
              </a:rPr>
              <a:t>φ</a:t>
            </a:r>
            <a:r>
              <a:rPr lang="en-US" dirty="0">
                <a:solidFill>
                  <a:schemeClr val="tx2"/>
                </a:solidFill>
                <a:latin typeface="Arial Narrow" charset="0"/>
                <a:cs typeface="Arial" charset="0"/>
              </a:rPr>
              <a:t>( </a:t>
            </a:r>
            <a:r>
              <a:rPr lang="en-US" i="1" dirty="0">
                <a:solidFill>
                  <a:schemeClr val="tx2"/>
                </a:solidFill>
                <a:latin typeface="Arial Narrow" charset="0"/>
                <a:cs typeface="Arial" charset="0"/>
              </a:rPr>
              <a:t>v</a:t>
            </a:r>
            <a:r>
              <a:rPr lang="en-US" i="1" baseline="-25000" dirty="0">
                <a:solidFill>
                  <a:schemeClr val="tx2"/>
                </a:solidFill>
                <a:latin typeface="Arial Narrow" charset="0"/>
                <a:cs typeface="Arial" charset="0"/>
              </a:rPr>
              <a:t>i</a:t>
            </a:r>
            <a:r>
              <a:rPr lang="en-US" dirty="0">
                <a:solidFill>
                  <a:schemeClr val="tx2"/>
                </a:solidFill>
                <a:latin typeface="Arial Narrow" charset="0"/>
                <a:cs typeface="Arial" charset="0"/>
              </a:rPr>
              <a:t> ),</a:t>
            </a:r>
          </a:p>
          <a:p>
            <a:pPr marL="742950" lvl="1" indent="-285750">
              <a:lnSpc>
                <a:spcPct val="100000"/>
              </a:lnSpc>
              <a:buClr>
                <a:schemeClr val="tx1"/>
              </a:buClr>
              <a:buFont typeface="Monotype Sorts" charset="0"/>
              <a:buNone/>
            </a:pPr>
            <a:r>
              <a:rPr lang="en-US" dirty="0" err="1">
                <a:solidFill>
                  <a:schemeClr val="tx2"/>
                </a:solidFill>
                <a:latin typeface="Arial Narrow" charset="0"/>
              </a:rPr>
              <a:t>t</a:t>
            </a:r>
            <a:r>
              <a:rPr lang="en-US" baseline="-25000" dirty="0" err="1">
                <a:solidFill>
                  <a:schemeClr val="tx2"/>
                </a:solidFill>
                <a:latin typeface="Arial Narrow" charset="0"/>
              </a:rPr>
              <a:t>i</a:t>
            </a:r>
            <a:r>
              <a:rPr lang="en-US" dirty="0">
                <a:solidFill>
                  <a:schemeClr val="tx2"/>
                </a:solidFill>
                <a:latin typeface="Arial Narrow" charset="0"/>
              </a:rPr>
              <a:t> </a:t>
            </a:r>
            <a:r>
              <a:rPr lang="en-US" dirty="0">
                <a:solidFill>
                  <a:schemeClr val="tx2"/>
                </a:solidFill>
                <a:latin typeface="Arial Narrow" charset="0"/>
                <a:cs typeface="Arial" charset="0"/>
              </a:rPr>
              <a:t>≥ </a:t>
            </a:r>
            <a:r>
              <a:rPr lang="en-US" dirty="0" err="1">
                <a:solidFill>
                  <a:schemeClr val="tx2"/>
                </a:solidFill>
                <a:latin typeface="Arial Narrow" charset="0"/>
              </a:rPr>
              <a:t>t</a:t>
            </a:r>
            <a:r>
              <a:rPr lang="en-US" baseline="-25000" dirty="0" err="1">
                <a:solidFill>
                  <a:schemeClr val="tx2"/>
                </a:solidFill>
                <a:latin typeface="Arial Narrow" charset="0"/>
              </a:rPr>
              <a:t>j</a:t>
            </a:r>
            <a:r>
              <a:rPr lang="en-US" dirty="0">
                <a:solidFill>
                  <a:schemeClr val="tx2"/>
                </a:solidFill>
                <a:latin typeface="Arial Narrow" charset="0"/>
                <a:cs typeface="Arial" charset="0"/>
              </a:rPr>
              <a:t> + </a:t>
            </a:r>
            <a:r>
              <a:rPr lang="en-US" dirty="0" err="1">
                <a:solidFill>
                  <a:schemeClr val="tx2"/>
                </a:solidFill>
                <a:latin typeface="Arial Narrow" charset="0"/>
              </a:rPr>
              <a:t>d</a:t>
            </a:r>
            <a:r>
              <a:rPr lang="en-US" baseline="-25000" dirty="0" err="1">
                <a:solidFill>
                  <a:schemeClr val="tx2"/>
                </a:solidFill>
                <a:latin typeface="Arial Narrow" charset="0"/>
              </a:rPr>
              <a:t>j</a:t>
            </a:r>
            <a:r>
              <a:rPr lang="en-US" baseline="-25000" dirty="0">
                <a:latin typeface="Arial Narrow" charset="0"/>
              </a:rPr>
              <a:t>        </a:t>
            </a:r>
            <a:r>
              <a:rPr lang="en-US" dirty="0">
                <a:latin typeface="Arial Narrow" charset="0"/>
                <a:cs typeface="Arial" charset="0"/>
              </a:rPr>
              <a:t> for all </a:t>
            </a:r>
            <a:r>
              <a:rPr lang="en-US" i="1" dirty="0" err="1">
                <a:solidFill>
                  <a:schemeClr val="bg2"/>
                </a:solidFill>
                <a:latin typeface="Arial Narrow" charset="0"/>
                <a:cs typeface="Arial" charset="0"/>
              </a:rPr>
              <a:t>i,j</a:t>
            </a:r>
            <a:r>
              <a:rPr lang="en-US" i="1" dirty="0">
                <a:solidFill>
                  <a:schemeClr val="bg2"/>
                </a:solidFill>
                <a:latin typeface="Arial Narrow" charset="0"/>
                <a:cs typeface="Arial" charset="0"/>
              </a:rPr>
              <a:t> </a:t>
            </a:r>
            <a:r>
              <a:rPr lang="en-US" i="1" dirty="0" err="1">
                <a:solidFill>
                  <a:schemeClr val="bg2"/>
                </a:solidFill>
                <a:latin typeface="Arial Narrow" charset="0"/>
                <a:cs typeface="Arial" charset="0"/>
              </a:rPr>
              <a:t>s.t.</a:t>
            </a:r>
            <a:r>
              <a:rPr lang="en-US" i="1" dirty="0">
                <a:solidFill>
                  <a:schemeClr val="bg2"/>
                </a:solidFill>
                <a:latin typeface="Arial Narrow" charset="0"/>
                <a:cs typeface="Arial" charset="0"/>
              </a:rPr>
              <a:t> (</a:t>
            </a:r>
            <a:r>
              <a:rPr lang="en-US" i="1" dirty="0" err="1">
                <a:solidFill>
                  <a:schemeClr val="bg2"/>
                </a:solidFill>
                <a:latin typeface="Arial Narrow" charset="0"/>
                <a:cs typeface="Arial" charset="0"/>
              </a:rPr>
              <a:t>v</a:t>
            </a:r>
            <a:r>
              <a:rPr lang="en-US" i="1" baseline="-25000" dirty="0" err="1">
                <a:solidFill>
                  <a:schemeClr val="bg2"/>
                </a:solidFill>
                <a:latin typeface="Arial Narrow" charset="0"/>
                <a:cs typeface="Arial" charset="0"/>
              </a:rPr>
              <a:t>j</a:t>
            </a:r>
            <a:r>
              <a:rPr lang="en-US" i="1" dirty="0">
                <a:solidFill>
                  <a:schemeClr val="bg2"/>
                </a:solidFill>
                <a:latin typeface="Arial Narrow" charset="0"/>
                <a:cs typeface="Arial" charset="0"/>
              </a:rPr>
              <a:t>, v</a:t>
            </a:r>
            <a:r>
              <a:rPr lang="en-US" i="1" baseline="-25000" dirty="0">
                <a:solidFill>
                  <a:schemeClr val="bg2"/>
                </a:solidFill>
                <a:latin typeface="Arial Narrow" charset="0"/>
                <a:cs typeface="Arial" charset="0"/>
              </a:rPr>
              <a:t>i</a:t>
            </a:r>
            <a:r>
              <a:rPr lang="en-US" i="1" dirty="0">
                <a:solidFill>
                  <a:schemeClr val="bg2"/>
                </a:solidFill>
                <a:latin typeface="Arial Narrow" charset="0"/>
                <a:cs typeface="Arial" charset="0"/>
              </a:rPr>
              <a:t>)</a:t>
            </a:r>
            <a:r>
              <a:rPr lang="en-US" dirty="0">
                <a:solidFill>
                  <a:schemeClr val="bg2"/>
                </a:solidFill>
                <a:latin typeface="Arial Narrow" charset="0"/>
                <a:cs typeface="Arial" charset="0"/>
              </a:rPr>
              <a:t> </a:t>
            </a:r>
            <a:r>
              <a:rPr lang="ru-RU" dirty="0" err="1">
                <a:solidFill>
                  <a:schemeClr val="bg2"/>
                </a:solidFill>
                <a:latin typeface="Lucida Grande" charset="0"/>
                <a:cs typeface="Arial" charset="0"/>
              </a:rPr>
              <a:t>є</a:t>
            </a:r>
            <a:r>
              <a:rPr lang="en-US" dirty="0">
                <a:solidFill>
                  <a:schemeClr val="bg2"/>
                </a:solidFill>
                <a:latin typeface="Arial Narrow" charset="0"/>
                <a:cs typeface="Arial" charset="0"/>
              </a:rPr>
              <a:t> E,</a:t>
            </a:r>
          </a:p>
          <a:p>
            <a:pPr marL="742950" lvl="1" indent="-285750">
              <a:lnSpc>
                <a:spcPct val="100000"/>
              </a:lnSpc>
              <a:buClr>
                <a:schemeClr val="tx1"/>
              </a:buClr>
              <a:buFont typeface="Monotype Sorts" charset="0"/>
              <a:buNone/>
            </a:pPr>
            <a:r>
              <a:rPr lang="en-US" dirty="0">
                <a:solidFill>
                  <a:schemeClr val="tx2"/>
                </a:solidFill>
                <a:latin typeface="Arial Narrow" charset="0"/>
                <a:cs typeface="Arial" charset="0"/>
              </a:rPr>
              <a:t>| {</a:t>
            </a:r>
            <a:r>
              <a:rPr lang="en-US" i="1" dirty="0">
                <a:solidFill>
                  <a:schemeClr val="tx2"/>
                </a:solidFill>
                <a:latin typeface="Arial Narrow" charset="0"/>
                <a:cs typeface="Arial" charset="0"/>
              </a:rPr>
              <a:t>v</a:t>
            </a:r>
            <a:r>
              <a:rPr lang="en-US" i="1" baseline="-25000" dirty="0">
                <a:solidFill>
                  <a:schemeClr val="tx2"/>
                </a:solidFill>
                <a:latin typeface="Arial Narrow" charset="0"/>
                <a:cs typeface="Arial" charset="0"/>
              </a:rPr>
              <a:t>i</a:t>
            </a:r>
            <a:r>
              <a:rPr lang="en-US" dirty="0">
                <a:solidFill>
                  <a:schemeClr val="tx2"/>
                </a:solidFill>
                <a:latin typeface="Arial Narrow" charset="0"/>
                <a:cs typeface="Arial" charset="0"/>
              </a:rPr>
              <a:t> |</a:t>
            </a:r>
            <a:r>
              <a:rPr lang="en-US" i="1" dirty="0">
                <a:solidFill>
                  <a:schemeClr val="tx2"/>
                </a:solidFill>
                <a:latin typeface="Arial Narrow" charset="0"/>
                <a:cs typeface="Arial" charset="0"/>
              </a:rPr>
              <a:t>T</a:t>
            </a:r>
            <a:r>
              <a:rPr lang="en-US" dirty="0">
                <a:solidFill>
                  <a:schemeClr val="tx2"/>
                </a:solidFill>
                <a:latin typeface="Arial Narrow" charset="0"/>
                <a:cs typeface="Arial" charset="0"/>
              </a:rPr>
              <a:t>(</a:t>
            </a:r>
            <a:r>
              <a:rPr lang="en-US" i="1" dirty="0">
                <a:solidFill>
                  <a:schemeClr val="tx2"/>
                </a:solidFill>
                <a:latin typeface="Arial Narrow" charset="0"/>
                <a:cs typeface="Arial" charset="0"/>
              </a:rPr>
              <a:t>v</a:t>
            </a:r>
            <a:r>
              <a:rPr lang="en-US" i="1" baseline="-25000" dirty="0">
                <a:solidFill>
                  <a:schemeClr val="tx2"/>
                </a:solidFill>
                <a:latin typeface="Arial Narrow" charset="0"/>
                <a:cs typeface="Arial" charset="0"/>
              </a:rPr>
              <a:t>i</a:t>
            </a:r>
            <a:r>
              <a:rPr lang="en-US" dirty="0">
                <a:solidFill>
                  <a:schemeClr val="tx2"/>
                </a:solidFill>
                <a:latin typeface="Arial Narrow" charset="0"/>
                <a:cs typeface="Arial" charset="0"/>
              </a:rPr>
              <a:t>) = k </a:t>
            </a:r>
            <a:r>
              <a:rPr lang="en-US" dirty="0">
                <a:latin typeface="Arial Narrow" charset="0"/>
                <a:cs typeface="Arial" charset="0"/>
              </a:rPr>
              <a:t>and</a:t>
            </a:r>
            <a:r>
              <a:rPr lang="en-US" dirty="0">
                <a:solidFill>
                  <a:schemeClr val="tx2"/>
                </a:solidFill>
                <a:latin typeface="Arial Narrow" charset="0"/>
                <a:cs typeface="Arial" charset="0"/>
              </a:rPr>
              <a:t> </a:t>
            </a:r>
            <a:r>
              <a:rPr lang="en-US" dirty="0" err="1">
                <a:solidFill>
                  <a:schemeClr val="tx2"/>
                </a:solidFill>
                <a:latin typeface="Arial Narrow" charset="0"/>
              </a:rPr>
              <a:t>t</a:t>
            </a:r>
            <a:r>
              <a:rPr lang="en-US" baseline="-25000" dirty="0" err="1">
                <a:solidFill>
                  <a:schemeClr val="tx2"/>
                </a:solidFill>
                <a:latin typeface="Arial Narrow" charset="0"/>
              </a:rPr>
              <a:t>i</a:t>
            </a:r>
            <a:r>
              <a:rPr lang="en-US" dirty="0">
                <a:solidFill>
                  <a:schemeClr val="tx2"/>
                </a:solidFill>
                <a:latin typeface="Arial Narrow" charset="0"/>
              </a:rPr>
              <a:t> </a:t>
            </a:r>
            <a:r>
              <a:rPr lang="en-US" dirty="0">
                <a:solidFill>
                  <a:schemeClr val="tx2"/>
                </a:solidFill>
                <a:latin typeface="Arial Narrow" charset="0"/>
                <a:cs typeface="Arial" charset="0"/>
              </a:rPr>
              <a:t>≤ </a:t>
            </a:r>
            <a:r>
              <a:rPr lang="en-US" i="1" dirty="0">
                <a:solidFill>
                  <a:schemeClr val="tx2"/>
                </a:solidFill>
                <a:latin typeface="Arial Narrow" charset="0"/>
                <a:cs typeface="Arial" charset="0"/>
              </a:rPr>
              <a:t>l</a:t>
            </a:r>
            <a:r>
              <a:rPr lang="en-US" dirty="0">
                <a:solidFill>
                  <a:schemeClr val="tx2"/>
                </a:solidFill>
                <a:latin typeface="Arial Narrow" charset="0"/>
                <a:cs typeface="Arial" charset="0"/>
              </a:rPr>
              <a:t> &lt; </a:t>
            </a:r>
            <a:r>
              <a:rPr lang="en-US" dirty="0" err="1">
                <a:solidFill>
                  <a:schemeClr val="tx2"/>
                </a:solidFill>
                <a:latin typeface="Arial Narrow" charset="0"/>
              </a:rPr>
              <a:t>t</a:t>
            </a:r>
            <a:r>
              <a:rPr lang="en-US" baseline="-25000" dirty="0" err="1">
                <a:solidFill>
                  <a:schemeClr val="tx2"/>
                </a:solidFill>
                <a:latin typeface="Arial Narrow" charset="0"/>
              </a:rPr>
              <a:t>i</a:t>
            </a:r>
            <a:r>
              <a:rPr lang="en-US" dirty="0">
                <a:solidFill>
                  <a:schemeClr val="tx2"/>
                </a:solidFill>
                <a:latin typeface="Arial Narrow" charset="0"/>
                <a:cs typeface="Arial" charset="0"/>
              </a:rPr>
              <a:t> + </a:t>
            </a:r>
            <a:r>
              <a:rPr lang="en-US" dirty="0">
                <a:solidFill>
                  <a:schemeClr val="tx2"/>
                </a:solidFill>
                <a:latin typeface="Arial Narrow" charset="0"/>
              </a:rPr>
              <a:t>d</a:t>
            </a:r>
            <a:r>
              <a:rPr lang="en-US" baseline="-25000" dirty="0">
                <a:solidFill>
                  <a:schemeClr val="tx2"/>
                </a:solidFill>
                <a:latin typeface="Arial Narrow" charset="0"/>
              </a:rPr>
              <a:t>i</a:t>
            </a:r>
            <a:r>
              <a:rPr lang="en-US" dirty="0">
                <a:solidFill>
                  <a:schemeClr val="tx2"/>
                </a:solidFill>
                <a:latin typeface="Arial Narrow" charset="0"/>
                <a:cs typeface="Arial" charset="0"/>
              </a:rPr>
              <a:t> } | ≤ </a:t>
            </a:r>
            <a:r>
              <a:rPr lang="en-US" dirty="0" err="1">
                <a:solidFill>
                  <a:schemeClr val="tx2"/>
                </a:solidFill>
                <a:latin typeface="Arial Narrow" charset="0"/>
              </a:rPr>
              <a:t>a</a:t>
            </a:r>
            <a:r>
              <a:rPr lang="en-US" baseline="-25000" dirty="0" err="1">
                <a:solidFill>
                  <a:schemeClr val="tx2"/>
                </a:solidFill>
                <a:latin typeface="Arial Narrow" charset="0"/>
              </a:rPr>
              <a:t>k</a:t>
            </a:r>
            <a:r>
              <a:rPr lang="en-US" dirty="0">
                <a:latin typeface="Arial Narrow" charset="0"/>
                <a:cs typeface="Arial" charset="0"/>
              </a:rPr>
              <a:t>     for all types </a:t>
            </a:r>
            <a:r>
              <a:rPr lang="en-US" dirty="0">
                <a:solidFill>
                  <a:schemeClr val="tx2"/>
                </a:solidFill>
                <a:latin typeface="Arial Narrow" charset="0"/>
                <a:cs typeface="Arial" charset="0"/>
              </a:rPr>
              <a:t>k = 1,2,</a:t>
            </a:r>
            <a:r>
              <a:rPr lang="en-US" dirty="0">
                <a:solidFill>
                  <a:schemeClr val="tx2"/>
                </a:solidFill>
                <a:latin typeface="Arial" charset="0"/>
                <a:cs typeface="Arial" charset="0"/>
              </a:rPr>
              <a:t>…</a:t>
            </a:r>
            <a:r>
              <a:rPr lang="en-US" dirty="0">
                <a:solidFill>
                  <a:schemeClr val="tx2"/>
                </a:solidFill>
                <a:latin typeface="Arial Narrow" charset="0"/>
                <a:cs typeface="Arial" charset="0"/>
              </a:rPr>
              <a:t>,</a:t>
            </a:r>
            <a:r>
              <a:rPr lang="en-US" i="1" dirty="0" err="1">
                <a:solidFill>
                  <a:schemeClr val="tx2"/>
                </a:solidFill>
                <a:latin typeface="Arial Narrow" charset="0"/>
              </a:rPr>
              <a:t>n</a:t>
            </a:r>
            <a:r>
              <a:rPr lang="en-US" b="0" i="1" baseline="-16000" dirty="0" err="1">
                <a:solidFill>
                  <a:schemeClr val="tx2"/>
                </a:solidFill>
                <a:latin typeface="Arial Narrow" charset="0"/>
              </a:rPr>
              <a:t>res</a:t>
            </a:r>
            <a:r>
              <a:rPr lang="en-US" dirty="0">
                <a:latin typeface="Arial Narrow" charset="0"/>
                <a:cs typeface="Arial" charset="0"/>
              </a:rPr>
              <a:t>  </a:t>
            </a:r>
          </a:p>
          <a:p>
            <a:pPr marL="742950" lvl="1" indent="-285750">
              <a:lnSpc>
                <a:spcPct val="100000"/>
              </a:lnSpc>
              <a:buClr>
                <a:schemeClr val="tx1"/>
              </a:buClr>
              <a:buFont typeface="Monotype Sorts" charset="0"/>
              <a:buNone/>
            </a:pPr>
            <a:r>
              <a:rPr lang="en-US" dirty="0">
                <a:latin typeface="Arial Narrow" charset="0"/>
                <a:cs typeface="Arial" charset="0"/>
              </a:rPr>
              <a:t>                                                                   and  steps </a:t>
            </a:r>
            <a:r>
              <a:rPr lang="en-US" i="1" dirty="0">
                <a:solidFill>
                  <a:schemeClr val="tx2"/>
                </a:solidFill>
                <a:latin typeface="Arial Narrow" charset="0"/>
                <a:cs typeface="Arial" charset="0"/>
              </a:rPr>
              <a:t>l</a:t>
            </a:r>
            <a:endParaRPr lang="en-US" i="1" dirty="0">
              <a:latin typeface="Arial Narrow" charset="0"/>
              <a:cs typeface="Arial" charset="0"/>
            </a:endParaRPr>
          </a:p>
          <a:p>
            <a:pPr marL="742950" lvl="1" indent="-285750">
              <a:lnSpc>
                <a:spcPct val="100000"/>
              </a:lnSpc>
              <a:buClr>
                <a:schemeClr val="tx1"/>
              </a:buClr>
              <a:buFont typeface="Monotype Sorts" charset="0"/>
              <a:buNone/>
            </a:pPr>
            <a:r>
              <a:rPr lang="en-US" i="1" dirty="0">
                <a:latin typeface="Arial Narrow" charset="0"/>
                <a:cs typeface="Arial" charset="0"/>
              </a:rPr>
              <a:t>and </a:t>
            </a:r>
            <a:r>
              <a:rPr lang="en-US" i="1" dirty="0" err="1">
                <a:solidFill>
                  <a:schemeClr val="tx2"/>
                </a:solidFill>
                <a:latin typeface="Arial Narrow" charset="0"/>
                <a:cs typeface="Arial" charset="0"/>
              </a:rPr>
              <a:t>t</a:t>
            </a:r>
            <a:r>
              <a:rPr lang="en-US" i="1" baseline="-25000" dirty="0" err="1">
                <a:solidFill>
                  <a:schemeClr val="tx2"/>
                </a:solidFill>
                <a:latin typeface="Arial Narrow" charset="0"/>
                <a:cs typeface="Arial" charset="0"/>
              </a:rPr>
              <a:t>n</a:t>
            </a:r>
            <a:r>
              <a:rPr lang="en-US" i="1" dirty="0">
                <a:solidFill>
                  <a:schemeClr val="tx2"/>
                </a:solidFill>
                <a:latin typeface="Arial Narrow" charset="0"/>
                <a:cs typeface="Arial" charset="0"/>
              </a:rPr>
              <a:t> </a:t>
            </a:r>
            <a:r>
              <a:rPr lang="en-US" i="1" dirty="0">
                <a:latin typeface="Arial Narrow" charset="0"/>
                <a:cs typeface="Arial" charset="0"/>
              </a:rPr>
              <a:t>is minimum</a:t>
            </a:r>
            <a:endParaRPr lang="ru-RU" i="1" dirty="0">
              <a:latin typeface="Arial Narrow" charset="0"/>
              <a:cs typeface="Arial" charset="0"/>
            </a:endParaRPr>
          </a:p>
        </p:txBody>
      </p:sp>
      <p:sp>
        <p:nvSpPr>
          <p:cNvPr id="23557" name="Rectangle 3"/>
          <p:cNvSpPr>
            <a:spLocks noGrp="1" noChangeArrowheads="1"/>
          </p:cNvSpPr>
          <p:nvPr>
            <p:ph type="title"/>
          </p:nvPr>
        </p:nvSpPr>
        <p:spPr>
          <a:xfrm>
            <a:off x="0" y="0"/>
            <a:ext cx="9144000" cy="979488"/>
          </a:xfrm>
        </p:spPr>
        <p:txBody>
          <a:bodyPr/>
          <a:lstStyle/>
          <a:p>
            <a:r>
              <a:rPr lang="en-US" sz="2800">
                <a:latin typeface="Arial Narrow" charset="0"/>
              </a:rPr>
              <a:t>Minimum latency resource-constrained scheduling problem</a:t>
            </a:r>
            <a:endParaRPr lang="en-US">
              <a:latin typeface="Arial Narrow" charset="0"/>
            </a:endParaRPr>
          </a:p>
        </p:txBody>
      </p:sp>
      <p:sp>
        <p:nvSpPr>
          <p:cNvPr id="23558" name="Text Box 4"/>
          <p:cNvSpPr txBox="1">
            <a:spLocks noChangeArrowheads="1"/>
          </p:cNvSpPr>
          <p:nvPr/>
        </p:nvSpPr>
        <p:spPr bwMode="auto">
          <a:xfrm flipV="1">
            <a:off x="5724525" y="4748213"/>
            <a:ext cx="4318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600" b="0">
              <a:latin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457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80231E27-4D5C-1D40-A0FE-5A2512BFC060}" type="slidenum">
              <a:rPr lang="en-US" sz="1400" b="0"/>
              <a:pPr/>
              <a:t>22</a:t>
            </a:fld>
            <a:endParaRPr lang="en-US" sz="1400" b="0"/>
          </a:p>
        </p:txBody>
      </p:sp>
      <p:sp>
        <p:nvSpPr>
          <p:cNvPr id="24580" name="Rectangle 2"/>
          <p:cNvSpPr>
            <a:spLocks noGrp="1" noChangeArrowheads="1"/>
          </p:cNvSpPr>
          <p:nvPr>
            <p:ph type="title"/>
          </p:nvPr>
        </p:nvSpPr>
        <p:spPr/>
        <p:txBody>
          <a:bodyPr/>
          <a:lstStyle/>
          <a:p>
            <a:r>
              <a:rPr lang="en-US">
                <a:latin typeface="Arial Narrow" charset="0"/>
              </a:rPr>
              <a:t>Scheduling under resource constraints</a:t>
            </a:r>
          </a:p>
        </p:txBody>
      </p:sp>
      <p:sp>
        <p:nvSpPr>
          <p:cNvPr id="24581" name="Rectangle 3"/>
          <p:cNvSpPr>
            <a:spLocks noGrp="1" noChangeArrowheads="1"/>
          </p:cNvSpPr>
          <p:nvPr>
            <p:ph type="body" idx="1"/>
          </p:nvPr>
        </p:nvSpPr>
        <p:spPr/>
        <p:txBody>
          <a:bodyPr/>
          <a:lstStyle/>
          <a:p>
            <a:r>
              <a:rPr lang="en-US">
                <a:latin typeface="Arial Narrow" charset="0"/>
              </a:rPr>
              <a:t>Intractable problem</a:t>
            </a:r>
          </a:p>
          <a:p>
            <a:r>
              <a:rPr lang="en-US">
                <a:latin typeface="Arial Narrow" charset="0"/>
              </a:rPr>
              <a:t>Algorithms:</a:t>
            </a:r>
          </a:p>
          <a:p>
            <a:pPr lvl="1"/>
            <a:r>
              <a:rPr lang="en-US">
                <a:latin typeface="Arial Narrow" charset="0"/>
              </a:rPr>
              <a:t>Exact:</a:t>
            </a:r>
          </a:p>
          <a:p>
            <a:pPr lvl="2"/>
            <a:r>
              <a:rPr lang="en-US">
                <a:latin typeface="Arial Narrow" charset="0"/>
              </a:rPr>
              <a:t>Integer linear program</a:t>
            </a:r>
          </a:p>
          <a:p>
            <a:pPr lvl="2"/>
            <a:r>
              <a:rPr lang="en-US">
                <a:latin typeface="Arial Narrow" charset="0"/>
              </a:rPr>
              <a:t>Hu (restrictive assumptions)</a:t>
            </a:r>
          </a:p>
          <a:p>
            <a:pPr lvl="1"/>
            <a:r>
              <a:rPr lang="en-US">
                <a:latin typeface="Arial Narrow" charset="0"/>
              </a:rPr>
              <a:t>Approximate :</a:t>
            </a:r>
          </a:p>
          <a:p>
            <a:pPr lvl="2"/>
            <a:r>
              <a:rPr lang="en-US">
                <a:latin typeface="Arial Narrow" charset="0"/>
              </a:rPr>
              <a:t>List scheduling</a:t>
            </a:r>
          </a:p>
          <a:p>
            <a:pPr lvl="2"/>
            <a:r>
              <a:rPr lang="en-US">
                <a:latin typeface="Arial Narrow" charset="0"/>
              </a:rPr>
              <a:t>Force-directed scheduling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560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077B7D0-D1D8-7A42-9CAF-A02EC24DBD2B}" type="slidenum">
              <a:rPr lang="en-US" sz="1400" b="0"/>
              <a:pPr/>
              <a:t>23</a:t>
            </a:fld>
            <a:endParaRPr lang="en-US" sz="1400" b="0"/>
          </a:p>
        </p:txBody>
      </p:sp>
      <p:sp>
        <p:nvSpPr>
          <p:cNvPr id="1386498" name="Rectangle 2"/>
          <p:cNvSpPr>
            <a:spLocks noGrp="1" noChangeArrowheads="1"/>
          </p:cNvSpPr>
          <p:nvPr>
            <p:ph type="body" idx="1"/>
          </p:nvPr>
        </p:nvSpPr>
        <p:spPr/>
        <p:txBody>
          <a:bodyPr/>
          <a:lstStyle/>
          <a:p>
            <a:r>
              <a:rPr lang="en-US">
                <a:latin typeface="Arial Narrow" charset="0"/>
              </a:rPr>
              <a:t>Binary decision variables:</a:t>
            </a:r>
          </a:p>
          <a:p>
            <a:pPr lvl="1">
              <a:buClr>
                <a:schemeClr val="tx1"/>
              </a:buClr>
              <a:buFont typeface="Monotype Sorts" charset="0"/>
              <a:buNone/>
            </a:pPr>
            <a:r>
              <a:rPr lang="en-US" i="1">
                <a:solidFill>
                  <a:schemeClr val="tx2"/>
                </a:solidFill>
                <a:latin typeface="Arial Narrow" charset="0"/>
              </a:rPr>
              <a:t>X = </a:t>
            </a:r>
            <a:r>
              <a:rPr lang="en-US">
                <a:solidFill>
                  <a:schemeClr val="tx2"/>
                </a:solidFill>
                <a:latin typeface="Arial Narrow" charset="0"/>
              </a:rPr>
              <a:t>{ </a:t>
            </a:r>
            <a:r>
              <a:rPr lang="en-US" i="1">
                <a:solidFill>
                  <a:schemeClr val="tx2"/>
                </a:solidFill>
                <a:latin typeface="Arial Narrow" charset="0"/>
              </a:rPr>
              <a:t>x</a:t>
            </a:r>
            <a:r>
              <a:rPr lang="en-US" i="1" baseline="-25000">
                <a:solidFill>
                  <a:schemeClr val="tx2"/>
                </a:solidFill>
                <a:latin typeface="Arial Narrow" charset="0"/>
              </a:rPr>
              <a:t>il</a:t>
            </a:r>
            <a:r>
              <a:rPr lang="en-US" i="1">
                <a:solidFill>
                  <a:schemeClr val="tx2"/>
                </a:solidFill>
                <a:latin typeface="Arial Narrow" charset="0"/>
              </a:rPr>
              <a:t>,   i = </a:t>
            </a:r>
            <a:r>
              <a:rPr lang="en-US">
                <a:solidFill>
                  <a:schemeClr val="tx2"/>
                </a:solidFill>
                <a:latin typeface="Arial Narrow" charset="0"/>
              </a:rPr>
              <a:t>1</a:t>
            </a:r>
            <a:r>
              <a:rPr lang="en-US" i="1">
                <a:solidFill>
                  <a:schemeClr val="tx2"/>
                </a:solidFill>
                <a:latin typeface="Arial Narrow" charset="0"/>
              </a:rPr>
              <a:t>,2,…. n;  l = </a:t>
            </a:r>
            <a:r>
              <a:rPr lang="en-US">
                <a:solidFill>
                  <a:schemeClr val="tx2"/>
                </a:solidFill>
                <a:latin typeface="Arial Narrow" charset="0"/>
              </a:rPr>
              <a:t>1</a:t>
            </a:r>
            <a:r>
              <a:rPr lang="en-US" i="1">
                <a:solidFill>
                  <a:schemeClr val="tx2"/>
                </a:solidFill>
                <a:latin typeface="Arial Narrow" charset="0"/>
              </a:rPr>
              <a:t>,2,…, </a:t>
            </a:r>
            <a:r>
              <a:rPr lang="el-GR" i="1">
                <a:solidFill>
                  <a:schemeClr val="tx2"/>
                </a:solidFill>
                <a:latin typeface="Lucida Grande" charset="0"/>
                <a:cs typeface="Arial" charset="0"/>
              </a:rPr>
              <a:t>λ</a:t>
            </a:r>
            <a:r>
              <a:rPr lang="en-US" i="1">
                <a:solidFill>
                  <a:schemeClr val="tx2"/>
                </a:solidFill>
                <a:latin typeface="Arial Narrow" charset="0"/>
                <a:cs typeface="Arial" charset="0"/>
              </a:rPr>
              <a:t> + </a:t>
            </a:r>
            <a:r>
              <a:rPr lang="en-US">
                <a:solidFill>
                  <a:schemeClr val="tx2"/>
                </a:solidFill>
                <a:latin typeface="Arial Narrow" charset="0"/>
                <a:cs typeface="Arial" charset="0"/>
              </a:rPr>
              <a:t>1}</a:t>
            </a:r>
          </a:p>
          <a:p>
            <a:pPr lvl="1">
              <a:buClr>
                <a:schemeClr val="tx1"/>
              </a:buClr>
              <a:buFont typeface="Monotype Sorts" charset="0"/>
              <a:buNone/>
            </a:pPr>
            <a:r>
              <a:rPr lang="en-US" i="1">
                <a:solidFill>
                  <a:schemeClr val="tx2"/>
                </a:solidFill>
                <a:latin typeface="Arial Narrow" charset="0"/>
                <a:cs typeface="Arial" charset="0"/>
              </a:rPr>
              <a:t>x</a:t>
            </a:r>
            <a:r>
              <a:rPr lang="en-US" b="0" i="1" baseline="-24000">
                <a:solidFill>
                  <a:schemeClr val="tx2"/>
                </a:solidFill>
                <a:latin typeface="Arial Narrow" charset="0"/>
                <a:cs typeface="Arial" charset="0"/>
              </a:rPr>
              <a:t>il</a:t>
            </a:r>
            <a:r>
              <a:rPr lang="en-US" i="1">
                <a:latin typeface="Arial Narrow" charset="0"/>
                <a:cs typeface="Arial" charset="0"/>
              </a:rPr>
              <a:t> </a:t>
            </a:r>
            <a:r>
              <a:rPr lang="en-US">
                <a:latin typeface="Arial Narrow" charset="0"/>
                <a:cs typeface="Arial" charset="0"/>
              </a:rPr>
              <a:t>is </a:t>
            </a:r>
            <a:r>
              <a:rPr lang="en-US" b="0">
                <a:solidFill>
                  <a:schemeClr val="tx2"/>
                </a:solidFill>
                <a:latin typeface="Arial Narrow" charset="0"/>
                <a:cs typeface="Arial" charset="0"/>
              </a:rPr>
              <a:t>TRUE</a:t>
            </a:r>
            <a:r>
              <a:rPr lang="en-US" b="0">
                <a:latin typeface="Arial Narrow" charset="0"/>
                <a:cs typeface="Arial" charset="0"/>
              </a:rPr>
              <a:t> </a:t>
            </a:r>
            <a:r>
              <a:rPr lang="en-US">
                <a:latin typeface="Arial Narrow" charset="0"/>
                <a:cs typeface="Arial" charset="0"/>
              </a:rPr>
              <a:t>only when operation </a:t>
            </a:r>
            <a:r>
              <a:rPr lang="en-US" i="1">
                <a:solidFill>
                  <a:schemeClr val="tx2"/>
                </a:solidFill>
                <a:latin typeface="Arial Narrow" charset="0"/>
                <a:cs typeface="Arial" charset="0"/>
              </a:rPr>
              <a:t>v</a:t>
            </a:r>
            <a:r>
              <a:rPr lang="en-US" b="0" i="1" baseline="-25000">
                <a:solidFill>
                  <a:schemeClr val="tx2"/>
                </a:solidFill>
                <a:latin typeface="Arial Narrow" charset="0"/>
                <a:cs typeface="Arial" charset="0"/>
              </a:rPr>
              <a:t>i</a:t>
            </a:r>
            <a:r>
              <a:rPr lang="en-US">
                <a:latin typeface="Arial Narrow" charset="0"/>
                <a:cs typeface="Arial" charset="0"/>
              </a:rPr>
              <a:t> starts in step </a:t>
            </a:r>
            <a:r>
              <a:rPr lang="en-US" i="1">
                <a:solidFill>
                  <a:schemeClr val="tx2"/>
                </a:solidFill>
                <a:latin typeface="Arial Narrow" charset="0"/>
                <a:cs typeface="Arial" charset="0"/>
              </a:rPr>
              <a:t>l</a:t>
            </a:r>
            <a:r>
              <a:rPr lang="en-US" i="1">
                <a:latin typeface="Arial Narrow" charset="0"/>
                <a:cs typeface="Arial" charset="0"/>
              </a:rPr>
              <a:t> </a:t>
            </a:r>
            <a:r>
              <a:rPr lang="en-US">
                <a:latin typeface="Arial Narrow" charset="0"/>
                <a:cs typeface="Arial" charset="0"/>
              </a:rPr>
              <a:t>of the schedule      ( i.e. </a:t>
            </a:r>
            <a:r>
              <a:rPr lang="en-US" i="1">
                <a:solidFill>
                  <a:schemeClr val="tx2"/>
                </a:solidFill>
                <a:latin typeface="Arial Narrow" charset="0"/>
                <a:cs typeface="Arial" charset="0"/>
              </a:rPr>
              <a:t>l = t</a:t>
            </a:r>
            <a:r>
              <a:rPr lang="en-US" b="0" i="1" baseline="-25000">
                <a:solidFill>
                  <a:schemeClr val="tx2"/>
                </a:solidFill>
                <a:latin typeface="Arial Narrow" charset="0"/>
                <a:cs typeface="Arial" charset="0"/>
              </a:rPr>
              <a:t>i</a:t>
            </a:r>
            <a:r>
              <a:rPr lang="en-US" i="1">
                <a:latin typeface="Arial Narrow" charset="0"/>
                <a:cs typeface="Arial" charset="0"/>
              </a:rPr>
              <a:t> )</a:t>
            </a:r>
          </a:p>
          <a:p>
            <a:pPr lvl="1">
              <a:buClr>
                <a:schemeClr val="tx1"/>
              </a:buClr>
              <a:buFont typeface="Monotype Sorts" charset="0"/>
              <a:buNone/>
            </a:pPr>
            <a:r>
              <a:rPr lang="en-US" i="1">
                <a:latin typeface="Arial Narrow" charset="0"/>
                <a:cs typeface="Arial" charset="0"/>
              </a:rPr>
              <a:t>    </a:t>
            </a:r>
            <a:r>
              <a:rPr lang="el-GR" i="1">
                <a:solidFill>
                  <a:schemeClr val="tx2"/>
                </a:solidFill>
                <a:latin typeface="Lucida Grande" charset="0"/>
                <a:cs typeface="Arial" charset="0"/>
              </a:rPr>
              <a:t>λ</a:t>
            </a:r>
            <a:r>
              <a:rPr lang="en-US" i="1">
                <a:latin typeface="Arial Narrow" charset="0"/>
                <a:cs typeface="Arial" charset="0"/>
              </a:rPr>
              <a:t> </a:t>
            </a:r>
            <a:r>
              <a:rPr lang="en-US">
                <a:latin typeface="Arial Narrow" charset="0"/>
                <a:cs typeface="Arial" charset="0"/>
              </a:rPr>
              <a:t>is an upper bound on latency</a:t>
            </a:r>
          </a:p>
          <a:p>
            <a:r>
              <a:rPr lang="en-US">
                <a:latin typeface="Arial Narrow" charset="0"/>
                <a:cs typeface="Arial" charset="0"/>
              </a:rPr>
              <a:t>Start time of operation </a:t>
            </a:r>
            <a:r>
              <a:rPr lang="en-US" i="1">
                <a:solidFill>
                  <a:schemeClr val="tx2"/>
                </a:solidFill>
                <a:latin typeface="Arial Narrow" charset="0"/>
                <a:cs typeface="Arial" charset="0"/>
              </a:rPr>
              <a:t>v</a:t>
            </a:r>
            <a:r>
              <a:rPr lang="en-US" b="0" i="1" baseline="-25000">
                <a:solidFill>
                  <a:schemeClr val="tx2"/>
                </a:solidFill>
                <a:latin typeface="Arial Narrow" charset="0"/>
                <a:cs typeface="Arial" charset="0"/>
              </a:rPr>
              <a:t>i</a:t>
            </a:r>
            <a:r>
              <a:rPr lang="en-US" i="1">
                <a:latin typeface="Arial Narrow" charset="0"/>
                <a:cs typeface="Arial" charset="0"/>
              </a:rPr>
              <a:t> </a:t>
            </a:r>
            <a:r>
              <a:rPr lang="en-US">
                <a:latin typeface="Arial Narrow" charset="0"/>
                <a:cs typeface="Arial" charset="0"/>
              </a:rPr>
              <a:t>:    </a:t>
            </a:r>
            <a:r>
              <a:rPr lang="el-GR" b="0">
                <a:solidFill>
                  <a:schemeClr val="tx2"/>
                </a:solidFill>
                <a:latin typeface="Lucida Grande" charset="0"/>
                <a:cs typeface="Arial" charset="0"/>
              </a:rPr>
              <a:t>Σ</a:t>
            </a:r>
            <a:r>
              <a:rPr lang="en-US" b="0" i="1" baseline="-25000">
                <a:solidFill>
                  <a:schemeClr val="tx2"/>
                </a:solidFill>
                <a:latin typeface="Lucida Grande" charset="0"/>
                <a:cs typeface="Arial" charset="0"/>
              </a:rPr>
              <a:t>l  </a:t>
            </a:r>
            <a:r>
              <a:rPr lang="en-US" b="0" i="1">
                <a:solidFill>
                  <a:schemeClr val="tx2"/>
                </a:solidFill>
                <a:latin typeface="Arial Narrow" charset="0"/>
                <a:cs typeface="Arial" charset="0"/>
              </a:rPr>
              <a:t>l </a:t>
            </a:r>
            <a:r>
              <a:rPr lang="en-US" b="0" baseline="16000">
                <a:solidFill>
                  <a:schemeClr val="tx2"/>
                </a:solidFill>
                <a:latin typeface="Arial Narrow" charset="0"/>
                <a:cs typeface="Arial" charset="0"/>
              </a:rPr>
              <a:t>.</a:t>
            </a:r>
            <a:r>
              <a:rPr lang="en-US" b="0">
                <a:solidFill>
                  <a:schemeClr val="tx2"/>
                </a:solidFill>
                <a:latin typeface="Arial Narrow" charset="0"/>
                <a:cs typeface="Arial" charset="0"/>
              </a:rPr>
              <a:t> </a:t>
            </a:r>
            <a:r>
              <a:rPr lang="en-US" b="0" i="1">
                <a:solidFill>
                  <a:schemeClr val="tx2"/>
                </a:solidFill>
                <a:latin typeface="Arial Narrow" charset="0"/>
                <a:cs typeface="Arial" charset="0"/>
              </a:rPr>
              <a:t>x</a:t>
            </a:r>
            <a:r>
              <a:rPr lang="en-US" b="0" i="1" baseline="-25000">
                <a:solidFill>
                  <a:schemeClr val="tx2"/>
                </a:solidFill>
                <a:latin typeface="Arial Narrow" charset="0"/>
                <a:cs typeface="Arial" charset="0"/>
              </a:rPr>
              <a:t>il</a:t>
            </a:r>
            <a:endParaRPr lang="en-US" b="0">
              <a:solidFill>
                <a:schemeClr val="tx2"/>
              </a:solidFill>
              <a:latin typeface="Arial Narrow" charset="0"/>
            </a:endParaRPr>
          </a:p>
        </p:txBody>
      </p:sp>
      <p:sp>
        <p:nvSpPr>
          <p:cNvPr id="25605" name="Rectangle 3"/>
          <p:cNvSpPr>
            <a:spLocks noGrp="1" noChangeArrowheads="1"/>
          </p:cNvSpPr>
          <p:nvPr>
            <p:ph type="title"/>
          </p:nvPr>
        </p:nvSpPr>
        <p:spPr/>
        <p:txBody>
          <a:bodyPr/>
          <a:lstStyle/>
          <a:p>
            <a:r>
              <a:rPr lang="en-US">
                <a:latin typeface="Arial Narrow" charset="0"/>
              </a:rPr>
              <a:t>ILP formulation</a:t>
            </a:r>
          </a:p>
        </p:txBody>
      </p:sp>
      <p:sp>
        <p:nvSpPr>
          <p:cNvPr id="25606" name="Line 4"/>
          <p:cNvSpPr>
            <a:spLocks noChangeShapeType="1"/>
          </p:cNvSpPr>
          <p:nvPr/>
        </p:nvSpPr>
        <p:spPr bwMode="auto">
          <a:xfrm>
            <a:off x="1009650" y="3244850"/>
            <a:ext cx="215900" cy="0"/>
          </a:xfrm>
          <a:prstGeom prst="line">
            <a:avLst/>
          </a:prstGeom>
          <a:noFill/>
          <a:ln w="9525">
            <a:solidFill>
              <a:schemeClr val="tx2"/>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5607" name="Line 5"/>
          <p:cNvSpPr>
            <a:spLocks noChangeShapeType="1"/>
          </p:cNvSpPr>
          <p:nvPr/>
        </p:nvSpPr>
        <p:spPr bwMode="auto">
          <a:xfrm>
            <a:off x="4602163" y="1819275"/>
            <a:ext cx="215900" cy="0"/>
          </a:xfrm>
          <a:prstGeom prst="line">
            <a:avLst/>
          </a:prstGeom>
          <a:noFill/>
          <a:ln w="9525">
            <a:solidFill>
              <a:schemeClr val="tx2"/>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649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662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87466E4-848F-B945-8131-F534C67131A5}" type="slidenum">
              <a:rPr lang="en-US" sz="1400" b="0"/>
              <a:pPr/>
              <a:t>24</a:t>
            </a:fld>
            <a:endParaRPr lang="en-US" sz="1400" b="0"/>
          </a:p>
        </p:txBody>
      </p:sp>
      <p:sp>
        <p:nvSpPr>
          <p:cNvPr id="1387522" name="Rectangle 2"/>
          <p:cNvSpPr>
            <a:spLocks noGrp="1" noChangeArrowheads="1"/>
          </p:cNvSpPr>
          <p:nvPr>
            <p:ph type="body" idx="1"/>
          </p:nvPr>
        </p:nvSpPr>
        <p:spPr>
          <a:xfrm>
            <a:off x="152400" y="1168400"/>
            <a:ext cx="8699500" cy="5207000"/>
          </a:xfrm>
        </p:spPr>
        <p:txBody>
          <a:bodyPr/>
          <a:lstStyle/>
          <a:p>
            <a:pPr marL="342900" indent="-342900">
              <a:lnSpc>
                <a:spcPct val="90000"/>
              </a:lnSpc>
            </a:pPr>
            <a:r>
              <a:rPr lang="en-US" dirty="0">
                <a:latin typeface="Arial Narrow" charset="0"/>
              </a:rPr>
              <a:t>Operations start only once</a:t>
            </a:r>
          </a:p>
          <a:p>
            <a:pPr marL="742950" lvl="1" indent="-285750">
              <a:lnSpc>
                <a:spcPct val="90000"/>
              </a:lnSpc>
              <a:buClr>
                <a:schemeClr val="tx1"/>
              </a:buClr>
              <a:buFont typeface="Monotype Sorts" charset="0"/>
              <a:buNone/>
            </a:pPr>
            <a:r>
              <a:rPr lang="el-GR" dirty="0">
                <a:solidFill>
                  <a:schemeClr val="tx2"/>
                </a:solidFill>
                <a:latin typeface="Lucida Grande" charset="0"/>
                <a:cs typeface="Arial" charset="0"/>
              </a:rPr>
              <a:t>Σ</a:t>
            </a:r>
            <a:r>
              <a:rPr lang="en-US" dirty="0">
                <a:solidFill>
                  <a:schemeClr val="tx2"/>
                </a:solidFill>
                <a:latin typeface="Arial Narrow" charset="0"/>
                <a:cs typeface="Arial" charset="0"/>
              </a:rPr>
              <a:t> </a:t>
            </a:r>
            <a:r>
              <a:rPr lang="en-US" i="1" dirty="0" err="1">
                <a:solidFill>
                  <a:schemeClr val="tx2"/>
                </a:solidFill>
                <a:latin typeface="Arial Narrow" charset="0"/>
              </a:rPr>
              <a:t>x</a:t>
            </a:r>
            <a:r>
              <a:rPr lang="en-US" i="1" baseline="-25000" dirty="0" err="1">
                <a:solidFill>
                  <a:schemeClr val="tx2"/>
                </a:solidFill>
                <a:latin typeface="Arial Narrow" charset="0"/>
              </a:rPr>
              <a:t>il</a:t>
            </a:r>
            <a:r>
              <a:rPr lang="en-US" i="1" dirty="0">
                <a:solidFill>
                  <a:schemeClr val="tx2"/>
                </a:solidFill>
                <a:latin typeface="Arial Narrow" charset="0"/>
              </a:rPr>
              <a:t> </a:t>
            </a:r>
            <a:r>
              <a:rPr lang="en-US" dirty="0">
                <a:solidFill>
                  <a:schemeClr val="tx2"/>
                </a:solidFill>
                <a:latin typeface="Arial Narrow" charset="0"/>
              </a:rPr>
              <a:t>= 1</a:t>
            </a:r>
            <a:r>
              <a:rPr lang="en-US" dirty="0">
                <a:latin typeface="Arial Narrow" charset="0"/>
              </a:rPr>
              <a:t>    </a:t>
            </a:r>
            <a:r>
              <a:rPr lang="en-US" i="1" dirty="0" err="1">
                <a:solidFill>
                  <a:schemeClr val="tx2"/>
                </a:solidFill>
                <a:latin typeface="Arial Narrow" charset="0"/>
              </a:rPr>
              <a:t>i</a:t>
            </a:r>
            <a:r>
              <a:rPr lang="en-US" i="1" dirty="0">
                <a:solidFill>
                  <a:schemeClr val="tx2"/>
                </a:solidFill>
                <a:latin typeface="Arial Narrow" charset="0"/>
              </a:rPr>
              <a:t> = </a:t>
            </a:r>
            <a:r>
              <a:rPr lang="en-US" dirty="0">
                <a:solidFill>
                  <a:schemeClr val="tx2"/>
                </a:solidFill>
                <a:latin typeface="Arial Narrow" charset="0"/>
              </a:rPr>
              <a:t>1, 2,…, </a:t>
            </a:r>
            <a:r>
              <a:rPr lang="en-US" i="1" dirty="0">
                <a:solidFill>
                  <a:schemeClr val="tx2"/>
                </a:solidFill>
                <a:latin typeface="Arial Narrow" charset="0"/>
              </a:rPr>
              <a:t>n</a:t>
            </a:r>
            <a:endParaRPr lang="en-US" dirty="0">
              <a:latin typeface="Arial Narrow" charset="0"/>
            </a:endParaRPr>
          </a:p>
          <a:p>
            <a:pPr marL="342900" indent="-342900">
              <a:lnSpc>
                <a:spcPct val="90000"/>
              </a:lnSpc>
            </a:pPr>
            <a:r>
              <a:rPr lang="en-US" dirty="0">
                <a:latin typeface="Arial Narrow" charset="0"/>
              </a:rPr>
              <a:t>Sequencing relations must be satisfied</a:t>
            </a:r>
          </a:p>
          <a:p>
            <a:pPr marL="742950" lvl="1" indent="-285750">
              <a:lnSpc>
                <a:spcPct val="90000"/>
              </a:lnSpc>
              <a:buClr>
                <a:schemeClr val="tx1"/>
              </a:buClr>
              <a:buFont typeface="Monotype Sorts" charset="0"/>
              <a:buNone/>
            </a:pPr>
            <a:r>
              <a:rPr lang="en-US" i="1" dirty="0" err="1">
                <a:solidFill>
                  <a:schemeClr val="tx2"/>
                </a:solidFill>
                <a:latin typeface="Arial Narrow" charset="0"/>
              </a:rPr>
              <a:t>t</a:t>
            </a:r>
            <a:r>
              <a:rPr lang="en-US" i="1" baseline="-25000" dirty="0" err="1">
                <a:solidFill>
                  <a:schemeClr val="tx2"/>
                </a:solidFill>
                <a:latin typeface="Arial Narrow" charset="0"/>
              </a:rPr>
              <a:t>i</a:t>
            </a:r>
            <a:r>
              <a:rPr lang="en-US" i="1" dirty="0">
                <a:solidFill>
                  <a:schemeClr val="tx2"/>
                </a:solidFill>
                <a:latin typeface="Arial Narrow" charset="0"/>
              </a:rPr>
              <a:t> </a:t>
            </a:r>
            <a:r>
              <a:rPr lang="en-US" i="1" dirty="0">
                <a:solidFill>
                  <a:schemeClr val="tx2"/>
                </a:solidFill>
                <a:latin typeface="Arial Narrow" charset="0"/>
                <a:cs typeface="Arial" charset="0"/>
              </a:rPr>
              <a:t>≥</a:t>
            </a:r>
            <a:r>
              <a:rPr lang="en-US" i="1" dirty="0">
                <a:solidFill>
                  <a:schemeClr val="tx2"/>
                </a:solidFill>
                <a:latin typeface="Arial Narrow" charset="0"/>
              </a:rPr>
              <a:t> </a:t>
            </a:r>
            <a:r>
              <a:rPr lang="en-US" i="1" dirty="0" err="1">
                <a:solidFill>
                  <a:schemeClr val="tx2"/>
                </a:solidFill>
                <a:latin typeface="Arial Narrow" charset="0"/>
              </a:rPr>
              <a:t>t</a:t>
            </a:r>
            <a:r>
              <a:rPr lang="en-US" i="1" baseline="-25000" dirty="0" err="1">
                <a:solidFill>
                  <a:schemeClr val="tx2"/>
                </a:solidFill>
                <a:latin typeface="Arial Narrow" charset="0"/>
              </a:rPr>
              <a:t>j</a:t>
            </a:r>
            <a:r>
              <a:rPr lang="en-US" i="1" dirty="0">
                <a:solidFill>
                  <a:schemeClr val="tx2"/>
                </a:solidFill>
                <a:latin typeface="Arial Narrow" charset="0"/>
              </a:rPr>
              <a:t> + </a:t>
            </a:r>
            <a:r>
              <a:rPr lang="en-US" i="1" dirty="0" err="1">
                <a:solidFill>
                  <a:schemeClr val="tx2"/>
                </a:solidFill>
                <a:latin typeface="Arial Narrow" charset="0"/>
              </a:rPr>
              <a:t>d</a:t>
            </a:r>
            <a:r>
              <a:rPr lang="en-US" i="1" baseline="-25000" dirty="0" err="1">
                <a:solidFill>
                  <a:schemeClr val="tx2"/>
                </a:solidFill>
                <a:latin typeface="Arial Narrow" charset="0"/>
              </a:rPr>
              <a:t>j</a:t>
            </a:r>
            <a:r>
              <a:rPr lang="en-US" i="1" dirty="0">
                <a:latin typeface="Arial Narrow" charset="0"/>
              </a:rPr>
              <a:t>        </a:t>
            </a:r>
            <a:r>
              <a:rPr lang="en-US" i="1" dirty="0">
                <a:solidFill>
                  <a:schemeClr val="tx2"/>
                </a:solidFill>
                <a:latin typeface="Arial Narrow" charset="0"/>
                <a:sym typeface="Wingdings" charset="0"/>
              </a:rPr>
              <a:t></a:t>
            </a:r>
            <a:r>
              <a:rPr lang="en-US" i="1" dirty="0">
                <a:latin typeface="Arial Narrow" charset="0"/>
                <a:sym typeface="Wingdings" charset="0"/>
              </a:rPr>
              <a:t>   </a:t>
            </a:r>
            <a:r>
              <a:rPr lang="en-US" i="1" dirty="0" err="1">
                <a:solidFill>
                  <a:schemeClr val="tx2"/>
                </a:solidFill>
                <a:latin typeface="Arial Narrow" charset="0"/>
              </a:rPr>
              <a:t>t</a:t>
            </a:r>
            <a:r>
              <a:rPr lang="en-US" i="1" baseline="-25000" dirty="0" err="1">
                <a:solidFill>
                  <a:schemeClr val="tx2"/>
                </a:solidFill>
                <a:latin typeface="Arial Narrow" charset="0"/>
              </a:rPr>
              <a:t>i</a:t>
            </a:r>
            <a:r>
              <a:rPr lang="en-US" i="1" dirty="0">
                <a:solidFill>
                  <a:schemeClr val="tx2"/>
                </a:solidFill>
                <a:latin typeface="Arial Narrow" charset="0"/>
              </a:rPr>
              <a:t> </a:t>
            </a:r>
            <a:r>
              <a:rPr lang="en-US" i="1" dirty="0">
                <a:solidFill>
                  <a:schemeClr val="tx2"/>
                </a:solidFill>
                <a:latin typeface="Arial Narrow" charset="0"/>
                <a:cs typeface="Arial" charset="0"/>
              </a:rPr>
              <a:t>- </a:t>
            </a:r>
            <a:r>
              <a:rPr lang="en-US" i="1" dirty="0" err="1">
                <a:solidFill>
                  <a:schemeClr val="tx2"/>
                </a:solidFill>
                <a:latin typeface="Arial Narrow" charset="0"/>
              </a:rPr>
              <a:t>t</a:t>
            </a:r>
            <a:r>
              <a:rPr lang="en-US" i="1" baseline="-25000" dirty="0" err="1">
                <a:solidFill>
                  <a:schemeClr val="tx2"/>
                </a:solidFill>
                <a:latin typeface="Arial Narrow" charset="0"/>
              </a:rPr>
              <a:t>j</a:t>
            </a:r>
            <a:r>
              <a:rPr lang="en-US" i="1" dirty="0">
                <a:solidFill>
                  <a:schemeClr val="tx2"/>
                </a:solidFill>
                <a:latin typeface="Arial Narrow" charset="0"/>
              </a:rPr>
              <a:t> - </a:t>
            </a:r>
            <a:r>
              <a:rPr lang="en-US" i="1" dirty="0" err="1">
                <a:solidFill>
                  <a:schemeClr val="tx2"/>
                </a:solidFill>
                <a:latin typeface="Arial Narrow" charset="0"/>
              </a:rPr>
              <a:t>d</a:t>
            </a:r>
            <a:r>
              <a:rPr lang="en-US" i="1" baseline="-25000" dirty="0" err="1">
                <a:solidFill>
                  <a:schemeClr val="tx2"/>
                </a:solidFill>
                <a:latin typeface="Arial Narrow" charset="0"/>
              </a:rPr>
              <a:t>j</a:t>
            </a:r>
            <a:r>
              <a:rPr lang="en-US" i="1" dirty="0">
                <a:latin typeface="Arial Narrow" charset="0"/>
              </a:rPr>
              <a:t>  </a:t>
            </a:r>
            <a:r>
              <a:rPr lang="en-US" i="1" dirty="0">
                <a:solidFill>
                  <a:schemeClr val="tx2"/>
                </a:solidFill>
                <a:latin typeface="Arial Narrow" charset="0"/>
              </a:rPr>
              <a:t>≥ 0</a:t>
            </a:r>
            <a:r>
              <a:rPr lang="en-US" i="1" dirty="0">
                <a:latin typeface="Arial Narrow" charset="0"/>
              </a:rPr>
              <a:t>    for all </a:t>
            </a:r>
            <a:r>
              <a:rPr lang="en-US" i="1" dirty="0">
                <a:solidFill>
                  <a:schemeClr val="tx2"/>
                </a:solidFill>
                <a:latin typeface="Arial Narrow" charset="0"/>
              </a:rPr>
              <a:t>(</a:t>
            </a:r>
            <a:r>
              <a:rPr lang="en-US" i="1" dirty="0" err="1">
                <a:solidFill>
                  <a:schemeClr val="tx2"/>
                </a:solidFill>
                <a:latin typeface="Arial Narrow" charset="0"/>
              </a:rPr>
              <a:t>v</a:t>
            </a:r>
            <a:r>
              <a:rPr lang="en-US" i="1" baseline="-25000" dirty="0" err="1">
                <a:solidFill>
                  <a:schemeClr val="tx2"/>
                </a:solidFill>
                <a:latin typeface="Arial Narrow" charset="0"/>
              </a:rPr>
              <a:t>j</a:t>
            </a:r>
            <a:r>
              <a:rPr lang="en-US" i="1" dirty="0">
                <a:solidFill>
                  <a:schemeClr val="tx2"/>
                </a:solidFill>
                <a:latin typeface="Arial Narrow" charset="0"/>
              </a:rPr>
              <a:t>, v</a:t>
            </a:r>
            <a:r>
              <a:rPr lang="en-US" i="1" baseline="-25000" dirty="0">
                <a:solidFill>
                  <a:schemeClr val="tx2"/>
                </a:solidFill>
                <a:latin typeface="Arial Narrow" charset="0"/>
              </a:rPr>
              <a:t>i</a:t>
            </a:r>
            <a:r>
              <a:rPr lang="en-US" i="1" dirty="0">
                <a:solidFill>
                  <a:schemeClr val="tx2"/>
                </a:solidFill>
                <a:latin typeface="Arial Narrow" charset="0"/>
              </a:rPr>
              <a:t>) </a:t>
            </a:r>
            <a:r>
              <a:rPr lang="ru-RU" i="1" dirty="0" err="1">
                <a:solidFill>
                  <a:schemeClr val="tx2"/>
                </a:solidFill>
                <a:latin typeface="Lucida Grande" charset="0"/>
                <a:cs typeface="Arial" charset="0"/>
              </a:rPr>
              <a:t>є</a:t>
            </a:r>
            <a:r>
              <a:rPr lang="en-US" i="1" dirty="0">
                <a:solidFill>
                  <a:schemeClr val="tx2"/>
                </a:solidFill>
                <a:latin typeface="Arial Narrow" charset="0"/>
                <a:cs typeface="Arial" charset="0"/>
              </a:rPr>
              <a:t> E</a:t>
            </a:r>
          </a:p>
          <a:p>
            <a:pPr marL="742950" lvl="1" indent="-285750">
              <a:lnSpc>
                <a:spcPct val="90000"/>
              </a:lnSpc>
              <a:buClr>
                <a:schemeClr val="tx1"/>
              </a:buClr>
              <a:buFont typeface="Monotype Sorts" charset="0"/>
              <a:buNone/>
            </a:pPr>
            <a:r>
              <a:rPr lang="el-GR" dirty="0">
                <a:solidFill>
                  <a:schemeClr val="tx2"/>
                </a:solidFill>
                <a:latin typeface="Lucida Grande" charset="0"/>
                <a:cs typeface="Arial" charset="0"/>
              </a:rPr>
              <a:t>Σ</a:t>
            </a:r>
            <a:r>
              <a:rPr lang="en-US" dirty="0">
                <a:solidFill>
                  <a:schemeClr val="tx2"/>
                </a:solidFill>
                <a:latin typeface="Arial Narrow" charset="0"/>
                <a:cs typeface="Arial" charset="0"/>
              </a:rPr>
              <a:t> </a:t>
            </a:r>
            <a:r>
              <a:rPr lang="en-US" i="1" dirty="0">
                <a:solidFill>
                  <a:schemeClr val="tx2"/>
                </a:solidFill>
                <a:latin typeface="Arial Narrow" charset="0"/>
                <a:cs typeface="Arial" charset="0"/>
              </a:rPr>
              <a:t>l </a:t>
            </a:r>
            <a:r>
              <a:rPr lang="en-US" i="1" dirty="0">
                <a:solidFill>
                  <a:schemeClr val="tx2"/>
                </a:solidFill>
                <a:latin typeface="Arial" charset="0"/>
                <a:cs typeface="Arial" charset="0"/>
              </a:rPr>
              <a:t>•</a:t>
            </a:r>
            <a:r>
              <a:rPr lang="en-US" i="1" dirty="0">
                <a:solidFill>
                  <a:schemeClr val="tx2"/>
                </a:solidFill>
                <a:latin typeface="Arial Narrow" charset="0"/>
                <a:cs typeface="Arial" charset="0"/>
              </a:rPr>
              <a:t> </a:t>
            </a:r>
            <a:r>
              <a:rPr lang="en-US" i="1" dirty="0" err="1">
                <a:solidFill>
                  <a:schemeClr val="tx2"/>
                </a:solidFill>
                <a:latin typeface="Arial Narrow" charset="0"/>
                <a:cs typeface="Arial" charset="0"/>
              </a:rPr>
              <a:t>x</a:t>
            </a:r>
            <a:r>
              <a:rPr lang="en-US" i="1" baseline="-25000" dirty="0" err="1">
                <a:solidFill>
                  <a:schemeClr val="tx2"/>
                </a:solidFill>
                <a:latin typeface="Arial Narrow" charset="0"/>
                <a:cs typeface="Arial" charset="0"/>
              </a:rPr>
              <a:t>il</a:t>
            </a:r>
            <a:r>
              <a:rPr lang="en-US" dirty="0">
                <a:solidFill>
                  <a:schemeClr val="tx2"/>
                </a:solidFill>
                <a:latin typeface="Arial Narrow" charset="0"/>
                <a:cs typeface="Arial" charset="0"/>
              </a:rPr>
              <a:t> </a:t>
            </a:r>
            <a:r>
              <a:rPr lang="en-US" dirty="0">
                <a:solidFill>
                  <a:schemeClr val="tx2"/>
                </a:solidFill>
                <a:latin typeface="Arial" charset="0"/>
                <a:cs typeface="Arial" charset="0"/>
              </a:rPr>
              <a:t>–</a:t>
            </a:r>
            <a:r>
              <a:rPr lang="en-US" dirty="0">
                <a:solidFill>
                  <a:schemeClr val="tx2"/>
                </a:solidFill>
                <a:latin typeface="Arial Narrow" charset="0"/>
                <a:cs typeface="Arial" charset="0"/>
              </a:rPr>
              <a:t> </a:t>
            </a:r>
            <a:r>
              <a:rPr lang="el-GR" dirty="0">
                <a:solidFill>
                  <a:schemeClr val="tx2"/>
                </a:solidFill>
                <a:latin typeface="Lucida Grande" charset="0"/>
                <a:cs typeface="Arial" charset="0"/>
              </a:rPr>
              <a:t>Σ</a:t>
            </a:r>
            <a:r>
              <a:rPr lang="en-US" dirty="0">
                <a:solidFill>
                  <a:schemeClr val="tx2"/>
                </a:solidFill>
                <a:latin typeface="Arial Narrow" charset="0"/>
                <a:cs typeface="Arial" charset="0"/>
              </a:rPr>
              <a:t> </a:t>
            </a:r>
            <a:r>
              <a:rPr lang="en-US" i="1" dirty="0">
                <a:solidFill>
                  <a:schemeClr val="tx2"/>
                </a:solidFill>
                <a:latin typeface="Arial Narrow" charset="0"/>
                <a:cs typeface="Arial" charset="0"/>
              </a:rPr>
              <a:t>l </a:t>
            </a:r>
            <a:r>
              <a:rPr lang="en-US" i="1" dirty="0">
                <a:solidFill>
                  <a:schemeClr val="tx2"/>
                </a:solidFill>
                <a:latin typeface="Arial" charset="0"/>
                <a:cs typeface="Arial" charset="0"/>
              </a:rPr>
              <a:t>•</a:t>
            </a:r>
            <a:r>
              <a:rPr lang="en-US" i="1" dirty="0">
                <a:solidFill>
                  <a:schemeClr val="tx2"/>
                </a:solidFill>
                <a:latin typeface="Arial Narrow" charset="0"/>
                <a:cs typeface="Arial" charset="0"/>
              </a:rPr>
              <a:t> </a:t>
            </a:r>
            <a:r>
              <a:rPr lang="en-US" i="1" dirty="0" err="1">
                <a:solidFill>
                  <a:schemeClr val="tx2"/>
                </a:solidFill>
                <a:latin typeface="Arial Narrow" charset="0"/>
                <a:cs typeface="Arial" charset="0"/>
              </a:rPr>
              <a:t>x</a:t>
            </a:r>
            <a:r>
              <a:rPr lang="en-US" i="1" baseline="-25000" dirty="0" err="1">
                <a:solidFill>
                  <a:schemeClr val="tx2"/>
                </a:solidFill>
                <a:latin typeface="Arial Narrow" charset="0"/>
                <a:cs typeface="Arial" charset="0"/>
              </a:rPr>
              <a:t>jl</a:t>
            </a:r>
            <a:r>
              <a:rPr lang="en-US" dirty="0">
                <a:solidFill>
                  <a:schemeClr val="tx2"/>
                </a:solidFill>
                <a:latin typeface="Arial Narrow" charset="0"/>
                <a:cs typeface="Arial" charset="0"/>
              </a:rPr>
              <a:t> </a:t>
            </a:r>
            <a:r>
              <a:rPr lang="en-US" dirty="0">
                <a:solidFill>
                  <a:schemeClr val="tx2"/>
                </a:solidFill>
                <a:latin typeface="Arial" charset="0"/>
                <a:cs typeface="Arial" charset="0"/>
              </a:rPr>
              <a:t>–</a:t>
            </a:r>
            <a:r>
              <a:rPr lang="en-US" dirty="0">
                <a:solidFill>
                  <a:schemeClr val="tx2"/>
                </a:solidFill>
                <a:latin typeface="Arial Narrow" charset="0"/>
                <a:cs typeface="Arial" charset="0"/>
              </a:rPr>
              <a:t> </a:t>
            </a:r>
            <a:r>
              <a:rPr lang="en-US" i="1" dirty="0" err="1">
                <a:solidFill>
                  <a:schemeClr val="tx2"/>
                </a:solidFill>
                <a:latin typeface="Arial Narrow" charset="0"/>
              </a:rPr>
              <a:t>d</a:t>
            </a:r>
            <a:r>
              <a:rPr lang="en-US" i="1" baseline="-25000" dirty="0" err="1">
                <a:solidFill>
                  <a:schemeClr val="tx2"/>
                </a:solidFill>
                <a:latin typeface="Arial Narrow" charset="0"/>
              </a:rPr>
              <a:t>j</a:t>
            </a:r>
            <a:r>
              <a:rPr lang="en-US" i="1" baseline="-25000" dirty="0">
                <a:solidFill>
                  <a:schemeClr val="tx2"/>
                </a:solidFill>
                <a:latin typeface="Arial Narrow" charset="0"/>
              </a:rPr>
              <a:t>  </a:t>
            </a:r>
            <a:r>
              <a:rPr lang="en-US" i="1" dirty="0">
                <a:solidFill>
                  <a:schemeClr val="tx2"/>
                </a:solidFill>
                <a:latin typeface="Arial Narrow" charset="0"/>
                <a:cs typeface="Arial" charset="0"/>
              </a:rPr>
              <a:t>≥  0</a:t>
            </a:r>
            <a:r>
              <a:rPr lang="en-US" i="1" dirty="0">
                <a:latin typeface="Arial Narrow" charset="0"/>
                <a:cs typeface="Arial" charset="0"/>
              </a:rPr>
              <a:t>            for all </a:t>
            </a:r>
            <a:r>
              <a:rPr lang="en-US" i="1" dirty="0">
                <a:solidFill>
                  <a:schemeClr val="tx2"/>
                </a:solidFill>
                <a:latin typeface="Arial Narrow" charset="0"/>
              </a:rPr>
              <a:t>(</a:t>
            </a:r>
            <a:r>
              <a:rPr lang="en-US" i="1" dirty="0" err="1">
                <a:solidFill>
                  <a:schemeClr val="tx2"/>
                </a:solidFill>
                <a:latin typeface="Arial Narrow" charset="0"/>
              </a:rPr>
              <a:t>v</a:t>
            </a:r>
            <a:r>
              <a:rPr lang="en-US" i="1" baseline="-25000" dirty="0" err="1">
                <a:solidFill>
                  <a:schemeClr val="tx2"/>
                </a:solidFill>
                <a:latin typeface="Arial Narrow" charset="0"/>
              </a:rPr>
              <a:t>j</a:t>
            </a:r>
            <a:r>
              <a:rPr lang="en-US" i="1" dirty="0">
                <a:solidFill>
                  <a:schemeClr val="tx2"/>
                </a:solidFill>
                <a:latin typeface="Arial Narrow" charset="0"/>
              </a:rPr>
              <a:t>, v</a:t>
            </a:r>
            <a:r>
              <a:rPr lang="en-US" i="1" baseline="-25000" dirty="0">
                <a:solidFill>
                  <a:schemeClr val="tx2"/>
                </a:solidFill>
                <a:latin typeface="Arial Narrow" charset="0"/>
              </a:rPr>
              <a:t>i</a:t>
            </a:r>
            <a:r>
              <a:rPr lang="en-US" i="1" dirty="0">
                <a:solidFill>
                  <a:schemeClr val="tx2"/>
                </a:solidFill>
                <a:latin typeface="Arial Narrow" charset="0"/>
              </a:rPr>
              <a:t>) </a:t>
            </a:r>
            <a:r>
              <a:rPr lang="ru-RU" i="1" dirty="0" err="1">
                <a:solidFill>
                  <a:schemeClr val="tx2"/>
                </a:solidFill>
                <a:latin typeface="Lucida Grande" charset="0"/>
                <a:cs typeface="Arial" charset="0"/>
              </a:rPr>
              <a:t>є</a:t>
            </a:r>
            <a:r>
              <a:rPr lang="en-US" i="1" dirty="0">
                <a:solidFill>
                  <a:schemeClr val="tx2"/>
                </a:solidFill>
                <a:latin typeface="Arial Narrow" charset="0"/>
                <a:cs typeface="Arial" charset="0"/>
              </a:rPr>
              <a:t> E</a:t>
            </a:r>
            <a:endParaRPr lang="en-US" b="0" i="1" dirty="0">
              <a:solidFill>
                <a:schemeClr val="tx2"/>
              </a:solidFill>
              <a:latin typeface="Arial Narrow" charset="0"/>
            </a:endParaRPr>
          </a:p>
          <a:p>
            <a:pPr marL="342900" indent="-342900">
              <a:lnSpc>
                <a:spcPct val="90000"/>
              </a:lnSpc>
            </a:pPr>
            <a:r>
              <a:rPr lang="en-US" dirty="0">
                <a:latin typeface="Arial Narrow" charset="0"/>
              </a:rPr>
              <a:t>Resource bounds must be satisfied</a:t>
            </a:r>
          </a:p>
          <a:p>
            <a:pPr marL="742950" lvl="1" indent="-285750">
              <a:lnSpc>
                <a:spcPct val="90000"/>
              </a:lnSpc>
              <a:buClr>
                <a:schemeClr val="tx1"/>
              </a:buClr>
              <a:buFont typeface="Monotype Sorts" charset="0"/>
              <a:buNone/>
            </a:pPr>
            <a:r>
              <a:rPr lang="en-US" dirty="0">
                <a:latin typeface="Arial Narrow" charset="0"/>
              </a:rPr>
              <a:t>Simple case (unit delay)</a:t>
            </a:r>
          </a:p>
          <a:p>
            <a:pPr marL="742950" lvl="1" indent="-285750">
              <a:lnSpc>
                <a:spcPct val="90000"/>
              </a:lnSpc>
              <a:buClr>
                <a:schemeClr val="tx1"/>
              </a:buClr>
              <a:buFont typeface="Monotype Sorts" charset="0"/>
              <a:buNone/>
            </a:pPr>
            <a:r>
              <a:rPr lang="el-GR" i="1" dirty="0">
                <a:solidFill>
                  <a:schemeClr val="tx2"/>
                </a:solidFill>
                <a:latin typeface="Lucida Grande" charset="0"/>
                <a:cs typeface="Arial" charset="0"/>
              </a:rPr>
              <a:t>Σ</a:t>
            </a:r>
            <a:r>
              <a:rPr lang="en-US" i="1" dirty="0">
                <a:solidFill>
                  <a:schemeClr val="tx2"/>
                </a:solidFill>
                <a:latin typeface="Arial Narrow" charset="0"/>
                <a:cs typeface="Arial" charset="0"/>
              </a:rPr>
              <a:t>      </a:t>
            </a:r>
            <a:r>
              <a:rPr lang="en-US" i="1" dirty="0" err="1">
                <a:solidFill>
                  <a:schemeClr val="tx2"/>
                </a:solidFill>
                <a:latin typeface="Arial Narrow" charset="0"/>
                <a:cs typeface="Arial" charset="0"/>
              </a:rPr>
              <a:t>x</a:t>
            </a:r>
            <a:r>
              <a:rPr lang="en-US" i="1" baseline="-25000" dirty="0" err="1">
                <a:solidFill>
                  <a:schemeClr val="tx2"/>
                </a:solidFill>
                <a:latin typeface="Arial Narrow" charset="0"/>
                <a:cs typeface="Arial" charset="0"/>
              </a:rPr>
              <a:t>il</a:t>
            </a:r>
            <a:r>
              <a:rPr lang="en-US" i="1" dirty="0">
                <a:solidFill>
                  <a:schemeClr val="tx2"/>
                </a:solidFill>
                <a:latin typeface="Arial Narrow" charset="0"/>
                <a:cs typeface="Arial" charset="0"/>
              </a:rPr>
              <a:t> ≤ </a:t>
            </a:r>
            <a:r>
              <a:rPr lang="en-US" i="1" dirty="0" err="1">
                <a:solidFill>
                  <a:schemeClr val="tx2"/>
                </a:solidFill>
                <a:latin typeface="Arial Narrow" charset="0"/>
                <a:cs typeface="Arial" charset="0"/>
              </a:rPr>
              <a:t>a</a:t>
            </a:r>
            <a:r>
              <a:rPr lang="en-US" i="1" baseline="-25000" dirty="0" err="1">
                <a:solidFill>
                  <a:schemeClr val="tx2"/>
                </a:solidFill>
                <a:latin typeface="Arial Narrow" charset="0"/>
                <a:cs typeface="Arial" charset="0"/>
              </a:rPr>
              <a:t>k</a:t>
            </a:r>
            <a:r>
              <a:rPr lang="en-US" i="1" dirty="0">
                <a:latin typeface="Arial Narrow" charset="0"/>
                <a:cs typeface="Arial" charset="0"/>
              </a:rPr>
              <a:t>    </a:t>
            </a:r>
            <a:r>
              <a:rPr lang="en-US" i="1" dirty="0">
                <a:solidFill>
                  <a:schemeClr val="tx2"/>
                </a:solidFill>
                <a:latin typeface="Arial Narrow" charset="0"/>
                <a:cs typeface="Arial" charset="0"/>
              </a:rPr>
              <a:t>k = 1,2,</a:t>
            </a:r>
            <a:r>
              <a:rPr lang="en-US" i="1" dirty="0">
                <a:solidFill>
                  <a:schemeClr val="tx2"/>
                </a:solidFill>
                <a:latin typeface="Arial" charset="0"/>
                <a:cs typeface="Arial" charset="0"/>
              </a:rPr>
              <a:t>…</a:t>
            </a:r>
            <a:r>
              <a:rPr lang="en-US" i="1" dirty="0" err="1">
                <a:solidFill>
                  <a:schemeClr val="tx2"/>
                </a:solidFill>
                <a:latin typeface="Arial Narrow" charset="0"/>
                <a:cs typeface="Arial" charset="0"/>
              </a:rPr>
              <a:t>n</a:t>
            </a:r>
            <a:r>
              <a:rPr lang="en-US" i="1" baseline="-25000" dirty="0" err="1">
                <a:solidFill>
                  <a:schemeClr val="tx2"/>
                </a:solidFill>
                <a:latin typeface="Arial Narrow" charset="0"/>
                <a:cs typeface="Arial" charset="0"/>
              </a:rPr>
              <a:t>res</a:t>
            </a:r>
            <a:r>
              <a:rPr lang="en-US" i="1" baseline="-25000" dirty="0">
                <a:latin typeface="Arial Narrow" charset="0"/>
                <a:cs typeface="Arial" charset="0"/>
              </a:rPr>
              <a:t> </a:t>
            </a:r>
            <a:r>
              <a:rPr lang="en-US" i="1" dirty="0">
                <a:latin typeface="Arial Narrow" charset="0"/>
                <a:cs typeface="Arial" charset="0"/>
              </a:rPr>
              <a:t>;   for all </a:t>
            </a:r>
            <a:r>
              <a:rPr lang="en-US" i="1" dirty="0">
                <a:solidFill>
                  <a:schemeClr val="tx2"/>
                </a:solidFill>
                <a:latin typeface="Arial Narrow" charset="0"/>
                <a:cs typeface="Arial" charset="0"/>
              </a:rPr>
              <a:t>l</a:t>
            </a:r>
          </a:p>
        </p:txBody>
      </p:sp>
      <p:sp>
        <p:nvSpPr>
          <p:cNvPr id="26629" name="Rectangle 3"/>
          <p:cNvSpPr>
            <a:spLocks noGrp="1" noChangeArrowheads="1"/>
          </p:cNvSpPr>
          <p:nvPr>
            <p:ph type="title"/>
          </p:nvPr>
        </p:nvSpPr>
        <p:spPr/>
        <p:txBody>
          <a:bodyPr/>
          <a:lstStyle/>
          <a:p>
            <a:r>
              <a:rPr lang="en-US">
                <a:latin typeface="Arial Narrow" charset="0"/>
              </a:rPr>
              <a:t>ILP formulation constraints</a:t>
            </a:r>
          </a:p>
        </p:txBody>
      </p:sp>
      <p:sp>
        <p:nvSpPr>
          <p:cNvPr id="1387530" name="Text Box 10"/>
          <p:cNvSpPr txBox="1">
            <a:spLocks noChangeArrowheads="1"/>
          </p:cNvSpPr>
          <p:nvPr/>
        </p:nvSpPr>
        <p:spPr bwMode="auto">
          <a:xfrm>
            <a:off x="152400" y="4758406"/>
            <a:ext cx="157480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b="0" i="1" dirty="0" err="1">
                <a:solidFill>
                  <a:schemeClr val="tx2"/>
                </a:solidFill>
                <a:latin typeface="Arial" charset="0"/>
              </a:rPr>
              <a:t>i:T</a:t>
            </a:r>
            <a:r>
              <a:rPr lang="en-US" sz="1800" b="0" i="1" dirty="0">
                <a:solidFill>
                  <a:schemeClr val="tx2"/>
                </a:solidFill>
                <a:latin typeface="Arial" charset="0"/>
              </a:rPr>
              <a:t>(v</a:t>
            </a:r>
            <a:r>
              <a:rPr lang="en-US" sz="1800" b="0" i="1" baseline="-25000" dirty="0">
                <a:solidFill>
                  <a:schemeClr val="tx2"/>
                </a:solidFill>
                <a:latin typeface="Arial" charset="0"/>
              </a:rPr>
              <a:t>i</a:t>
            </a:r>
            <a:r>
              <a:rPr lang="en-US" sz="1800" b="0" i="1" dirty="0">
                <a:solidFill>
                  <a:schemeClr val="tx2"/>
                </a:solidFill>
                <a:latin typeface="Arial" charset="0"/>
              </a:rPr>
              <a:t>)=k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752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752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87522">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8752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8752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8752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8753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765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4BEA9689-B13D-5746-99F5-09F5CC79C0D2}" type="slidenum">
              <a:rPr lang="en-US" sz="1400" b="0"/>
              <a:pPr/>
              <a:t>25</a:t>
            </a:fld>
            <a:endParaRPr lang="en-US" sz="1400" b="0"/>
          </a:p>
        </p:txBody>
      </p:sp>
      <p:sp>
        <p:nvSpPr>
          <p:cNvPr id="27652" name="Rectangle 2"/>
          <p:cNvSpPr>
            <a:spLocks noGrp="1" noChangeArrowheads="1"/>
          </p:cNvSpPr>
          <p:nvPr>
            <p:ph type="title"/>
          </p:nvPr>
        </p:nvSpPr>
        <p:spPr>
          <a:xfrm>
            <a:off x="684213" y="187325"/>
            <a:ext cx="7772400" cy="768350"/>
          </a:xfrm>
        </p:spPr>
        <p:txBody>
          <a:bodyPr/>
          <a:lstStyle/>
          <a:p>
            <a:r>
              <a:rPr lang="en-US">
                <a:latin typeface="Arial Narrow" charset="0"/>
              </a:rPr>
              <a:t>ILP Formulation</a:t>
            </a:r>
          </a:p>
        </p:txBody>
      </p:sp>
      <p:sp>
        <p:nvSpPr>
          <p:cNvPr id="27653" name="Text Box 3"/>
          <p:cNvSpPr txBox="1">
            <a:spLocks noChangeArrowheads="1"/>
          </p:cNvSpPr>
          <p:nvPr/>
        </p:nvSpPr>
        <p:spPr bwMode="auto">
          <a:xfrm>
            <a:off x="468313" y="1233488"/>
            <a:ext cx="8207375" cy="3743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b="0" i="1">
                <a:latin typeface="Arial" charset="0"/>
              </a:rPr>
              <a:t>min</a:t>
            </a:r>
            <a:r>
              <a:rPr lang="en-US" b="0" i="1">
                <a:solidFill>
                  <a:schemeClr val="tx2"/>
                </a:solidFill>
                <a:latin typeface="Arial" charset="0"/>
              </a:rPr>
              <a:t> ||</a:t>
            </a:r>
            <a:r>
              <a:rPr lang="en-US">
                <a:solidFill>
                  <a:schemeClr val="tx2"/>
                </a:solidFill>
                <a:latin typeface="Arial" charset="0"/>
              </a:rPr>
              <a:t>t</a:t>
            </a:r>
            <a:r>
              <a:rPr lang="en-US" b="0" i="1">
                <a:solidFill>
                  <a:schemeClr val="tx2"/>
                </a:solidFill>
                <a:latin typeface="Arial" charset="0"/>
              </a:rPr>
              <a:t>|| </a:t>
            </a:r>
            <a:r>
              <a:rPr lang="en-US" b="0" i="1">
                <a:latin typeface="Arial" charset="0"/>
              </a:rPr>
              <a:t>such that</a:t>
            </a:r>
            <a:endParaRPr lang="en-US" b="0" i="1">
              <a:solidFill>
                <a:schemeClr val="tx2"/>
              </a:solidFill>
              <a:latin typeface="Arial" charset="0"/>
            </a:endParaRPr>
          </a:p>
          <a:p>
            <a:pPr>
              <a:spcBef>
                <a:spcPct val="50000"/>
              </a:spcBef>
            </a:pPr>
            <a:endParaRPr lang="en-US" b="0" i="1">
              <a:solidFill>
                <a:schemeClr val="tx2"/>
              </a:solidFill>
              <a:latin typeface="Arial" charset="0"/>
            </a:endParaRPr>
          </a:p>
          <a:p>
            <a:pPr algn="l">
              <a:spcBef>
                <a:spcPct val="50000"/>
              </a:spcBef>
            </a:pPr>
            <a:r>
              <a:rPr lang="en-US" b="0">
                <a:solidFill>
                  <a:schemeClr val="tx2"/>
                </a:solidFill>
                <a:latin typeface="Arial" charset="0"/>
                <a:cs typeface="Arial" charset="0"/>
              </a:rPr>
              <a:t>                       </a:t>
            </a:r>
            <a:r>
              <a:rPr lang="el-GR" b="0">
                <a:solidFill>
                  <a:schemeClr val="tx2"/>
                </a:solidFill>
                <a:latin typeface="Arial" charset="0"/>
                <a:cs typeface="Arial" charset="0"/>
              </a:rPr>
              <a:t>Σ</a:t>
            </a:r>
            <a:r>
              <a:rPr lang="en-US" b="0">
                <a:solidFill>
                  <a:schemeClr val="tx2"/>
                </a:solidFill>
                <a:latin typeface="Arial" charset="0"/>
                <a:cs typeface="Arial" charset="0"/>
              </a:rPr>
              <a:t> </a:t>
            </a:r>
            <a:r>
              <a:rPr lang="en-US" b="0" i="1">
                <a:solidFill>
                  <a:schemeClr val="tx2"/>
                </a:solidFill>
                <a:latin typeface="Arial" charset="0"/>
                <a:cs typeface="Arial" charset="0"/>
              </a:rPr>
              <a:t>x</a:t>
            </a:r>
            <a:r>
              <a:rPr lang="en-US" b="0" i="1" baseline="-25000">
                <a:solidFill>
                  <a:schemeClr val="tx2"/>
                </a:solidFill>
                <a:latin typeface="Arial" charset="0"/>
                <a:cs typeface="Arial" charset="0"/>
              </a:rPr>
              <a:t>ij</a:t>
            </a:r>
            <a:r>
              <a:rPr lang="en-US" b="0">
                <a:solidFill>
                  <a:schemeClr val="tx2"/>
                </a:solidFill>
                <a:latin typeface="Arial" charset="0"/>
                <a:cs typeface="Arial" charset="0"/>
              </a:rPr>
              <a:t>  =  1      </a:t>
            </a:r>
            <a:r>
              <a:rPr lang="en-US" b="0" i="1">
                <a:latin typeface="Arial" charset="0"/>
                <a:cs typeface="Arial" charset="0"/>
              </a:rPr>
              <a:t>i</a:t>
            </a:r>
            <a:r>
              <a:rPr lang="en-US" b="0">
                <a:latin typeface="Arial" charset="0"/>
                <a:cs typeface="Arial" charset="0"/>
              </a:rPr>
              <a:t> = 1, 2, …, </a:t>
            </a:r>
            <a:r>
              <a:rPr lang="en-US" b="0" i="1">
                <a:latin typeface="Arial" charset="0"/>
                <a:cs typeface="Arial" charset="0"/>
              </a:rPr>
              <a:t>n</a:t>
            </a:r>
          </a:p>
          <a:p>
            <a:pPr>
              <a:spcBef>
                <a:spcPct val="50000"/>
              </a:spcBef>
            </a:pPr>
            <a:endParaRPr lang="en-US" b="0" i="1">
              <a:solidFill>
                <a:schemeClr val="tx2"/>
              </a:solidFill>
              <a:latin typeface="Arial" charset="0"/>
              <a:cs typeface="Arial" charset="0"/>
            </a:endParaRPr>
          </a:p>
          <a:p>
            <a:pPr algn="l">
              <a:spcBef>
                <a:spcPct val="50000"/>
              </a:spcBef>
            </a:pPr>
            <a:r>
              <a:rPr lang="el-GR" b="0">
                <a:solidFill>
                  <a:schemeClr val="tx2"/>
                </a:solidFill>
                <a:latin typeface="Arial" charset="0"/>
              </a:rPr>
              <a:t>Σ</a:t>
            </a:r>
            <a:r>
              <a:rPr lang="en-US" b="0">
                <a:solidFill>
                  <a:schemeClr val="tx2"/>
                </a:solidFill>
                <a:latin typeface="Arial" charset="0"/>
              </a:rPr>
              <a:t> </a:t>
            </a:r>
            <a:r>
              <a:rPr lang="en-US" b="0" i="1">
                <a:solidFill>
                  <a:schemeClr val="tx2"/>
                </a:solidFill>
                <a:latin typeface="Arial" charset="0"/>
              </a:rPr>
              <a:t>l</a:t>
            </a:r>
            <a:r>
              <a:rPr lang="en-US" b="0">
                <a:solidFill>
                  <a:schemeClr val="tx2"/>
                </a:solidFill>
                <a:latin typeface="Arial" charset="0"/>
              </a:rPr>
              <a:t> • </a:t>
            </a:r>
            <a:r>
              <a:rPr lang="en-US" b="0" i="1">
                <a:solidFill>
                  <a:schemeClr val="tx2"/>
                </a:solidFill>
                <a:latin typeface="Arial" charset="0"/>
              </a:rPr>
              <a:t>x</a:t>
            </a:r>
            <a:r>
              <a:rPr lang="en-US" b="0" i="1" baseline="-25000">
                <a:solidFill>
                  <a:schemeClr val="tx2"/>
                </a:solidFill>
                <a:latin typeface="Arial" charset="0"/>
              </a:rPr>
              <a:t>il</a:t>
            </a:r>
            <a:r>
              <a:rPr lang="en-US" b="0">
                <a:solidFill>
                  <a:schemeClr val="tx2"/>
                </a:solidFill>
                <a:latin typeface="Arial" charset="0"/>
              </a:rPr>
              <a:t> - </a:t>
            </a:r>
            <a:r>
              <a:rPr lang="el-GR" b="0">
                <a:solidFill>
                  <a:schemeClr val="tx2"/>
                </a:solidFill>
                <a:latin typeface="Arial" charset="0"/>
              </a:rPr>
              <a:t>Σ</a:t>
            </a:r>
            <a:r>
              <a:rPr lang="en-US" b="0">
                <a:solidFill>
                  <a:schemeClr val="tx2"/>
                </a:solidFill>
                <a:latin typeface="Arial" charset="0"/>
              </a:rPr>
              <a:t> </a:t>
            </a:r>
            <a:r>
              <a:rPr lang="en-US" b="0" i="1">
                <a:solidFill>
                  <a:schemeClr val="tx2"/>
                </a:solidFill>
                <a:latin typeface="Arial" charset="0"/>
              </a:rPr>
              <a:t>l</a:t>
            </a:r>
            <a:r>
              <a:rPr lang="en-US" b="0">
                <a:solidFill>
                  <a:schemeClr val="tx2"/>
                </a:solidFill>
                <a:latin typeface="Arial" charset="0"/>
              </a:rPr>
              <a:t> </a:t>
            </a:r>
            <a:r>
              <a:rPr lang="en-US" b="0">
                <a:solidFill>
                  <a:schemeClr val="tx2"/>
                </a:solidFill>
                <a:latin typeface="Arial" charset="0"/>
                <a:cs typeface="Arial" charset="0"/>
              </a:rPr>
              <a:t>• </a:t>
            </a:r>
            <a:r>
              <a:rPr lang="en-US" b="0" i="1">
                <a:solidFill>
                  <a:schemeClr val="tx2"/>
                </a:solidFill>
                <a:latin typeface="Arial" charset="0"/>
              </a:rPr>
              <a:t>x</a:t>
            </a:r>
            <a:r>
              <a:rPr lang="en-US" b="0" i="1" baseline="-25000">
                <a:solidFill>
                  <a:schemeClr val="tx2"/>
                </a:solidFill>
                <a:latin typeface="Arial" charset="0"/>
              </a:rPr>
              <a:t>jl</a:t>
            </a:r>
            <a:r>
              <a:rPr lang="en-US" b="0" i="1">
                <a:solidFill>
                  <a:schemeClr val="tx2"/>
                </a:solidFill>
                <a:latin typeface="Arial" charset="0"/>
              </a:rPr>
              <a:t> - d</a:t>
            </a:r>
            <a:r>
              <a:rPr lang="en-US" b="0" i="1" baseline="-25000">
                <a:solidFill>
                  <a:schemeClr val="tx2"/>
                </a:solidFill>
                <a:latin typeface="Arial" charset="0"/>
              </a:rPr>
              <a:t>j</a:t>
            </a:r>
            <a:r>
              <a:rPr lang="en-US" b="0">
                <a:solidFill>
                  <a:schemeClr val="tx2"/>
                </a:solidFill>
                <a:latin typeface="Arial" charset="0"/>
              </a:rPr>
              <a:t>  ≥  0      </a:t>
            </a:r>
            <a:r>
              <a:rPr lang="en-US" b="0" i="1">
                <a:latin typeface="Arial" charset="0"/>
              </a:rPr>
              <a:t>i, j</a:t>
            </a:r>
            <a:r>
              <a:rPr lang="en-US" b="0">
                <a:latin typeface="Arial" charset="0"/>
              </a:rPr>
              <a:t> = 1, 2, …, </a:t>
            </a:r>
            <a:r>
              <a:rPr lang="en-US" b="0" i="1">
                <a:latin typeface="Arial" charset="0"/>
              </a:rPr>
              <a:t>n, (v</a:t>
            </a:r>
            <a:r>
              <a:rPr lang="en-US" b="0" i="1" baseline="-25000">
                <a:latin typeface="Arial" charset="0"/>
              </a:rPr>
              <a:t>j</a:t>
            </a:r>
            <a:r>
              <a:rPr lang="en-US" b="0" i="1">
                <a:latin typeface="Arial" charset="0"/>
              </a:rPr>
              <a:t>, v</a:t>
            </a:r>
            <a:r>
              <a:rPr lang="en-US" b="0" i="1" baseline="-25000">
                <a:latin typeface="Arial" charset="0"/>
              </a:rPr>
              <a:t>i</a:t>
            </a:r>
            <a:r>
              <a:rPr lang="en-US" b="0" i="1">
                <a:latin typeface="Arial" charset="0"/>
              </a:rPr>
              <a:t>) </a:t>
            </a:r>
            <a:r>
              <a:rPr lang="ru-RU" b="0" i="1">
                <a:latin typeface="Arial" charset="0"/>
                <a:cs typeface="Arial" charset="0"/>
              </a:rPr>
              <a:t>є</a:t>
            </a:r>
            <a:r>
              <a:rPr lang="en-US" b="0" i="1">
                <a:latin typeface="Arial" charset="0"/>
                <a:cs typeface="Arial" charset="0"/>
              </a:rPr>
              <a:t> E</a:t>
            </a:r>
          </a:p>
          <a:p>
            <a:pPr>
              <a:spcBef>
                <a:spcPct val="50000"/>
              </a:spcBef>
            </a:pPr>
            <a:endParaRPr lang="en-US" b="0" i="1">
              <a:latin typeface="Arial" charset="0"/>
              <a:cs typeface="Arial" charset="0"/>
            </a:endParaRPr>
          </a:p>
          <a:p>
            <a:pPr algn="l">
              <a:spcBef>
                <a:spcPct val="50000"/>
              </a:spcBef>
            </a:pPr>
            <a:r>
              <a:rPr lang="en-US" b="0">
                <a:solidFill>
                  <a:schemeClr val="tx2"/>
                </a:solidFill>
                <a:latin typeface="Arial" charset="0"/>
              </a:rPr>
              <a:t>         </a:t>
            </a:r>
            <a:r>
              <a:rPr lang="el-GR" b="0">
                <a:solidFill>
                  <a:schemeClr val="tx2"/>
                </a:solidFill>
                <a:latin typeface="Arial" charset="0"/>
              </a:rPr>
              <a:t>Σ </a:t>
            </a:r>
            <a:r>
              <a:rPr lang="en-US" b="0">
                <a:solidFill>
                  <a:schemeClr val="tx2"/>
                </a:solidFill>
                <a:latin typeface="Arial" charset="0"/>
              </a:rPr>
              <a:t>      </a:t>
            </a:r>
            <a:r>
              <a:rPr lang="el-GR" b="0">
                <a:solidFill>
                  <a:schemeClr val="tx2"/>
                </a:solidFill>
                <a:latin typeface="Arial" charset="0"/>
              </a:rPr>
              <a:t>Σ</a:t>
            </a:r>
            <a:r>
              <a:rPr lang="en-US" b="0">
                <a:solidFill>
                  <a:schemeClr val="tx2"/>
                </a:solidFill>
                <a:latin typeface="Arial" charset="0"/>
              </a:rPr>
              <a:t>    </a:t>
            </a:r>
            <a:r>
              <a:rPr lang="en-US" b="0" i="1">
                <a:solidFill>
                  <a:schemeClr val="tx2"/>
                </a:solidFill>
                <a:latin typeface="Arial" charset="0"/>
              </a:rPr>
              <a:t>x</a:t>
            </a:r>
            <a:r>
              <a:rPr lang="en-US" b="0" i="1" baseline="-25000">
                <a:solidFill>
                  <a:schemeClr val="tx2"/>
                </a:solidFill>
                <a:latin typeface="Arial" charset="0"/>
              </a:rPr>
              <a:t>im</a:t>
            </a:r>
            <a:r>
              <a:rPr lang="en-US" b="0" i="1">
                <a:solidFill>
                  <a:schemeClr val="tx2"/>
                </a:solidFill>
                <a:latin typeface="Arial" charset="0"/>
              </a:rPr>
              <a:t>   </a:t>
            </a:r>
            <a:r>
              <a:rPr lang="en-US" b="0">
                <a:solidFill>
                  <a:schemeClr val="tx2"/>
                </a:solidFill>
                <a:latin typeface="Arial" charset="0"/>
              </a:rPr>
              <a:t>≤  a</a:t>
            </a:r>
            <a:r>
              <a:rPr lang="en-US" b="0" baseline="-25000">
                <a:solidFill>
                  <a:schemeClr val="tx2"/>
                </a:solidFill>
                <a:latin typeface="Arial" charset="0"/>
              </a:rPr>
              <a:t>k</a:t>
            </a:r>
            <a:r>
              <a:rPr lang="en-US" b="0">
                <a:solidFill>
                  <a:schemeClr val="tx2"/>
                </a:solidFill>
                <a:latin typeface="Arial" charset="0"/>
              </a:rPr>
              <a:t>    </a:t>
            </a:r>
            <a:r>
              <a:rPr lang="en-US" b="0" i="1">
                <a:latin typeface="Arial" charset="0"/>
              </a:rPr>
              <a:t>k </a:t>
            </a:r>
            <a:r>
              <a:rPr lang="en-US" b="0">
                <a:latin typeface="Arial" charset="0"/>
              </a:rPr>
              <a:t>= 1, 2, …, </a:t>
            </a:r>
            <a:r>
              <a:rPr lang="en-US" b="0" i="1">
                <a:latin typeface="Arial" charset="0"/>
              </a:rPr>
              <a:t>n</a:t>
            </a:r>
            <a:r>
              <a:rPr lang="en-US" b="0" i="1" baseline="-25000">
                <a:latin typeface="Arial" charset="0"/>
              </a:rPr>
              <a:t>res </a:t>
            </a:r>
            <a:r>
              <a:rPr lang="en-US" b="0" i="1">
                <a:latin typeface="Arial" charset="0"/>
              </a:rPr>
              <a:t>; l = 0, 1, …, t</a:t>
            </a:r>
            <a:r>
              <a:rPr lang="en-US" b="0" i="1" baseline="-25000">
                <a:latin typeface="Arial" charset="0"/>
              </a:rPr>
              <a:t>n</a:t>
            </a:r>
            <a:endParaRPr lang="ru-RU" b="0" i="1" baseline="-25000">
              <a:latin typeface="Arial" charset="0"/>
            </a:endParaRPr>
          </a:p>
        </p:txBody>
      </p:sp>
      <p:sp>
        <p:nvSpPr>
          <p:cNvPr id="27654" name="Text Box 4"/>
          <p:cNvSpPr txBox="1">
            <a:spLocks noChangeArrowheads="1"/>
          </p:cNvSpPr>
          <p:nvPr/>
        </p:nvSpPr>
        <p:spPr bwMode="auto">
          <a:xfrm>
            <a:off x="2048669" y="4311650"/>
            <a:ext cx="288925"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b="0" i="1" dirty="0">
                <a:solidFill>
                  <a:schemeClr val="tx2"/>
                </a:solidFill>
                <a:latin typeface="Arial" charset="0"/>
              </a:rPr>
              <a:t>l</a:t>
            </a:r>
          </a:p>
        </p:txBody>
      </p:sp>
      <p:sp>
        <p:nvSpPr>
          <p:cNvPr id="27655" name="Text Box 5"/>
          <p:cNvSpPr txBox="1">
            <a:spLocks noChangeArrowheads="1"/>
          </p:cNvSpPr>
          <p:nvPr/>
        </p:nvSpPr>
        <p:spPr bwMode="auto">
          <a:xfrm>
            <a:off x="1743075" y="3689350"/>
            <a:ext cx="288925"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b="0" i="1">
                <a:solidFill>
                  <a:schemeClr val="tx2"/>
                </a:solidFill>
                <a:latin typeface="Arial" charset="0"/>
              </a:rPr>
              <a:t>l</a:t>
            </a:r>
          </a:p>
        </p:txBody>
      </p:sp>
      <p:sp>
        <p:nvSpPr>
          <p:cNvPr id="27656" name="Text Box 6"/>
          <p:cNvSpPr txBox="1">
            <a:spLocks noChangeArrowheads="1"/>
          </p:cNvSpPr>
          <p:nvPr/>
        </p:nvSpPr>
        <p:spPr bwMode="auto">
          <a:xfrm>
            <a:off x="576263" y="3711575"/>
            <a:ext cx="288925"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b="0" i="1">
                <a:solidFill>
                  <a:schemeClr val="tx2"/>
                </a:solidFill>
                <a:latin typeface="Arial" charset="0"/>
              </a:rPr>
              <a:t>l</a:t>
            </a:r>
          </a:p>
        </p:txBody>
      </p:sp>
      <p:sp>
        <p:nvSpPr>
          <p:cNvPr id="27657" name="Text Box 7"/>
          <p:cNvSpPr txBox="1">
            <a:spLocks noChangeArrowheads="1"/>
          </p:cNvSpPr>
          <p:nvPr/>
        </p:nvSpPr>
        <p:spPr bwMode="auto">
          <a:xfrm>
            <a:off x="2535238" y="2586038"/>
            <a:ext cx="288925"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b="0" i="1">
                <a:solidFill>
                  <a:schemeClr val="tx2"/>
                </a:solidFill>
                <a:latin typeface="Arial" charset="0"/>
              </a:rPr>
              <a:t>j</a:t>
            </a:r>
          </a:p>
        </p:txBody>
      </p:sp>
      <p:sp>
        <p:nvSpPr>
          <p:cNvPr id="27658" name="Text Box 8"/>
          <p:cNvSpPr txBox="1">
            <a:spLocks noChangeArrowheads="1"/>
          </p:cNvSpPr>
          <p:nvPr/>
        </p:nvSpPr>
        <p:spPr bwMode="auto">
          <a:xfrm>
            <a:off x="1725613" y="4941888"/>
            <a:ext cx="1223962"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i="1">
                <a:solidFill>
                  <a:schemeClr val="tx2"/>
                </a:solidFill>
                <a:latin typeface="Arial" charset="0"/>
              </a:rPr>
              <a:t>m=l-d</a:t>
            </a:r>
            <a:r>
              <a:rPr lang="en-US" sz="1400" b="0" i="1" baseline="-25000">
                <a:solidFill>
                  <a:schemeClr val="tx2"/>
                </a:solidFill>
                <a:latin typeface="Arial" charset="0"/>
              </a:rPr>
              <a:t>i</a:t>
            </a:r>
            <a:r>
              <a:rPr lang="en-US" sz="1400" b="0" i="1">
                <a:solidFill>
                  <a:schemeClr val="tx2"/>
                </a:solidFill>
                <a:latin typeface="Arial" charset="0"/>
              </a:rPr>
              <a:t>+1</a:t>
            </a:r>
          </a:p>
        </p:txBody>
      </p:sp>
      <p:sp>
        <p:nvSpPr>
          <p:cNvPr id="27659" name="Text Box 9"/>
          <p:cNvSpPr txBox="1">
            <a:spLocks noChangeArrowheads="1"/>
          </p:cNvSpPr>
          <p:nvPr/>
        </p:nvSpPr>
        <p:spPr bwMode="auto">
          <a:xfrm>
            <a:off x="812800" y="4935538"/>
            <a:ext cx="1223963"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i="1">
                <a:solidFill>
                  <a:schemeClr val="tx2"/>
                </a:solidFill>
                <a:latin typeface="Arial" charset="0"/>
              </a:rPr>
              <a:t>i:T(v</a:t>
            </a:r>
            <a:r>
              <a:rPr lang="en-US" sz="1400" b="0" i="1" baseline="-25000">
                <a:solidFill>
                  <a:schemeClr val="tx2"/>
                </a:solidFill>
                <a:latin typeface="Arial" charset="0"/>
              </a:rPr>
              <a:t>i</a:t>
            </a:r>
            <a:r>
              <a:rPr lang="en-US" sz="1400" b="0" i="1">
                <a:solidFill>
                  <a:schemeClr val="tx2"/>
                </a:solidFill>
                <a:latin typeface="Arial" charset="0"/>
              </a:rPr>
              <a:t>)=k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867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3E006C5-01E7-E049-98C5-953828DDD107}" type="slidenum">
              <a:rPr lang="en-US" sz="1400" b="0"/>
              <a:pPr/>
              <a:t>26</a:t>
            </a:fld>
            <a:endParaRPr lang="en-US" sz="1400" b="0"/>
          </a:p>
        </p:txBody>
      </p:sp>
      <p:sp>
        <p:nvSpPr>
          <p:cNvPr id="28676" name="Rectangle 2"/>
          <p:cNvSpPr>
            <a:spLocks noGrp="1" noChangeArrowheads="1"/>
          </p:cNvSpPr>
          <p:nvPr>
            <p:ph type="title"/>
          </p:nvPr>
        </p:nvSpPr>
        <p:spPr>
          <a:xfrm>
            <a:off x="717550" y="228600"/>
            <a:ext cx="7772400" cy="725488"/>
          </a:xfrm>
        </p:spPr>
        <p:txBody>
          <a:bodyPr/>
          <a:lstStyle/>
          <a:p>
            <a:r>
              <a:rPr lang="en-US" dirty="0">
                <a:latin typeface="Arial Narrow" charset="0"/>
              </a:rPr>
              <a:t>Example</a:t>
            </a:r>
          </a:p>
        </p:txBody>
      </p:sp>
      <p:sp>
        <p:nvSpPr>
          <p:cNvPr id="28677" name="Rectangle 3"/>
          <p:cNvSpPr>
            <a:spLocks noGrp="1" noChangeArrowheads="1"/>
          </p:cNvSpPr>
          <p:nvPr>
            <p:ph type="body" idx="1"/>
          </p:nvPr>
        </p:nvSpPr>
        <p:spPr>
          <a:xfrm>
            <a:off x="533203" y="3819616"/>
            <a:ext cx="7772400" cy="2632349"/>
          </a:xfrm>
        </p:spPr>
        <p:txBody>
          <a:bodyPr/>
          <a:lstStyle/>
          <a:p>
            <a:pPr marL="342900" indent="-342900">
              <a:lnSpc>
                <a:spcPct val="90000"/>
              </a:lnSpc>
            </a:pPr>
            <a:r>
              <a:rPr lang="en-US" sz="2400" dirty="0">
                <a:latin typeface="Arial Narrow" charset="0"/>
              </a:rPr>
              <a:t>Resource constraints:</a:t>
            </a:r>
          </a:p>
          <a:p>
            <a:pPr marL="742950" lvl="1" indent="-285750">
              <a:lnSpc>
                <a:spcPct val="90000"/>
              </a:lnSpc>
            </a:pPr>
            <a:r>
              <a:rPr lang="en-US" sz="2000" dirty="0">
                <a:solidFill>
                  <a:schemeClr val="tx2"/>
                </a:solidFill>
                <a:latin typeface="Arial Narrow" charset="0"/>
              </a:rPr>
              <a:t>2</a:t>
            </a:r>
            <a:r>
              <a:rPr lang="en-US" sz="2000" dirty="0">
                <a:latin typeface="Arial Narrow" charset="0"/>
              </a:rPr>
              <a:t> ALUs; </a:t>
            </a:r>
            <a:r>
              <a:rPr lang="en-US" sz="2000" dirty="0">
                <a:solidFill>
                  <a:schemeClr val="tx2"/>
                </a:solidFill>
                <a:latin typeface="Arial Narrow" charset="0"/>
              </a:rPr>
              <a:t>2 </a:t>
            </a:r>
            <a:r>
              <a:rPr lang="en-US" sz="2000" dirty="0">
                <a:latin typeface="Arial Narrow" charset="0"/>
              </a:rPr>
              <a:t>Multipliers</a:t>
            </a:r>
          </a:p>
          <a:p>
            <a:pPr marL="742950" lvl="1" indent="-285750">
              <a:lnSpc>
                <a:spcPct val="90000"/>
              </a:lnSpc>
            </a:pPr>
            <a:r>
              <a:rPr lang="en-US" sz="2000" dirty="0">
                <a:solidFill>
                  <a:schemeClr val="tx2"/>
                </a:solidFill>
                <a:latin typeface="Arial Narrow" charset="0"/>
              </a:rPr>
              <a:t>a</a:t>
            </a:r>
            <a:r>
              <a:rPr lang="en-US" sz="2000" b="0" baseline="-16000" dirty="0">
                <a:solidFill>
                  <a:schemeClr val="tx2"/>
                </a:solidFill>
                <a:latin typeface="Arial Narrow" charset="0"/>
              </a:rPr>
              <a:t>1</a:t>
            </a:r>
            <a:r>
              <a:rPr lang="en-US" sz="2000" dirty="0">
                <a:solidFill>
                  <a:schemeClr val="tx2"/>
                </a:solidFill>
                <a:latin typeface="Arial Narrow" charset="0"/>
              </a:rPr>
              <a:t> = 2; a</a:t>
            </a:r>
            <a:r>
              <a:rPr lang="en-US" sz="2000" b="0" baseline="-16000" dirty="0">
                <a:solidFill>
                  <a:schemeClr val="tx2"/>
                </a:solidFill>
                <a:latin typeface="Arial Narrow" charset="0"/>
              </a:rPr>
              <a:t>2</a:t>
            </a:r>
            <a:r>
              <a:rPr lang="en-US" sz="2000" dirty="0">
                <a:solidFill>
                  <a:schemeClr val="tx2"/>
                </a:solidFill>
                <a:latin typeface="Arial Narrow" charset="0"/>
              </a:rPr>
              <a:t> = 2</a:t>
            </a:r>
          </a:p>
          <a:p>
            <a:pPr marL="342900" indent="-342900">
              <a:lnSpc>
                <a:spcPct val="90000"/>
              </a:lnSpc>
            </a:pPr>
            <a:r>
              <a:rPr lang="en-US" sz="2400" dirty="0">
                <a:latin typeface="Arial Narrow" charset="0"/>
              </a:rPr>
              <a:t>Latency bound </a:t>
            </a:r>
            <a:r>
              <a:rPr lang="el-GR" sz="2400" i="1" dirty="0">
                <a:solidFill>
                  <a:schemeClr val="tx2"/>
                </a:solidFill>
                <a:latin typeface="Lucida Grande" charset="0"/>
                <a:cs typeface="Arial" charset="0"/>
              </a:rPr>
              <a:t>λ</a:t>
            </a:r>
            <a:r>
              <a:rPr lang="en-US" sz="2400" i="1" dirty="0">
                <a:solidFill>
                  <a:schemeClr val="tx2"/>
                </a:solidFill>
                <a:latin typeface="Arial Narrow" charset="0"/>
                <a:cs typeface="Arial" charset="0"/>
              </a:rPr>
              <a:t> </a:t>
            </a:r>
            <a:r>
              <a:rPr lang="en-US" sz="2400" dirty="0">
                <a:solidFill>
                  <a:schemeClr val="tx2"/>
                </a:solidFill>
                <a:latin typeface="Arial Narrow" charset="0"/>
                <a:cs typeface="Arial" charset="0"/>
              </a:rPr>
              <a:t>=</a:t>
            </a:r>
            <a:r>
              <a:rPr lang="en-US" sz="2400" i="1" dirty="0">
                <a:solidFill>
                  <a:schemeClr val="tx2"/>
                </a:solidFill>
                <a:latin typeface="Arial Narrow" charset="0"/>
                <a:cs typeface="Arial" charset="0"/>
              </a:rPr>
              <a:t> </a:t>
            </a:r>
            <a:r>
              <a:rPr lang="en-US" sz="2400" dirty="0">
                <a:solidFill>
                  <a:schemeClr val="tx2"/>
                </a:solidFill>
                <a:latin typeface="Arial Narrow" charset="0"/>
                <a:cs typeface="Arial" charset="0"/>
              </a:rPr>
              <a:t>4</a:t>
            </a:r>
            <a:endParaRPr lang="en-US" sz="2400" dirty="0">
              <a:latin typeface="Arial Narrow" charset="0"/>
            </a:endParaRPr>
          </a:p>
          <a:p>
            <a:pPr marL="342900" indent="-342900">
              <a:lnSpc>
                <a:spcPct val="90000"/>
              </a:lnSpc>
            </a:pPr>
            <a:r>
              <a:rPr lang="en-US" sz="2400" dirty="0">
                <a:latin typeface="Arial Narrow" charset="0"/>
              </a:rPr>
              <a:t>Single-cycle operation</a:t>
            </a:r>
          </a:p>
          <a:p>
            <a:pPr marL="742950" lvl="1" indent="-285750">
              <a:lnSpc>
                <a:spcPct val="90000"/>
              </a:lnSpc>
            </a:pPr>
            <a:r>
              <a:rPr lang="en-US" sz="2000" dirty="0">
                <a:solidFill>
                  <a:schemeClr val="bg2"/>
                </a:solidFill>
                <a:latin typeface="Arial Narrow" charset="0"/>
              </a:rPr>
              <a:t>d</a:t>
            </a:r>
            <a:r>
              <a:rPr lang="en-US" sz="2000" b="0" i="1" baseline="-16000" dirty="0">
                <a:solidFill>
                  <a:schemeClr val="bg2"/>
                </a:solidFill>
                <a:latin typeface="Arial Narrow" charset="0"/>
              </a:rPr>
              <a:t>i</a:t>
            </a:r>
            <a:r>
              <a:rPr lang="en-US" sz="2000" dirty="0">
                <a:solidFill>
                  <a:schemeClr val="bg2"/>
                </a:solidFill>
                <a:latin typeface="Arial Narrow" charset="0"/>
              </a:rPr>
              <a:t> = 1</a:t>
            </a:r>
            <a:r>
              <a:rPr lang="en-US" sz="2000" dirty="0">
                <a:latin typeface="Arial Narrow" charset="0"/>
              </a:rPr>
              <a:t>     for all </a:t>
            </a:r>
            <a:r>
              <a:rPr lang="en-US" sz="2000" dirty="0">
                <a:solidFill>
                  <a:schemeClr val="bg2"/>
                </a:solidFill>
                <a:latin typeface="Arial Narrow" charset="0"/>
              </a:rPr>
              <a:t>I</a:t>
            </a:r>
          </a:p>
        </p:txBody>
      </p:sp>
      <p:grpSp>
        <p:nvGrpSpPr>
          <p:cNvPr id="28678" name="Group 4"/>
          <p:cNvGrpSpPr>
            <a:grpSpLocks/>
          </p:cNvGrpSpPr>
          <p:nvPr/>
        </p:nvGrpSpPr>
        <p:grpSpPr bwMode="auto">
          <a:xfrm>
            <a:off x="2779713" y="1023938"/>
            <a:ext cx="3317875" cy="3240087"/>
            <a:chOff x="926" y="618"/>
            <a:chExt cx="3700" cy="3084"/>
          </a:xfrm>
        </p:grpSpPr>
        <p:grpSp>
          <p:nvGrpSpPr>
            <p:cNvPr id="28679" name="Group 5"/>
            <p:cNvGrpSpPr>
              <a:grpSpLocks/>
            </p:cNvGrpSpPr>
            <p:nvPr/>
          </p:nvGrpSpPr>
          <p:grpSpPr bwMode="auto">
            <a:xfrm>
              <a:off x="1177" y="1801"/>
              <a:ext cx="337" cy="296"/>
              <a:chOff x="1564" y="1298"/>
              <a:chExt cx="364" cy="318"/>
            </a:xfrm>
          </p:grpSpPr>
          <p:sp>
            <p:nvSpPr>
              <p:cNvPr id="28745" name="Oval 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46" name="Text Box 7"/>
              <p:cNvSpPr txBox="1">
                <a:spLocks noChangeArrowheads="1"/>
              </p:cNvSpPr>
              <p:nvPr/>
            </p:nvSpPr>
            <p:spPr bwMode="auto">
              <a:xfrm>
                <a:off x="1564" y="1343"/>
                <a:ext cx="364"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80" name="Group 8"/>
            <p:cNvGrpSpPr>
              <a:grpSpLocks/>
            </p:cNvGrpSpPr>
            <p:nvPr/>
          </p:nvGrpSpPr>
          <p:grpSpPr bwMode="auto">
            <a:xfrm>
              <a:off x="2061" y="1801"/>
              <a:ext cx="336" cy="296"/>
              <a:chOff x="1565" y="1298"/>
              <a:chExt cx="362" cy="318"/>
            </a:xfrm>
          </p:grpSpPr>
          <p:sp>
            <p:nvSpPr>
              <p:cNvPr id="28743" name="Oval 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44" name="Text Box 10"/>
              <p:cNvSpPr txBox="1">
                <a:spLocks noChangeArrowheads="1"/>
              </p:cNvSpPr>
              <p:nvPr/>
            </p:nvSpPr>
            <p:spPr bwMode="auto">
              <a:xfrm>
                <a:off x="1565" y="1343"/>
                <a:ext cx="362"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81" name="Group 11"/>
            <p:cNvGrpSpPr>
              <a:grpSpLocks/>
            </p:cNvGrpSpPr>
            <p:nvPr/>
          </p:nvGrpSpPr>
          <p:grpSpPr bwMode="auto">
            <a:xfrm>
              <a:off x="3281" y="1801"/>
              <a:ext cx="336" cy="296"/>
              <a:chOff x="1565" y="1298"/>
              <a:chExt cx="363" cy="318"/>
            </a:xfrm>
          </p:grpSpPr>
          <p:sp>
            <p:nvSpPr>
              <p:cNvPr id="28741" name="Oval 1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42" name="Text Box 13"/>
              <p:cNvSpPr txBox="1">
                <a:spLocks noChangeArrowheads="1"/>
              </p:cNvSpPr>
              <p:nvPr/>
            </p:nvSpPr>
            <p:spPr bwMode="auto">
              <a:xfrm>
                <a:off x="1565" y="1343"/>
                <a:ext cx="363"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82" name="Group 14"/>
            <p:cNvGrpSpPr>
              <a:grpSpLocks/>
            </p:cNvGrpSpPr>
            <p:nvPr/>
          </p:nvGrpSpPr>
          <p:grpSpPr bwMode="auto">
            <a:xfrm>
              <a:off x="4038" y="1801"/>
              <a:ext cx="337" cy="296"/>
              <a:chOff x="1565" y="1298"/>
              <a:chExt cx="363" cy="318"/>
            </a:xfrm>
          </p:grpSpPr>
          <p:sp>
            <p:nvSpPr>
              <p:cNvPr id="28739" name="Oval 1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40" name="Text Box 16"/>
              <p:cNvSpPr txBox="1">
                <a:spLocks noChangeArrowheads="1"/>
              </p:cNvSpPr>
              <p:nvPr/>
            </p:nvSpPr>
            <p:spPr bwMode="auto">
              <a:xfrm>
                <a:off x="1565" y="1343"/>
                <a:ext cx="363"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&lt;</a:t>
                </a:r>
              </a:p>
            </p:txBody>
          </p:sp>
        </p:grpSp>
        <p:grpSp>
          <p:nvGrpSpPr>
            <p:cNvPr id="28683" name="Group 17"/>
            <p:cNvGrpSpPr>
              <a:grpSpLocks/>
            </p:cNvGrpSpPr>
            <p:nvPr/>
          </p:nvGrpSpPr>
          <p:grpSpPr bwMode="auto">
            <a:xfrm>
              <a:off x="1430" y="2307"/>
              <a:ext cx="337" cy="296"/>
              <a:chOff x="1565" y="1298"/>
              <a:chExt cx="363" cy="318"/>
            </a:xfrm>
          </p:grpSpPr>
          <p:sp>
            <p:nvSpPr>
              <p:cNvPr id="28737" name="Oval 1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38" name="Text Box 19"/>
              <p:cNvSpPr txBox="1">
                <a:spLocks noChangeArrowheads="1"/>
              </p:cNvSpPr>
              <p:nvPr/>
            </p:nvSpPr>
            <p:spPr bwMode="auto">
              <a:xfrm>
                <a:off x="1566" y="1344"/>
                <a:ext cx="362" cy="2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84" name="Group 20"/>
            <p:cNvGrpSpPr>
              <a:grpSpLocks/>
            </p:cNvGrpSpPr>
            <p:nvPr/>
          </p:nvGrpSpPr>
          <p:grpSpPr bwMode="auto">
            <a:xfrm>
              <a:off x="1725" y="2857"/>
              <a:ext cx="336" cy="296"/>
              <a:chOff x="1565" y="1298"/>
              <a:chExt cx="363" cy="318"/>
            </a:xfrm>
          </p:grpSpPr>
          <p:sp>
            <p:nvSpPr>
              <p:cNvPr id="28735" name="Oval 2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36" name="Text Box 22"/>
              <p:cNvSpPr txBox="1">
                <a:spLocks noChangeArrowheads="1"/>
              </p:cNvSpPr>
              <p:nvPr/>
            </p:nvSpPr>
            <p:spPr bwMode="auto">
              <a:xfrm>
                <a:off x="1565" y="1343"/>
                <a:ext cx="363"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85" name="Group 23"/>
            <p:cNvGrpSpPr>
              <a:grpSpLocks/>
            </p:cNvGrpSpPr>
            <p:nvPr/>
          </p:nvGrpSpPr>
          <p:grpSpPr bwMode="auto">
            <a:xfrm>
              <a:off x="926" y="1251"/>
              <a:ext cx="336" cy="296"/>
              <a:chOff x="1565" y="1298"/>
              <a:chExt cx="363" cy="318"/>
            </a:xfrm>
          </p:grpSpPr>
          <p:sp>
            <p:nvSpPr>
              <p:cNvPr id="28733" name="Oval 2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34" name="Text Box 25"/>
              <p:cNvSpPr txBox="1">
                <a:spLocks noChangeArrowheads="1"/>
              </p:cNvSpPr>
              <p:nvPr/>
            </p:nvSpPr>
            <p:spPr bwMode="auto">
              <a:xfrm>
                <a:off x="1565" y="1343"/>
                <a:ext cx="363"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86" name="Group 26"/>
            <p:cNvGrpSpPr>
              <a:grpSpLocks/>
            </p:cNvGrpSpPr>
            <p:nvPr/>
          </p:nvGrpSpPr>
          <p:grpSpPr bwMode="auto">
            <a:xfrm>
              <a:off x="1514" y="1251"/>
              <a:ext cx="338" cy="296"/>
              <a:chOff x="1565" y="1298"/>
              <a:chExt cx="364" cy="318"/>
            </a:xfrm>
          </p:grpSpPr>
          <p:sp>
            <p:nvSpPr>
              <p:cNvPr id="28731" name="Oval 2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32" name="Text Box 28"/>
              <p:cNvSpPr txBox="1">
                <a:spLocks noChangeArrowheads="1"/>
              </p:cNvSpPr>
              <p:nvPr/>
            </p:nvSpPr>
            <p:spPr bwMode="auto">
              <a:xfrm>
                <a:off x="1565" y="1343"/>
                <a:ext cx="364"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87" name="Group 29"/>
            <p:cNvGrpSpPr>
              <a:grpSpLocks/>
            </p:cNvGrpSpPr>
            <p:nvPr/>
          </p:nvGrpSpPr>
          <p:grpSpPr bwMode="auto">
            <a:xfrm>
              <a:off x="2314" y="1251"/>
              <a:ext cx="336" cy="296"/>
              <a:chOff x="1565" y="1298"/>
              <a:chExt cx="363" cy="318"/>
            </a:xfrm>
          </p:grpSpPr>
          <p:sp>
            <p:nvSpPr>
              <p:cNvPr id="28729" name="Oval 3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30" name="Text Box 31"/>
              <p:cNvSpPr txBox="1">
                <a:spLocks noChangeArrowheads="1"/>
              </p:cNvSpPr>
              <p:nvPr/>
            </p:nvSpPr>
            <p:spPr bwMode="auto">
              <a:xfrm>
                <a:off x="1565" y="1343"/>
                <a:ext cx="363"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88" name="Group 32"/>
            <p:cNvGrpSpPr>
              <a:grpSpLocks/>
            </p:cNvGrpSpPr>
            <p:nvPr/>
          </p:nvGrpSpPr>
          <p:grpSpPr bwMode="auto">
            <a:xfrm>
              <a:off x="3281" y="1251"/>
              <a:ext cx="336" cy="296"/>
              <a:chOff x="1565" y="1298"/>
              <a:chExt cx="363" cy="318"/>
            </a:xfrm>
          </p:grpSpPr>
          <p:sp>
            <p:nvSpPr>
              <p:cNvPr id="28727" name="Oval 3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28" name="Text Box 34"/>
              <p:cNvSpPr txBox="1">
                <a:spLocks noChangeArrowheads="1"/>
              </p:cNvSpPr>
              <p:nvPr/>
            </p:nvSpPr>
            <p:spPr bwMode="auto">
              <a:xfrm>
                <a:off x="1565" y="1343"/>
                <a:ext cx="363"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89" name="Group 35"/>
            <p:cNvGrpSpPr>
              <a:grpSpLocks/>
            </p:cNvGrpSpPr>
            <p:nvPr/>
          </p:nvGrpSpPr>
          <p:grpSpPr bwMode="auto">
            <a:xfrm>
              <a:off x="4038" y="1251"/>
              <a:ext cx="337" cy="296"/>
              <a:chOff x="1565" y="1298"/>
              <a:chExt cx="363" cy="318"/>
            </a:xfrm>
          </p:grpSpPr>
          <p:sp>
            <p:nvSpPr>
              <p:cNvPr id="28725" name="Oval 3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26" name="Text Box 37"/>
              <p:cNvSpPr txBox="1">
                <a:spLocks noChangeArrowheads="1"/>
              </p:cNvSpPr>
              <p:nvPr/>
            </p:nvSpPr>
            <p:spPr bwMode="auto">
              <a:xfrm>
                <a:off x="1565" y="1343"/>
                <a:ext cx="363"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8690" name="Group 38"/>
            <p:cNvGrpSpPr>
              <a:grpSpLocks/>
            </p:cNvGrpSpPr>
            <p:nvPr/>
          </p:nvGrpSpPr>
          <p:grpSpPr bwMode="auto">
            <a:xfrm>
              <a:off x="2481" y="618"/>
              <a:ext cx="548" cy="296"/>
              <a:chOff x="2426" y="1071"/>
              <a:chExt cx="590" cy="318"/>
            </a:xfrm>
          </p:grpSpPr>
          <p:sp>
            <p:nvSpPr>
              <p:cNvPr id="28723" name="Oval 39"/>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24" name="Text Box 40"/>
              <p:cNvSpPr txBox="1">
                <a:spLocks noChangeArrowheads="1"/>
              </p:cNvSpPr>
              <p:nvPr/>
            </p:nvSpPr>
            <p:spPr bwMode="auto">
              <a:xfrm>
                <a:off x="2426" y="1116"/>
                <a:ext cx="590"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NOP</a:t>
                </a:r>
              </a:p>
            </p:txBody>
          </p:sp>
        </p:grpSp>
        <p:grpSp>
          <p:nvGrpSpPr>
            <p:cNvPr id="28691" name="Group 41"/>
            <p:cNvGrpSpPr>
              <a:grpSpLocks/>
            </p:cNvGrpSpPr>
            <p:nvPr/>
          </p:nvGrpSpPr>
          <p:grpSpPr bwMode="auto">
            <a:xfrm>
              <a:off x="2481" y="3406"/>
              <a:ext cx="548" cy="296"/>
              <a:chOff x="2426" y="1071"/>
              <a:chExt cx="590" cy="318"/>
            </a:xfrm>
          </p:grpSpPr>
          <p:sp>
            <p:nvSpPr>
              <p:cNvPr id="28721" name="Oval 42"/>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8722" name="Text Box 43"/>
              <p:cNvSpPr txBox="1">
                <a:spLocks noChangeArrowheads="1"/>
              </p:cNvSpPr>
              <p:nvPr/>
            </p:nvSpPr>
            <p:spPr bwMode="auto">
              <a:xfrm>
                <a:off x="2426" y="1116"/>
                <a:ext cx="590"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NOP</a:t>
                </a:r>
              </a:p>
            </p:txBody>
          </p:sp>
        </p:grpSp>
        <p:sp>
          <p:nvSpPr>
            <p:cNvPr id="28692" name="Line 44"/>
            <p:cNvSpPr>
              <a:spLocks noChangeShapeType="1"/>
            </p:cNvSpPr>
            <p:nvPr/>
          </p:nvSpPr>
          <p:spPr bwMode="auto">
            <a:xfrm flipH="1">
              <a:off x="1093" y="745"/>
              <a:ext cx="1515" cy="50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8693" name="Line 45"/>
            <p:cNvSpPr>
              <a:spLocks noChangeShapeType="1"/>
            </p:cNvSpPr>
            <p:nvPr/>
          </p:nvSpPr>
          <p:spPr bwMode="auto">
            <a:xfrm flipH="1">
              <a:off x="1682" y="829"/>
              <a:ext cx="926" cy="42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8694" name="Line 46"/>
            <p:cNvSpPr>
              <a:spLocks noChangeShapeType="1"/>
            </p:cNvSpPr>
            <p:nvPr/>
          </p:nvSpPr>
          <p:spPr bwMode="auto">
            <a:xfrm flipH="1">
              <a:off x="2481" y="913"/>
              <a:ext cx="211" cy="33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8695" name="Line 47"/>
            <p:cNvSpPr>
              <a:spLocks noChangeShapeType="1"/>
            </p:cNvSpPr>
            <p:nvPr/>
          </p:nvSpPr>
          <p:spPr bwMode="auto">
            <a:xfrm>
              <a:off x="2860" y="871"/>
              <a:ext cx="547" cy="38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8696" name="Line 48"/>
            <p:cNvSpPr>
              <a:spLocks noChangeShapeType="1"/>
            </p:cNvSpPr>
            <p:nvPr/>
          </p:nvSpPr>
          <p:spPr bwMode="auto">
            <a:xfrm>
              <a:off x="2902" y="787"/>
              <a:ext cx="1262" cy="46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8697" name="Line 49"/>
            <p:cNvSpPr>
              <a:spLocks noChangeShapeType="1"/>
            </p:cNvSpPr>
            <p:nvPr/>
          </p:nvSpPr>
          <p:spPr bwMode="auto">
            <a:xfrm>
              <a:off x="1093" y="1547"/>
              <a:ext cx="169"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8698" name="Line 50"/>
            <p:cNvSpPr>
              <a:spLocks noChangeShapeType="1"/>
            </p:cNvSpPr>
            <p:nvPr/>
          </p:nvSpPr>
          <p:spPr bwMode="auto">
            <a:xfrm flipH="1">
              <a:off x="1388" y="1547"/>
              <a:ext cx="252"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8699" name="Line 51"/>
            <p:cNvSpPr>
              <a:spLocks noChangeShapeType="1"/>
            </p:cNvSpPr>
            <p:nvPr/>
          </p:nvSpPr>
          <p:spPr bwMode="auto">
            <a:xfrm flipH="1">
              <a:off x="2271" y="1547"/>
              <a:ext cx="126"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8700" name="Line 52"/>
            <p:cNvSpPr>
              <a:spLocks noChangeShapeType="1"/>
            </p:cNvSpPr>
            <p:nvPr/>
          </p:nvSpPr>
          <p:spPr bwMode="auto">
            <a:xfrm>
              <a:off x="3449" y="1547"/>
              <a:ext cx="0"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8701" name="Line 53"/>
            <p:cNvSpPr>
              <a:spLocks noChangeShapeType="1"/>
            </p:cNvSpPr>
            <p:nvPr/>
          </p:nvSpPr>
          <p:spPr bwMode="auto">
            <a:xfrm>
              <a:off x="4206" y="1547"/>
              <a:ext cx="0"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8702" name="Line 54"/>
            <p:cNvSpPr>
              <a:spLocks noChangeShapeType="1"/>
            </p:cNvSpPr>
            <p:nvPr/>
          </p:nvSpPr>
          <p:spPr bwMode="auto">
            <a:xfrm>
              <a:off x="1346" y="2096"/>
              <a:ext cx="168"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8703" name="Line 55"/>
            <p:cNvSpPr>
              <a:spLocks noChangeShapeType="1"/>
            </p:cNvSpPr>
            <p:nvPr/>
          </p:nvSpPr>
          <p:spPr bwMode="auto">
            <a:xfrm>
              <a:off x="1599" y="2603"/>
              <a:ext cx="209" cy="29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8704" name="Line 56"/>
            <p:cNvSpPr>
              <a:spLocks noChangeShapeType="1"/>
            </p:cNvSpPr>
            <p:nvPr/>
          </p:nvSpPr>
          <p:spPr bwMode="auto">
            <a:xfrm flipH="1">
              <a:off x="1935" y="2096"/>
              <a:ext cx="252" cy="761"/>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8705" name="Line 57"/>
            <p:cNvSpPr>
              <a:spLocks noChangeShapeType="1"/>
            </p:cNvSpPr>
            <p:nvPr/>
          </p:nvSpPr>
          <p:spPr bwMode="auto">
            <a:xfrm>
              <a:off x="1977" y="3110"/>
              <a:ext cx="673" cy="33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8706" name="Line 58"/>
            <p:cNvSpPr>
              <a:spLocks noChangeShapeType="1"/>
            </p:cNvSpPr>
            <p:nvPr/>
          </p:nvSpPr>
          <p:spPr bwMode="auto">
            <a:xfrm flipH="1">
              <a:off x="2776" y="2096"/>
              <a:ext cx="673" cy="131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8707" name="Line 59"/>
            <p:cNvSpPr>
              <a:spLocks noChangeShapeType="1"/>
            </p:cNvSpPr>
            <p:nvPr/>
          </p:nvSpPr>
          <p:spPr bwMode="auto">
            <a:xfrm flipH="1">
              <a:off x="2860" y="2096"/>
              <a:ext cx="1304" cy="135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8708" name="Text Box 60"/>
            <p:cNvSpPr txBox="1">
              <a:spLocks noChangeArrowheads="1"/>
            </p:cNvSpPr>
            <p:nvPr/>
          </p:nvSpPr>
          <p:spPr bwMode="auto">
            <a:xfrm>
              <a:off x="2734" y="618"/>
              <a:ext cx="421"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0</a:t>
              </a:r>
            </a:p>
          </p:txBody>
        </p:sp>
        <p:sp>
          <p:nvSpPr>
            <p:cNvPr id="28709" name="Text Box 61"/>
            <p:cNvSpPr txBox="1">
              <a:spLocks noChangeArrowheads="1"/>
            </p:cNvSpPr>
            <p:nvPr/>
          </p:nvSpPr>
          <p:spPr bwMode="auto">
            <a:xfrm>
              <a:off x="1009" y="1209"/>
              <a:ext cx="422"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a:t>
              </a:r>
            </a:p>
          </p:txBody>
        </p:sp>
        <p:sp>
          <p:nvSpPr>
            <p:cNvPr id="28710" name="Text Box 62"/>
            <p:cNvSpPr txBox="1">
              <a:spLocks noChangeArrowheads="1"/>
            </p:cNvSpPr>
            <p:nvPr/>
          </p:nvSpPr>
          <p:spPr bwMode="auto">
            <a:xfrm>
              <a:off x="1682" y="1209"/>
              <a:ext cx="420"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2</a:t>
              </a:r>
            </a:p>
          </p:txBody>
        </p:sp>
        <p:sp>
          <p:nvSpPr>
            <p:cNvPr id="28711" name="Text Box 63"/>
            <p:cNvSpPr txBox="1">
              <a:spLocks noChangeArrowheads="1"/>
            </p:cNvSpPr>
            <p:nvPr/>
          </p:nvSpPr>
          <p:spPr bwMode="auto">
            <a:xfrm>
              <a:off x="1305" y="1717"/>
              <a:ext cx="419" cy="2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3</a:t>
              </a:r>
            </a:p>
          </p:txBody>
        </p:sp>
        <p:sp>
          <p:nvSpPr>
            <p:cNvPr id="28712" name="Text Box 64"/>
            <p:cNvSpPr txBox="1">
              <a:spLocks noChangeArrowheads="1"/>
            </p:cNvSpPr>
            <p:nvPr/>
          </p:nvSpPr>
          <p:spPr bwMode="auto">
            <a:xfrm>
              <a:off x="1556" y="2265"/>
              <a:ext cx="420"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4</a:t>
              </a:r>
            </a:p>
          </p:txBody>
        </p:sp>
        <p:sp>
          <p:nvSpPr>
            <p:cNvPr id="28713" name="Text Box 65"/>
            <p:cNvSpPr txBox="1">
              <a:spLocks noChangeArrowheads="1"/>
            </p:cNvSpPr>
            <p:nvPr/>
          </p:nvSpPr>
          <p:spPr bwMode="auto">
            <a:xfrm>
              <a:off x="1893" y="2814"/>
              <a:ext cx="419" cy="2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5</a:t>
              </a:r>
            </a:p>
          </p:txBody>
        </p:sp>
        <p:sp>
          <p:nvSpPr>
            <p:cNvPr id="28714" name="Text Box 66"/>
            <p:cNvSpPr txBox="1">
              <a:spLocks noChangeArrowheads="1"/>
            </p:cNvSpPr>
            <p:nvPr/>
          </p:nvSpPr>
          <p:spPr bwMode="auto">
            <a:xfrm>
              <a:off x="2440" y="1209"/>
              <a:ext cx="419"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6</a:t>
              </a:r>
            </a:p>
          </p:txBody>
        </p:sp>
        <p:sp>
          <p:nvSpPr>
            <p:cNvPr id="28715" name="Text Box 67"/>
            <p:cNvSpPr txBox="1">
              <a:spLocks noChangeArrowheads="1"/>
            </p:cNvSpPr>
            <p:nvPr/>
          </p:nvSpPr>
          <p:spPr bwMode="auto">
            <a:xfrm>
              <a:off x="2186" y="1757"/>
              <a:ext cx="422"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7</a:t>
              </a:r>
            </a:p>
          </p:txBody>
        </p:sp>
        <p:sp>
          <p:nvSpPr>
            <p:cNvPr id="28716" name="Text Box 68"/>
            <p:cNvSpPr txBox="1">
              <a:spLocks noChangeArrowheads="1"/>
            </p:cNvSpPr>
            <p:nvPr/>
          </p:nvSpPr>
          <p:spPr bwMode="auto">
            <a:xfrm>
              <a:off x="3406" y="1209"/>
              <a:ext cx="422"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8</a:t>
              </a:r>
            </a:p>
          </p:txBody>
        </p:sp>
        <p:sp>
          <p:nvSpPr>
            <p:cNvPr id="28717" name="Text Box 69"/>
            <p:cNvSpPr txBox="1">
              <a:spLocks noChangeArrowheads="1"/>
            </p:cNvSpPr>
            <p:nvPr/>
          </p:nvSpPr>
          <p:spPr bwMode="auto">
            <a:xfrm>
              <a:off x="3406" y="1757"/>
              <a:ext cx="422"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9</a:t>
              </a:r>
            </a:p>
          </p:txBody>
        </p:sp>
        <p:sp>
          <p:nvSpPr>
            <p:cNvPr id="28718" name="Text Box 70"/>
            <p:cNvSpPr txBox="1">
              <a:spLocks noChangeArrowheads="1"/>
            </p:cNvSpPr>
            <p:nvPr/>
          </p:nvSpPr>
          <p:spPr bwMode="auto">
            <a:xfrm>
              <a:off x="4206" y="1209"/>
              <a:ext cx="420"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10</a:t>
              </a:r>
            </a:p>
          </p:txBody>
        </p:sp>
        <p:sp>
          <p:nvSpPr>
            <p:cNvPr id="28719" name="Text Box 71"/>
            <p:cNvSpPr txBox="1">
              <a:spLocks noChangeArrowheads="1"/>
            </p:cNvSpPr>
            <p:nvPr/>
          </p:nvSpPr>
          <p:spPr bwMode="auto">
            <a:xfrm>
              <a:off x="4164" y="1757"/>
              <a:ext cx="420"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11</a:t>
              </a:r>
            </a:p>
          </p:txBody>
        </p:sp>
        <p:sp>
          <p:nvSpPr>
            <p:cNvPr id="28720" name="Text Box 72"/>
            <p:cNvSpPr txBox="1">
              <a:spLocks noChangeArrowheads="1"/>
            </p:cNvSpPr>
            <p:nvPr/>
          </p:nvSpPr>
          <p:spPr bwMode="auto">
            <a:xfrm>
              <a:off x="2776" y="3406"/>
              <a:ext cx="420"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a:t>
              </a:r>
            </a:p>
          </p:txBody>
        </p:sp>
      </p:grpSp>
      <p:sp>
        <p:nvSpPr>
          <p:cNvPr id="2" name="Line 5">
            <a:extLst>
              <a:ext uri="{FF2B5EF4-FFF2-40B4-BE49-F238E27FC236}">
                <a16:creationId xmlns:a16="http://schemas.microsoft.com/office/drawing/2014/main" id="{641970F5-9723-5A6E-91D9-DC5815BCD7AF}"/>
              </a:ext>
            </a:extLst>
          </p:cNvPr>
          <p:cNvSpPr>
            <a:spLocks noChangeShapeType="1"/>
          </p:cNvSpPr>
          <p:nvPr/>
        </p:nvSpPr>
        <p:spPr bwMode="auto">
          <a:xfrm>
            <a:off x="2858281" y="5019676"/>
            <a:ext cx="215900" cy="0"/>
          </a:xfrm>
          <a:prstGeom prst="line">
            <a:avLst/>
          </a:prstGeom>
          <a:noFill/>
          <a:ln w="9525">
            <a:solidFill>
              <a:schemeClr val="tx2"/>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969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62E89F4-4D11-CA45-8E1E-C793F93F70E4}" type="slidenum">
              <a:rPr lang="en-US" sz="1400" b="0"/>
              <a:pPr/>
              <a:t>27</a:t>
            </a:fld>
            <a:endParaRPr lang="en-US" sz="1400" b="0"/>
          </a:p>
        </p:txBody>
      </p:sp>
      <p:sp>
        <p:nvSpPr>
          <p:cNvPr id="29700" name="Rectangle 2"/>
          <p:cNvSpPr>
            <a:spLocks noGrp="1" noChangeArrowheads="1"/>
          </p:cNvSpPr>
          <p:nvPr>
            <p:ph type="title"/>
          </p:nvPr>
        </p:nvSpPr>
        <p:spPr>
          <a:xfrm>
            <a:off x="712788" y="0"/>
            <a:ext cx="7772400" cy="1143000"/>
          </a:xfrm>
        </p:spPr>
        <p:txBody>
          <a:bodyPr/>
          <a:lstStyle/>
          <a:p>
            <a:r>
              <a:rPr lang="en-US">
                <a:latin typeface="Arial Narrow" charset="0"/>
              </a:rPr>
              <a:t>Example</a:t>
            </a:r>
          </a:p>
        </p:txBody>
      </p:sp>
      <p:sp>
        <p:nvSpPr>
          <p:cNvPr id="1390595" name="Rectangle 3"/>
          <p:cNvSpPr>
            <a:spLocks noGrp="1" noChangeArrowheads="1"/>
          </p:cNvSpPr>
          <p:nvPr>
            <p:ph type="body" idx="1"/>
          </p:nvPr>
        </p:nvSpPr>
        <p:spPr>
          <a:xfrm>
            <a:off x="685800" y="1143000"/>
            <a:ext cx="7772400" cy="4953000"/>
          </a:xfrm>
        </p:spPr>
        <p:txBody>
          <a:bodyPr/>
          <a:lstStyle/>
          <a:p>
            <a:pPr marL="342900" indent="-342900">
              <a:lnSpc>
                <a:spcPct val="80000"/>
              </a:lnSpc>
            </a:pPr>
            <a:r>
              <a:rPr lang="en-US">
                <a:latin typeface="Arial Narrow" charset="0"/>
              </a:rPr>
              <a:t>Operations start only once</a:t>
            </a:r>
          </a:p>
          <a:p>
            <a:pPr marL="742950" lvl="1" indent="-285750">
              <a:lnSpc>
                <a:spcPct val="80000"/>
              </a:lnSpc>
              <a:buClr>
                <a:schemeClr val="tx1"/>
              </a:buClr>
              <a:buFont typeface="Monotype Sorts" charset="0"/>
              <a:buNone/>
            </a:pPr>
            <a:r>
              <a:rPr lang="en-US" sz="2000" i="1">
                <a:latin typeface="Arial Narrow" charset="0"/>
              </a:rPr>
              <a:t>x</a:t>
            </a:r>
            <a:r>
              <a:rPr lang="en-US" sz="2000" i="1" baseline="-16000">
                <a:latin typeface="Arial Narrow" charset="0"/>
              </a:rPr>
              <a:t>11</a:t>
            </a:r>
            <a:r>
              <a:rPr lang="en-US" sz="2000" i="1">
                <a:latin typeface="Arial Narrow" charset="0"/>
              </a:rPr>
              <a:t> = </a:t>
            </a:r>
            <a:r>
              <a:rPr lang="en-US" sz="2000">
                <a:latin typeface="Arial Narrow" charset="0"/>
              </a:rPr>
              <a:t>1</a:t>
            </a:r>
          </a:p>
          <a:p>
            <a:pPr marL="742950" lvl="1" indent="-285750">
              <a:lnSpc>
                <a:spcPct val="80000"/>
              </a:lnSpc>
              <a:buClr>
                <a:schemeClr val="tx1"/>
              </a:buClr>
              <a:buFont typeface="Monotype Sorts" charset="0"/>
              <a:buNone/>
            </a:pPr>
            <a:r>
              <a:rPr lang="en-US" sz="2000">
                <a:latin typeface="Arial Narrow" charset="0"/>
              </a:rPr>
              <a:t>x</a:t>
            </a:r>
            <a:r>
              <a:rPr lang="en-US" sz="2000" baseline="-16000">
                <a:latin typeface="Arial Narrow" charset="0"/>
              </a:rPr>
              <a:t>61</a:t>
            </a:r>
            <a:r>
              <a:rPr lang="en-US" sz="2000">
                <a:latin typeface="Arial Narrow" charset="0"/>
              </a:rPr>
              <a:t> + x</a:t>
            </a:r>
            <a:r>
              <a:rPr lang="en-US" sz="2000" baseline="-14000">
                <a:latin typeface="Arial Narrow" charset="0"/>
              </a:rPr>
              <a:t>62</a:t>
            </a:r>
            <a:r>
              <a:rPr lang="en-US" sz="2000">
                <a:latin typeface="Arial Narrow" charset="0"/>
              </a:rPr>
              <a:t> =1</a:t>
            </a:r>
          </a:p>
          <a:p>
            <a:pPr marL="742950" lvl="1" indent="-285750">
              <a:lnSpc>
                <a:spcPct val="80000"/>
              </a:lnSpc>
              <a:buClr>
                <a:schemeClr val="tx1"/>
              </a:buClr>
              <a:buFont typeface="Monotype Sorts" charset="0"/>
              <a:buNone/>
            </a:pPr>
            <a:r>
              <a:rPr lang="en-US" sz="2000">
                <a:latin typeface="Arial Narrow" charset="0"/>
              </a:rPr>
              <a:t>…</a:t>
            </a:r>
          </a:p>
          <a:p>
            <a:pPr marL="342900" indent="-342900">
              <a:lnSpc>
                <a:spcPct val="80000"/>
              </a:lnSpc>
            </a:pPr>
            <a:r>
              <a:rPr lang="en-US">
                <a:latin typeface="Arial Narrow" charset="0"/>
              </a:rPr>
              <a:t>Sequencing relations must be satisfied</a:t>
            </a:r>
            <a:endParaRPr lang="en-US" sz="2400">
              <a:latin typeface="Arial Narrow" charset="0"/>
            </a:endParaRPr>
          </a:p>
          <a:p>
            <a:pPr marL="742950" lvl="1" indent="-285750">
              <a:lnSpc>
                <a:spcPct val="80000"/>
              </a:lnSpc>
              <a:buClr>
                <a:schemeClr val="tx1"/>
              </a:buClr>
              <a:buFont typeface="Monotype Sorts" charset="0"/>
              <a:buNone/>
            </a:pPr>
            <a:r>
              <a:rPr lang="en-US" sz="2000" i="1">
                <a:latin typeface="Arial Narrow" charset="0"/>
              </a:rPr>
              <a:t>x</a:t>
            </a:r>
            <a:r>
              <a:rPr lang="en-US" sz="2000" i="1" baseline="-16000">
                <a:latin typeface="Arial Narrow" charset="0"/>
              </a:rPr>
              <a:t>61</a:t>
            </a:r>
            <a:r>
              <a:rPr lang="en-US" sz="2000" i="1">
                <a:latin typeface="Arial Narrow" charset="0"/>
              </a:rPr>
              <a:t> + 2x</a:t>
            </a:r>
            <a:r>
              <a:rPr lang="en-US" sz="2000" i="1" baseline="-16000">
                <a:latin typeface="Arial Narrow" charset="0"/>
              </a:rPr>
              <a:t>62</a:t>
            </a:r>
            <a:r>
              <a:rPr lang="en-US" sz="2000" i="1">
                <a:latin typeface="Arial Narrow" charset="0"/>
              </a:rPr>
              <a:t> – 2x</a:t>
            </a:r>
            <a:r>
              <a:rPr lang="en-US" sz="2000" i="1" baseline="-16000">
                <a:latin typeface="Arial Narrow" charset="0"/>
              </a:rPr>
              <a:t>72</a:t>
            </a:r>
            <a:r>
              <a:rPr lang="en-US" sz="2000" i="1">
                <a:latin typeface="Arial Narrow" charset="0"/>
              </a:rPr>
              <a:t> – 3x</a:t>
            </a:r>
            <a:r>
              <a:rPr lang="en-US" sz="2000" i="1" baseline="-16000">
                <a:latin typeface="Arial Narrow" charset="0"/>
              </a:rPr>
              <a:t>73</a:t>
            </a:r>
            <a:r>
              <a:rPr lang="en-US" sz="2000" i="1">
                <a:latin typeface="Arial Narrow" charset="0"/>
              </a:rPr>
              <a:t> + 1 </a:t>
            </a:r>
            <a:r>
              <a:rPr lang="en-US" sz="2000" i="1">
                <a:latin typeface="Arial Narrow" charset="0"/>
                <a:cs typeface="Arial" charset="0"/>
              </a:rPr>
              <a:t>≤</a:t>
            </a:r>
            <a:r>
              <a:rPr lang="en-US" sz="2000" i="1">
                <a:latin typeface="Arial Narrow" charset="0"/>
              </a:rPr>
              <a:t> 0</a:t>
            </a:r>
          </a:p>
          <a:p>
            <a:pPr marL="742950" lvl="1" indent="-285750">
              <a:lnSpc>
                <a:spcPct val="80000"/>
              </a:lnSpc>
              <a:buClr>
                <a:schemeClr val="tx1"/>
              </a:buClr>
              <a:buFont typeface="Monotype Sorts" charset="0"/>
              <a:buNone/>
            </a:pPr>
            <a:r>
              <a:rPr lang="en-US" sz="2000" i="1">
                <a:latin typeface="Arial Narrow" charset="0"/>
              </a:rPr>
              <a:t>2x</a:t>
            </a:r>
            <a:r>
              <a:rPr lang="en-US" sz="2000" i="1" baseline="-16000">
                <a:latin typeface="Arial Narrow" charset="0"/>
              </a:rPr>
              <a:t>92</a:t>
            </a:r>
            <a:r>
              <a:rPr lang="en-US" sz="2000" i="1">
                <a:latin typeface="Arial Narrow" charset="0"/>
              </a:rPr>
              <a:t> + 3x</a:t>
            </a:r>
            <a:r>
              <a:rPr lang="en-US" sz="2000" i="1" baseline="-16000">
                <a:latin typeface="Arial Narrow" charset="0"/>
              </a:rPr>
              <a:t>93</a:t>
            </a:r>
            <a:r>
              <a:rPr lang="en-US" sz="2000" i="1">
                <a:latin typeface="Arial Narrow" charset="0"/>
              </a:rPr>
              <a:t> + 4x</a:t>
            </a:r>
            <a:r>
              <a:rPr lang="en-US" sz="2000" i="1" baseline="-16000">
                <a:latin typeface="Arial Narrow" charset="0"/>
              </a:rPr>
              <a:t>94</a:t>
            </a:r>
            <a:r>
              <a:rPr lang="en-US" sz="2000" i="1" baseline="16000">
                <a:latin typeface="Arial Narrow" charset="0"/>
              </a:rPr>
              <a:t> </a:t>
            </a:r>
            <a:r>
              <a:rPr lang="en-US" sz="2000" i="1">
                <a:latin typeface="Arial Narrow" charset="0"/>
              </a:rPr>
              <a:t>– 5x</a:t>
            </a:r>
            <a:r>
              <a:rPr lang="en-US" sz="2000" i="1" baseline="-16000">
                <a:latin typeface="Arial Narrow" charset="0"/>
              </a:rPr>
              <a:t>N5</a:t>
            </a:r>
            <a:r>
              <a:rPr lang="en-US" sz="2000" i="1">
                <a:latin typeface="Arial Narrow" charset="0"/>
              </a:rPr>
              <a:t> + 1 </a:t>
            </a:r>
            <a:r>
              <a:rPr lang="en-US" sz="2000" i="1">
                <a:latin typeface="Arial Narrow" charset="0"/>
                <a:cs typeface="Arial" charset="0"/>
              </a:rPr>
              <a:t>≤</a:t>
            </a:r>
            <a:r>
              <a:rPr lang="en-US" sz="2000" i="1">
                <a:latin typeface="Arial Narrow" charset="0"/>
              </a:rPr>
              <a:t> 0</a:t>
            </a:r>
          </a:p>
          <a:p>
            <a:pPr marL="742950" lvl="1" indent="-285750">
              <a:lnSpc>
                <a:spcPct val="80000"/>
              </a:lnSpc>
              <a:buClr>
                <a:schemeClr val="tx1"/>
              </a:buClr>
              <a:buFont typeface="Monotype Sorts" charset="0"/>
              <a:buNone/>
            </a:pPr>
            <a:r>
              <a:rPr lang="en-US" sz="2000" i="1">
                <a:latin typeface="Arial Narrow" charset="0"/>
              </a:rPr>
              <a:t>…</a:t>
            </a:r>
          </a:p>
          <a:p>
            <a:pPr marL="342900" indent="-342900">
              <a:lnSpc>
                <a:spcPct val="80000"/>
              </a:lnSpc>
            </a:pPr>
            <a:r>
              <a:rPr lang="en-US">
                <a:latin typeface="Arial Narrow" charset="0"/>
              </a:rPr>
              <a:t>Resource bounds must be satisfied</a:t>
            </a:r>
            <a:endParaRPr lang="en-US" sz="2400">
              <a:latin typeface="Arial Narrow" charset="0"/>
            </a:endParaRPr>
          </a:p>
          <a:p>
            <a:pPr marL="742950" lvl="1" indent="-285750">
              <a:lnSpc>
                <a:spcPct val="80000"/>
              </a:lnSpc>
              <a:buClr>
                <a:schemeClr val="tx1"/>
              </a:buClr>
              <a:buFont typeface="Monotype Sorts" charset="0"/>
              <a:buNone/>
            </a:pPr>
            <a:r>
              <a:rPr lang="en-US" sz="2000" i="1">
                <a:latin typeface="Arial Narrow" charset="0"/>
              </a:rPr>
              <a:t>x</a:t>
            </a:r>
            <a:r>
              <a:rPr lang="en-US" sz="2000" i="1" baseline="-16000">
                <a:latin typeface="Arial Narrow" charset="0"/>
              </a:rPr>
              <a:t>11 </a:t>
            </a:r>
            <a:r>
              <a:rPr lang="en-US" sz="2000" i="1">
                <a:latin typeface="Arial Narrow" charset="0"/>
              </a:rPr>
              <a:t>+ x</a:t>
            </a:r>
            <a:r>
              <a:rPr lang="en-US" sz="2000" i="1" baseline="-16000">
                <a:latin typeface="Arial Narrow" charset="0"/>
              </a:rPr>
              <a:t>21</a:t>
            </a:r>
            <a:r>
              <a:rPr lang="en-US" sz="2000" i="1">
                <a:latin typeface="Arial Narrow" charset="0"/>
              </a:rPr>
              <a:t> +x</a:t>
            </a:r>
            <a:r>
              <a:rPr lang="en-US" sz="2000" i="1" baseline="-16000">
                <a:latin typeface="Arial Narrow" charset="0"/>
              </a:rPr>
              <a:t>61</a:t>
            </a:r>
            <a:r>
              <a:rPr lang="en-US" sz="2000" i="1">
                <a:latin typeface="Arial Narrow" charset="0"/>
              </a:rPr>
              <a:t> + x</a:t>
            </a:r>
            <a:r>
              <a:rPr lang="en-US" sz="2000" i="1" baseline="-16000">
                <a:latin typeface="Arial Narrow" charset="0"/>
              </a:rPr>
              <a:t>81</a:t>
            </a:r>
            <a:r>
              <a:rPr lang="en-US" sz="2000" i="1">
                <a:latin typeface="Arial Narrow" charset="0"/>
              </a:rPr>
              <a:t>  </a:t>
            </a:r>
            <a:r>
              <a:rPr lang="en-US" sz="2000" i="1">
                <a:latin typeface="Arial Narrow" charset="0"/>
                <a:cs typeface="Arial" charset="0"/>
              </a:rPr>
              <a:t>≤</a:t>
            </a:r>
            <a:r>
              <a:rPr lang="en-US" sz="2000" i="1">
                <a:latin typeface="Arial Narrow" charset="0"/>
              </a:rPr>
              <a:t> 2</a:t>
            </a:r>
          </a:p>
          <a:p>
            <a:pPr marL="742950" lvl="1" indent="-285750">
              <a:lnSpc>
                <a:spcPct val="80000"/>
              </a:lnSpc>
              <a:buClr>
                <a:schemeClr val="tx1"/>
              </a:buClr>
              <a:buFont typeface="Monotype Sorts" charset="0"/>
              <a:buNone/>
            </a:pPr>
            <a:r>
              <a:rPr lang="en-US" sz="2000" i="1">
                <a:latin typeface="Arial Narrow" charset="0"/>
              </a:rPr>
              <a:t>x</a:t>
            </a:r>
            <a:r>
              <a:rPr lang="en-US" sz="2000" i="1" baseline="-16000">
                <a:latin typeface="Arial Narrow" charset="0"/>
              </a:rPr>
              <a:t>32</a:t>
            </a:r>
            <a:r>
              <a:rPr lang="en-US" sz="2000" i="1">
                <a:latin typeface="Arial Narrow" charset="0"/>
              </a:rPr>
              <a:t> + x</a:t>
            </a:r>
            <a:r>
              <a:rPr lang="en-US" sz="2000" i="1" baseline="-16000">
                <a:latin typeface="Arial Narrow" charset="0"/>
              </a:rPr>
              <a:t>62</a:t>
            </a:r>
            <a:r>
              <a:rPr lang="en-US" sz="2000" i="1">
                <a:latin typeface="Arial Narrow" charset="0"/>
              </a:rPr>
              <a:t> + x</a:t>
            </a:r>
            <a:r>
              <a:rPr lang="en-US" sz="2000" i="1" baseline="-16000">
                <a:latin typeface="Arial Narrow" charset="0"/>
              </a:rPr>
              <a:t>72</a:t>
            </a:r>
            <a:r>
              <a:rPr lang="en-US" sz="2000" i="1">
                <a:latin typeface="Arial Narrow" charset="0"/>
              </a:rPr>
              <a:t> + x</a:t>
            </a:r>
            <a:r>
              <a:rPr lang="en-US" sz="2000" i="1" baseline="-16000">
                <a:latin typeface="Arial Narrow" charset="0"/>
              </a:rPr>
              <a:t>82</a:t>
            </a:r>
            <a:r>
              <a:rPr lang="en-US" sz="2000" i="1">
                <a:latin typeface="Arial Narrow" charset="0"/>
              </a:rPr>
              <a:t> </a:t>
            </a:r>
            <a:r>
              <a:rPr lang="en-US" sz="2000" i="1">
                <a:latin typeface="Arial Narrow" charset="0"/>
                <a:cs typeface="Arial" charset="0"/>
              </a:rPr>
              <a:t>≤</a:t>
            </a:r>
            <a:r>
              <a:rPr lang="en-US" sz="2000" i="1">
                <a:latin typeface="Arial Narrow" charset="0"/>
              </a:rPr>
              <a:t> 2</a:t>
            </a:r>
          </a:p>
          <a:p>
            <a:pPr marL="742950" lvl="1" indent="-285750">
              <a:lnSpc>
                <a:spcPct val="80000"/>
              </a:lnSpc>
              <a:buClr>
                <a:schemeClr val="tx1"/>
              </a:buClr>
              <a:buFont typeface="Monotype Sorts" charset="0"/>
              <a:buNone/>
            </a:pPr>
            <a:r>
              <a:rPr lang="en-US" sz="2000" i="1">
                <a:latin typeface="Arial Narrow" charset="0"/>
              </a:rPr>
              <a:t>…</a:t>
            </a:r>
          </a:p>
          <a:p>
            <a:pPr marL="742950" lvl="1" indent="-285750">
              <a:lnSpc>
                <a:spcPct val="80000"/>
              </a:lnSpc>
              <a:buFont typeface="Monotype Sorts" charset="0"/>
              <a:buNone/>
            </a:pPr>
            <a:endParaRPr lang="en-US" sz="2000" i="1">
              <a:latin typeface="Arial Narrow" charset="0"/>
            </a:endParaRPr>
          </a:p>
        </p:txBody>
      </p:sp>
      <p:grpSp>
        <p:nvGrpSpPr>
          <p:cNvPr id="29702" name="Group 4"/>
          <p:cNvGrpSpPr>
            <a:grpSpLocks/>
          </p:cNvGrpSpPr>
          <p:nvPr/>
        </p:nvGrpSpPr>
        <p:grpSpPr bwMode="auto">
          <a:xfrm>
            <a:off x="6284913" y="1125538"/>
            <a:ext cx="2949575" cy="2741612"/>
            <a:chOff x="926" y="618"/>
            <a:chExt cx="3700" cy="3308"/>
          </a:xfrm>
        </p:grpSpPr>
        <p:grpSp>
          <p:nvGrpSpPr>
            <p:cNvPr id="29703" name="Group 5"/>
            <p:cNvGrpSpPr>
              <a:grpSpLocks/>
            </p:cNvGrpSpPr>
            <p:nvPr/>
          </p:nvGrpSpPr>
          <p:grpSpPr bwMode="auto">
            <a:xfrm>
              <a:off x="1177" y="1801"/>
              <a:ext cx="336" cy="338"/>
              <a:chOff x="1564" y="1298"/>
              <a:chExt cx="363" cy="363"/>
            </a:xfrm>
          </p:grpSpPr>
          <p:sp>
            <p:nvSpPr>
              <p:cNvPr id="29769" name="Oval 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70" name="Text Box 7"/>
              <p:cNvSpPr txBox="1">
                <a:spLocks noChangeArrowheads="1"/>
              </p:cNvSpPr>
              <p:nvPr/>
            </p:nvSpPr>
            <p:spPr bwMode="auto">
              <a:xfrm>
                <a:off x="1564" y="1344"/>
                <a:ext cx="363"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04" name="Group 8"/>
            <p:cNvGrpSpPr>
              <a:grpSpLocks/>
            </p:cNvGrpSpPr>
            <p:nvPr/>
          </p:nvGrpSpPr>
          <p:grpSpPr bwMode="auto">
            <a:xfrm>
              <a:off x="2061" y="1801"/>
              <a:ext cx="337" cy="338"/>
              <a:chOff x="1565" y="1298"/>
              <a:chExt cx="363" cy="363"/>
            </a:xfrm>
          </p:grpSpPr>
          <p:sp>
            <p:nvSpPr>
              <p:cNvPr id="29767" name="Oval 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68" name="Text Box 10"/>
              <p:cNvSpPr txBox="1">
                <a:spLocks noChangeArrowheads="1"/>
              </p:cNvSpPr>
              <p:nvPr/>
            </p:nvSpPr>
            <p:spPr bwMode="auto">
              <a:xfrm>
                <a:off x="1565" y="1344"/>
                <a:ext cx="363"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05" name="Group 11"/>
            <p:cNvGrpSpPr>
              <a:grpSpLocks/>
            </p:cNvGrpSpPr>
            <p:nvPr/>
          </p:nvGrpSpPr>
          <p:grpSpPr bwMode="auto">
            <a:xfrm>
              <a:off x="3281" y="1801"/>
              <a:ext cx="335" cy="338"/>
              <a:chOff x="1565" y="1298"/>
              <a:chExt cx="362" cy="363"/>
            </a:xfrm>
          </p:grpSpPr>
          <p:sp>
            <p:nvSpPr>
              <p:cNvPr id="29765" name="Oval 1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66" name="Text Box 13"/>
              <p:cNvSpPr txBox="1">
                <a:spLocks noChangeArrowheads="1"/>
              </p:cNvSpPr>
              <p:nvPr/>
            </p:nvSpPr>
            <p:spPr bwMode="auto">
              <a:xfrm>
                <a:off x="1566" y="1344"/>
                <a:ext cx="361"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06" name="Group 14"/>
            <p:cNvGrpSpPr>
              <a:grpSpLocks/>
            </p:cNvGrpSpPr>
            <p:nvPr/>
          </p:nvGrpSpPr>
          <p:grpSpPr bwMode="auto">
            <a:xfrm>
              <a:off x="4038" y="1801"/>
              <a:ext cx="337" cy="338"/>
              <a:chOff x="1565" y="1298"/>
              <a:chExt cx="363" cy="363"/>
            </a:xfrm>
          </p:grpSpPr>
          <p:sp>
            <p:nvSpPr>
              <p:cNvPr id="29763" name="Oval 1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64" name="Text Box 16"/>
              <p:cNvSpPr txBox="1">
                <a:spLocks noChangeArrowheads="1"/>
              </p:cNvSpPr>
              <p:nvPr/>
            </p:nvSpPr>
            <p:spPr bwMode="auto">
              <a:xfrm>
                <a:off x="1566" y="1344"/>
                <a:ext cx="362"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&lt;</a:t>
                </a:r>
              </a:p>
            </p:txBody>
          </p:sp>
        </p:grpSp>
        <p:grpSp>
          <p:nvGrpSpPr>
            <p:cNvPr id="29707" name="Group 17"/>
            <p:cNvGrpSpPr>
              <a:grpSpLocks/>
            </p:cNvGrpSpPr>
            <p:nvPr/>
          </p:nvGrpSpPr>
          <p:grpSpPr bwMode="auto">
            <a:xfrm>
              <a:off x="1430" y="2307"/>
              <a:ext cx="337" cy="337"/>
              <a:chOff x="1565" y="1298"/>
              <a:chExt cx="363" cy="362"/>
            </a:xfrm>
          </p:grpSpPr>
          <p:sp>
            <p:nvSpPr>
              <p:cNvPr id="29761" name="Oval 1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62" name="Text Box 19"/>
              <p:cNvSpPr txBox="1">
                <a:spLocks noChangeArrowheads="1"/>
              </p:cNvSpPr>
              <p:nvPr/>
            </p:nvSpPr>
            <p:spPr bwMode="auto">
              <a:xfrm>
                <a:off x="1567" y="1343"/>
                <a:ext cx="361"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08" name="Group 20"/>
            <p:cNvGrpSpPr>
              <a:grpSpLocks/>
            </p:cNvGrpSpPr>
            <p:nvPr/>
          </p:nvGrpSpPr>
          <p:grpSpPr bwMode="auto">
            <a:xfrm>
              <a:off x="1725" y="2857"/>
              <a:ext cx="336" cy="337"/>
              <a:chOff x="1565" y="1298"/>
              <a:chExt cx="363" cy="362"/>
            </a:xfrm>
          </p:grpSpPr>
          <p:sp>
            <p:nvSpPr>
              <p:cNvPr id="29759" name="Oval 2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60" name="Text Box 22"/>
              <p:cNvSpPr txBox="1">
                <a:spLocks noChangeArrowheads="1"/>
              </p:cNvSpPr>
              <p:nvPr/>
            </p:nvSpPr>
            <p:spPr bwMode="auto">
              <a:xfrm>
                <a:off x="1565" y="1343"/>
                <a:ext cx="363"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09" name="Group 23"/>
            <p:cNvGrpSpPr>
              <a:grpSpLocks/>
            </p:cNvGrpSpPr>
            <p:nvPr/>
          </p:nvGrpSpPr>
          <p:grpSpPr bwMode="auto">
            <a:xfrm>
              <a:off x="926" y="1251"/>
              <a:ext cx="336" cy="337"/>
              <a:chOff x="1565" y="1298"/>
              <a:chExt cx="363" cy="362"/>
            </a:xfrm>
          </p:grpSpPr>
          <p:sp>
            <p:nvSpPr>
              <p:cNvPr id="29757" name="Oval 2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58" name="Text Box 25"/>
              <p:cNvSpPr txBox="1">
                <a:spLocks noChangeArrowheads="1"/>
              </p:cNvSpPr>
              <p:nvPr/>
            </p:nvSpPr>
            <p:spPr bwMode="auto">
              <a:xfrm>
                <a:off x="1565" y="1343"/>
                <a:ext cx="363"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10" name="Group 26"/>
            <p:cNvGrpSpPr>
              <a:grpSpLocks/>
            </p:cNvGrpSpPr>
            <p:nvPr/>
          </p:nvGrpSpPr>
          <p:grpSpPr bwMode="auto">
            <a:xfrm>
              <a:off x="1514" y="1251"/>
              <a:ext cx="338" cy="337"/>
              <a:chOff x="1565" y="1298"/>
              <a:chExt cx="364" cy="362"/>
            </a:xfrm>
          </p:grpSpPr>
          <p:sp>
            <p:nvSpPr>
              <p:cNvPr id="29755" name="Oval 2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56" name="Text Box 28"/>
              <p:cNvSpPr txBox="1">
                <a:spLocks noChangeArrowheads="1"/>
              </p:cNvSpPr>
              <p:nvPr/>
            </p:nvSpPr>
            <p:spPr bwMode="auto">
              <a:xfrm>
                <a:off x="1565" y="1343"/>
                <a:ext cx="364"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11" name="Group 29"/>
            <p:cNvGrpSpPr>
              <a:grpSpLocks/>
            </p:cNvGrpSpPr>
            <p:nvPr/>
          </p:nvGrpSpPr>
          <p:grpSpPr bwMode="auto">
            <a:xfrm>
              <a:off x="2314" y="1251"/>
              <a:ext cx="336" cy="337"/>
              <a:chOff x="1565" y="1298"/>
              <a:chExt cx="363" cy="362"/>
            </a:xfrm>
          </p:grpSpPr>
          <p:sp>
            <p:nvSpPr>
              <p:cNvPr id="29753" name="Oval 3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54" name="Text Box 31"/>
              <p:cNvSpPr txBox="1">
                <a:spLocks noChangeArrowheads="1"/>
              </p:cNvSpPr>
              <p:nvPr/>
            </p:nvSpPr>
            <p:spPr bwMode="auto">
              <a:xfrm>
                <a:off x="1565" y="1343"/>
                <a:ext cx="363"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12" name="Group 32"/>
            <p:cNvGrpSpPr>
              <a:grpSpLocks/>
            </p:cNvGrpSpPr>
            <p:nvPr/>
          </p:nvGrpSpPr>
          <p:grpSpPr bwMode="auto">
            <a:xfrm>
              <a:off x="3281" y="1251"/>
              <a:ext cx="336" cy="337"/>
              <a:chOff x="1565" y="1298"/>
              <a:chExt cx="363" cy="362"/>
            </a:xfrm>
          </p:grpSpPr>
          <p:sp>
            <p:nvSpPr>
              <p:cNvPr id="29751" name="Oval 3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52" name="Text Box 34"/>
              <p:cNvSpPr txBox="1">
                <a:spLocks noChangeArrowheads="1"/>
              </p:cNvSpPr>
              <p:nvPr/>
            </p:nvSpPr>
            <p:spPr bwMode="auto">
              <a:xfrm>
                <a:off x="1565" y="1343"/>
                <a:ext cx="363"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13" name="Group 35"/>
            <p:cNvGrpSpPr>
              <a:grpSpLocks/>
            </p:cNvGrpSpPr>
            <p:nvPr/>
          </p:nvGrpSpPr>
          <p:grpSpPr bwMode="auto">
            <a:xfrm>
              <a:off x="4038" y="1251"/>
              <a:ext cx="337" cy="337"/>
              <a:chOff x="1565" y="1298"/>
              <a:chExt cx="363" cy="362"/>
            </a:xfrm>
          </p:grpSpPr>
          <p:sp>
            <p:nvSpPr>
              <p:cNvPr id="29749" name="Oval 3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50" name="Text Box 37"/>
              <p:cNvSpPr txBox="1">
                <a:spLocks noChangeArrowheads="1"/>
              </p:cNvSpPr>
              <p:nvPr/>
            </p:nvSpPr>
            <p:spPr bwMode="auto">
              <a:xfrm>
                <a:off x="1565" y="1343"/>
                <a:ext cx="363" cy="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a:t>
                </a:r>
              </a:p>
            </p:txBody>
          </p:sp>
        </p:grpSp>
        <p:grpSp>
          <p:nvGrpSpPr>
            <p:cNvPr id="29714" name="Group 38"/>
            <p:cNvGrpSpPr>
              <a:grpSpLocks/>
            </p:cNvGrpSpPr>
            <p:nvPr/>
          </p:nvGrpSpPr>
          <p:grpSpPr bwMode="auto">
            <a:xfrm>
              <a:off x="2481" y="618"/>
              <a:ext cx="548" cy="521"/>
              <a:chOff x="2426" y="1071"/>
              <a:chExt cx="590" cy="560"/>
            </a:xfrm>
          </p:grpSpPr>
          <p:sp>
            <p:nvSpPr>
              <p:cNvPr id="29747" name="Oval 39"/>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48" name="Text Box 40"/>
              <p:cNvSpPr txBox="1">
                <a:spLocks noChangeArrowheads="1"/>
              </p:cNvSpPr>
              <p:nvPr/>
            </p:nvSpPr>
            <p:spPr bwMode="auto">
              <a:xfrm>
                <a:off x="2426" y="1116"/>
                <a:ext cx="590" cy="5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NOP</a:t>
                </a:r>
              </a:p>
            </p:txBody>
          </p:sp>
        </p:grpSp>
        <p:grpSp>
          <p:nvGrpSpPr>
            <p:cNvPr id="29715" name="Group 41"/>
            <p:cNvGrpSpPr>
              <a:grpSpLocks/>
            </p:cNvGrpSpPr>
            <p:nvPr/>
          </p:nvGrpSpPr>
          <p:grpSpPr bwMode="auto">
            <a:xfrm>
              <a:off x="2481" y="3406"/>
              <a:ext cx="548" cy="520"/>
              <a:chOff x="2426" y="1071"/>
              <a:chExt cx="590" cy="559"/>
            </a:xfrm>
          </p:grpSpPr>
          <p:sp>
            <p:nvSpPr>
              <p:cNvPr id="29745" name="Oval 42"/>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9746" name="Text Box 43"/>
              <p:cNvSpPr txBox="1">
                <a:spLocks noChangeArrowheads="1"/>
              </p:cNvSpPr>
              <p:nvPr/>
            </p:nvSpPr>
            <p:spPr bwMode="auto">
              <a:xfrm>
                <a:off x="2426" y="1115"/>
                <a:ext cx="590" cy="5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NOP</a:t>
                </a:r>
              </a:p>
            </p:txBody>
          </p:sp>
        </p:grpSp>
        <p:sp>
          <p:nvSpPr>
            <p:cNvPr id="29716" name="Line 44"/>
            <p:cNvSpPr>
              <a:spLocks noChangeShapeType="1"/>
            </p:cNvSpPr>
            <p:nvPr/>
          </p:nvSpPr>
          <p:spPr bwMode="auto">
            <a:xfrm flipH="1">
              <a:off x="1093" y="745"/>
              <a:ext cx="1515" cy="50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17" name="Line 45"/>
            <p:cNvSpPr>
              <a:spLocks noChangeShapeType="1"/>
            </p:cNvSpPr>
            <p:nvPr/>
          </p:nvSpPr>
          <p:spPr bwMode="auto">
            <a:xfrm flipH="1">
              <a:off x="1682" y="829"/>
              <a:ext cx="926" cy="42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18" name="Line 46"/>
            <p:cNvSpPr>
              <a:spLocks noChangeShapeType="1"/>
            </p:cNvSpPr>
            <p:nvPr/>
          </p:nvSpPr>
          <p:spPr bwMode="auto">
            <a:xfrm flipH="1">
              <a:off x="2481" y="913"/>
              <a:ext cx="211" cy="33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19" name="Line 47"/>
            <p:cNvSpPr>
              <a:spLocks noChangeShapeType="1"/>
            </p:cNvSpPr>
            <p:nvPr/>
          </p:nvSpPr>
          <p:spPr bwMode="auto">
            <a:xfrm>
              <a:off x="2860" y="871"/>
              <a:ext cx="547" cy="38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20" name="Line 48"/>
            <p:cNvSpPr>
              <a:spLocks noChangeShapeType="1"/>
            </p:cNvSpPr>
            <p:nvPr/>
          </p:nvSpPr>
          <p:spPr bwMode="auto">
            <a:xfrm>
              <a:off x="2902" y="787"/>
              <a:ext cx="1262" cy="46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21" name="Line 49"/>
            <p:cNvSpPr>
              <a:spLocks noChangeShapeType="1"/>
            </p:cNvSpPr>
            <p:nvPr/>
          </p:nvSpPr>
          <p:spPr bwMode="auto">
            <a:xfrm>
              <a:off x="1093" y="1547"/>
              <a:ext cx="169"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9722" name="Line 50"/>
            <p:cNvSpPr>
              <a:spLocks noChangeShapeType="1"/>
            </p:cNvSpPr>
            <p:nvPr/>
          </p:nvSpPr>
          <p:spPr bwMode="auto">
            <a:xfrm flipH="1">
              <a:off x="1388" y="1547"/>
              <a:ext cx="252"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9723" name="Line 51"/>
            <p:cNvSpPr>
              <a:spLocks noChangeShapeType="1"/>
            </p:cNvSpPr>
            <p:nvPr/>
          </p:nvSpPr>
          <p:spPr bwMode="auto">
            <a:xfrm flipH="1">
              <a:off x="2271" y="1547"/>
              <a:ext cx="126"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9724" name="Line 52"/>
            <p:cNvSpPr>
              <a:spLocks noChangeShapeType="1"/>
            </p:cNvSpPr>
            <p:nvPr/>
          </p:nvSpPr>
          <p:spPr bwMode="auto">
            <a:xfrm>
              <a:off x="3449" y="1547"/>
              <a:ext cx="0"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9725" name="Line 53"/>
            <p:cNvSpPr>
              <a:spLocks noChangeShapeType="1"/>
            </p:cNvSpPr>
            <p:nvPr/>
          </p:nvSpPr>
          <p:spPr bwMode="auto">
            <a:xfrm>
              <a:off x="4206" y="1547"/>
              <a:ext cx="0"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9726" name="Line 54"/>
            <p:cNvSpPr>
              <a:spLocks noChangeShapeType="1"/>
            </p:cNvSpPr>
            <p:nvPr/>
          </p:nvSpPr>
          <p:spPr bwMode="auto">
            <a:xfrm>
              <a:off x="1346" y="2096"/>
              <a:ext cx="168" cy="25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9727" name="Line 55"/>
            <p:cNvSpPr>
              <a:spLocks noChangeShapeType="1"/>
            </p:cNvSpPr>
            <p:nvPr/>
          </p:nvSpPr>
          <p:spPr bwMode="auto">
            <a:xfrm>
              <a:off x="1599" y="2603"/>
              <a:ext cx="209" cy="29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9728" name="Line 56"/>
            <p:cNvSpPr>
              <a:spLocks noChangeShapeType="1"/>
            </p:cNvSpPr>
            <p:nvPr/>
          </p:nvSpPr>
          <p:spPr bwMode="auto">
            <a:xfrm flipH="1">
              <a:off x="1935" y="2096"/>
              <a:ext cx="252" cy="761"/>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9729" name="Line 57"/>
            <p:cNvSpPr>
              <a:spLocks noChangeShapeType="1"/>
            </p:cNvSpPr>
            <p:nvPr/>
          </p:nvSpPr>
          <p:spPr bwMode="auto">
            <a:xfrm>
              <a:off x="1977" y="3110"/>
              <a:ext cx="673" cy="33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30" name="Line 58"/>
            <p:cNvSpPr>
              <a:spLocks noChangeShapeType="1"/>
            </p:cNvSpPr>
            <p:nvPr/>
          </p:nvSpPr>
          <p:spPr bwMode="auto">
            <a:xfrm flipH="1">
              <a:off x="2776" y="2096"/>
              <a:ext cx="673" cy="131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31" name="Line 59"/>
            <p:cNvSpPr>
              <a:spLocks noChangeShapeType="1"/>
            </p:cNvSpPr>
            <p:nvPr/>
          </p:nvSpPr>
          <p:spPr bwMode="auto">
            <a:xfrm flipH="1">
              <a:off x="2860" y="2096"/>
              <a:ext cx="1304" cy="135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9732" name="Text Box 60"/>
            <p:cNvSpPr txBox="1">
              <a:spLocks noChangeArrowheads="1"/>
            </p:cNvSpPr>
            <p:nvPr/>
          </p:nvSpPr>
          <p:spPr bwMode="auto">
            <a:xfrm>
              <a:off x="2734" y="618"/>
              <a:ext cx="420"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0</a:t>
              </a:r>
            </a:p>
          </p:txBody>
        </p:sp>
        <p:sp>
          <p:nvSpPr>
            <p:cNvPr id="29733" name="Text Box 61"/>
            <p:cNvSpPr txBox="1">
              <a:spLocks noChangeArrowheads="1"/>
            </p:cNvSpPr>
            <p:nvPr/>
          </p:nvSpPr>
          <p:spPr bwMode="auto">
            <a:xfrm>
              <a:off x="1010" y="1210"/>
              <a:ext cx="422"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a:t>
              </a:r>
            </a:p>
          </p:txBody>
        </p:sp>
        <p:sp>
          <p:nvSpPr>
            <p:cNvPr id="29734" name="Text Box 62"/>
            <p:cNvSpPr txBox="1">
              <a:spLocks noChangeArrowheads="1"/>
            </p:cNvSpPr>
            <p:nvPr/>
          </p:nvSpPr>
          <p:spPr bwMode="auto">
            <a:xfrm>
              <a:off x="1683" y="1210"/>
              <a:ext cx="420"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2</a:t>
              </a:r>
            </a:p>
          </p:txBody>
        </p:sp>
        <p:sp>
          <p:nvSpPr>
            <p:cNvPr id="29735" name="Text Box 63"/>
            <p:cNvSpPr txBox="1">
              <a:spLocks noChangeArrowheads="1"/>
            </p:cNvSpPr>
            <p:nvPr/>
          </p:nvSpPr>
          <p:spPr bwMode="auto">
            <a:xfrm>
              <a:off x="1304" y="1718"/>
              <a:ext cx="421"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3</a:t>
              </a:r>
            </a:p>
          </p:txBody>
        </p:sp>
        <p:sp>
          <p:nvSpPr>
            <p:cNvPr id="29736" name="Text Box 64"/>
            <p:cNvSpPr txBox="1">
              <a:spLocks noChangeArrowheads="1"/>
            </p:cNvSpPr>
            <p:nvPr/>
          </p:nvSpPr>
          <p:spPr bwMode="auto">
            <a:xfrm>
              <a:off x="1555" y="2266"/>
              <a:ext cx="420"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4</a:t>
              </a:r>
            </a:p>
          </p:txBody>
        </p:sp>
        <p:sp>
          <p:nvSpPr>
            <p:cNvPr id="29737" name="Text Box 65"/>
            <p:cNvSpPr txBox="1">
              <a:spLocks noChangeArrowheads="1"/>
            </p:cNvSpPr>
            <p:nvPr/>
          </p:nvSpPr>
          <p:spPr bwMode="auto">
            <a:xfrm>
              <a:off x="1894" y="2814"/>
              <a:ext cx="418"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5</a:t>
              </a:r>
            </a:p>
          </p:txBody>
        </p:sp>
        <p:sp>
          <p:nvSpPr>
            <p:cNvPr id="29738" name="Text Box 66"/>
            <p:cNvSpPr txBox="1">
              <a:spLocks noChangeArrowheads="1"/>
            </p:cNvSpPr>
            <p:nvPr/>
          </p:nvSpPr>
          <p:spPr bwMode="auto">
            <a:xfrm>
              <a:off x="2439" y="1210"/>
              <a:ext cx="421"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6</a:t>
              </a:r>
            </a:p>
          </p:txBody>
        </p:sp>
        <p:sp>
          <p:nvSpPr>
            <p:cNvPr id="29739" name="Text Box 67"/>
            <p:cNvSpPr txBox="1">
              <a:spLocks noChangeArrowheads="1"/>
            </p:cNvSpPr>
            <p:nvPr/>
          </p:nvSpPr>
          <p:spPr bwMode="auto">
            <a:xfrm>
              <a:off x="2187" y="1756"/>
              <a:ext cx="422"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7</a:t>
              </a:r>
            </a:p>
          </p:txBody>
        </p:sp>
        <p:sp>
          <p:nvSpPr>
            <p:cNvPr id="29740" name="Text Box 68"/>
            <p:cNvSpPr txBox="1">
              <a:spLocks noChangeArrowheads="1"/>
            </p:cNvSpPr>
            <p:nvPr/>
          </p:nvSpPr>
          <p:spPr bwMode="auto">
            <a:xfrm>
              <a:off x="3405" y="1210"/>
              <a:ext cx="422"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8</a:t>
              </a:r>
            </a:p>
          </p:txBody>
        </p:sp>
        <p:sp>
          <p:nvSpPr>
            <p:cNvPr id="29741" name="Text Box 69"/>
            <p:cNvSpPr txBox="1">
              <a:spLocks noChangeArrowheads="1"/>
            </p:cNvSpPr>
            <p:nvPr/>
          </p:nvSpPr>
          <p:spPr bwMode="auto">
            <a:xfrm>
              <a:off x="3405" y="1756"/>
              <a:ext cx="422"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9</a:t>
              </a:r>
            </a:p>
          </p:txBody>
        </p:sp>
        <p:sp>
          <p:nvSpPr>
            <p:cNvPr id="29742" name="Text Box 70"/>
            <p:cNvSpPr txBox="1">
              <a:spLocks noChangeArrowheads="1"/>
            </p:cNvSpPr>
            <p:nvPr/>
          </p:nvSpPr>
          <p:spPr bwMode="auto">
            <a:xfrm>
              <a:off x="4206" y="1210"/>
              <a:ext cx="420"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10</a:t>
              </a:r>
            </a:p>
          </p:txBody>
        </p:sp>
        <p:sp>
          <p:nvSpPr>
            <p:cNvPr id="29743" name="Text Box 71"/>
            <p:cNvSpPr txBox="1">
              <a:spLocks noChangeArrowheads="1"/>
            </p:cNvSpPr>
            <p:nvPr/>
          </p:nvSpPr>
          <p:spPr bwMode="auto">
            <a:xfrm>
              <a:off x="4164" y="1756"/>
              <a:ext cx="420"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11</a:t>
              </a:r>
            </a:p>
          </p:txBody>
        </p:sp>
        <p:sp>
          <p:nvSpPr>
            <p:cNvPr id="29744" name="Text Box 72"/>
            <p:cNvSpPr txBox="1">
              <a:spLocks noChangeArrowheads="1"/>
            </p:cNvSpPr>
            <p:nvPr/>
          </p:nvSpPr>
          <p:spPr bwMode="auto">
            <a:xfrm>
              <a:off x="2776" y="3406"/>
              <a:ext cx="420" cy="2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059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059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9059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90595">
                                            <p:txEl>
                                              <p:pRg st="7" end="7"/>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90595">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90595">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90595">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9059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072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CB24610-91A0-3A48-A12B-C0AFEC388F53}" type="slidenum">
              <a:rPr lang="en-US" sz="1400" b="0"/>
              <a:pPr/>
              <a:t>28</a:t>
            </a:fld>
            <a:endParaRPr lang="en-US" sz="1400" b="0"/>
          </a:p>
        </p:txBody>
      </p:sp>
      <p:sp>
        <p:nvSpPr>
          <p:cNvPr id="30724" name="Rectangle 2"/>
          <p:cNvSpPr>
            <a:spLocks noGrp="1" noChangeArrowheads="1"/>
          </p:cNvSpPr>
          <p:nvPr>
            <p:ph type="title"/>
          </p:nvPr>
        </p:nvSpPr>
        <p:spPr>
          <a:xfrm>
            <a:off x="692150" y="136525"/>
            <a:ext cx="7772400" cy="827088"/>
          </a:xfrm>
        </p:spPr>
        <p:txBody>
          <a:bodyPr/>
          <a:lstStyle/>
          <a:p>
            <a:r>
              <a:rPr lang="en-US">
                <a:latin typeface="Arial Narrow" charset="0"/>
              </a:rPr>
              <a:t>Example</a:t>
            </a:r>
          </a:p>
        </p:txBody>
      </p:sp>
      <p:grpSp>
        <p:nvGrpSpPr>
          <p:cNvPr id="30725" name="Group 3"/>
          <p:cNvGrpSpPr>
            <a:grpSpLocks/>
          </p:cNvGrpSpPr>
          <p:nvPr/>
        </p:nvGrpSpPr>
        <p:grpSpPr bwMode="auto">
          <a:xfrm>
            <a:off x="1952625" y="2968625"/>
            <a:ext cx="565150" cy="498475"/>
            <a:chOff x="1565" y="1298"/>
            <a:chExt cx="363" cy="318"/>
          </a:xfrm>
        </p:grpSpPr>
        <p:sp>
          <p:nvSpPr>
            <p:cNvPr id="30800" name="Oval 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801" name="Text Box 5"/>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26" name="Group 6"/>
          <p:cNvGrpSpPr>
            <a:grpSpLocks/>
          </p:cNvGrpSpPr>
          <p:nvPr/>
        </p:nvGrpSpPr>
        <p:grpSpPr bwMode="auto">
          <a:xfrm>
            <a:off x="3284538" y="3846513"/>
            <a:ext cx="566737" cy="498475"/>
            <a:chOff x="1565" y="1298"/>
            <a:chExt cx="363" cy="318"/>
          </a:xfrm>
        </p:grpSpPr>
        <p:sp>
          <p:nvSpPr>
            <p:cNvPr id="30798" name="Oval 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99" name="Text Box 8"/>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27" name="Group 9"/>
          <p:cNvGrpSpPr>
            <a:grpSpLocks/>
          </p:cNvGrpSpPr>
          <p:nvPr/>
        </p:nvGrpSpPr>
        <p:grpSpPr bwMode="auto">
          <a:xfrm>
            <a:off x="5076825" y="4638675"/>
            <a:ext cx="566738" cy="498475"/>
            <a:chOff x="1565" y="1298"/>
            <a:chExt cx="363" cy="318"/>
          </a:xfrm>
        </p:grpSpPr>
        <p:sp>
          <p:nvSpPr>
            <p:cNvPr id="30796" name="Oval 1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97" name="Text Box 11"/>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28" name="Group 12"/>
          <p:cNvGrpSpPr>
            <a:grpSpLocks/>
          </p:cNvGrpSpPr>
          <p:nvPr/>
        </p:nvGrpSpPr>
        <p:grpSpPr bwMode="auto">
          <a:xfrm>
            <a:off x="6300788" y="2982913"/>
            <a:ext cx="566737" cy="498475"/>
            <a:chOff x="1565" y="1298"/>
            <a:chExt cx="363" cy="318"/>
          </a:xfrm>
        </p:grpSpPr>
        <p:sp>
          <p:nvSpPr>
            <p:cNvPr id="30794" name="Oval 1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95" name="Text Box 14"/>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&lt;</a:t>
              </a:r>
            </a:p>
          </p:txBody>
        </p:sp>
      </p:grpSp>
      <p:grpSp>
        <p:nvGrpSpPr>
          <p:cNvPr id="30729" name="Group 15"/>
          <p:cNvGrpSpPr>
            <a:grpSpLocks/>
          </p:cNvGrpSpPr>
          <p:nvPr/>
        </p:nvGrpSpPr>
        <p:grpSpPr bwMode="auto">
          <a:xfrm>
            <a:off x="2376488" y="3821113"/>
            <a:ext cx="565150" cy="496887"/>
            <a:chOff x="1565" y="1298"/>
            <a:chExt cx="363" cy="318"/>
          </a:xfrm>
        </p:grpSpPr>
        <p:sp>
          <p:nvSpPr>
            <p:cNvPr id="30792" name="Oval 1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93" name="Text Box 17"/>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0" name="Group 18"/>
          <p:cNvGrpSpPr>
            <a:grpSpLocks/>
          </p:cNvGrpSpPr>
          <p:nvPr/>
        </p:nvGrpSpPr>
        <p:grpSpPr bwMode="auto">
          <a:xfrm>
            <a:off x="2871788" y="4745038"/>
            <a:ext cx="565150" cy="496887"/>
            <a:chOff x="1565" y="1298"/>
            <a:chExt cx="363" cy="318"/>
          </a:xfrm>
        </p:grpSpPr>
        <p:sp>
          <p:nvSpPr>
            <p:cNvPr id="30790" name="Oval 1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91" name="Text Box 20"/>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1" name="Group 21"/>
          <p:cNvGrpSpPr>
            <a:grpSpLocks/>
          </p:cNvGrpSpPr>
          <p:nvPr/>
        </p:nvGrpSpPr>
        <p:grpSpPr bwMode="auto">
          <a:xfrm>
            <a:off x="1528763" y="2046288"/>
            <a:ext cx="565150" cy="496887"/>
            <a:chOff x="1565" y="1298"/>
            <a:chExt cx="363" cy="318"/>
          </a:xfrm>
        </p:grpSpPr>
        <p:sp>
          <p:nvSpPr>
            <p:cNvPr id="30788" name="Oval 2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89" name="Text Box 23"/>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2" name="Group 24"/>
          <p:cNvGrpSpPr>
            <a:grpSpLocks/>
          </p:cNvGrpSpPr>
          <p:nvPr/>
        </p:nvGrpSpPr>
        <p:grpSpPr bwMode="auto">
          <a:xfrm>
            <a:off x="2517775" y="2046288"/>
            <a:ext cx="565150" cy="496887"/>
            <a:chOff x="1565" y="1298"/>
            <a:chExt cx="363" cy="318"/>
          </a:xfrm>
        </p:grpSpPr>
        <p:sp>
          <p:nvSpPr>
            <p:cNvPr id="30786" name="Oval 2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87" name="Text Box 26"/>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3" name="Group 27"/>
          <p:cNvGrpSpPr>
            <a:grpSpLocks/>
          </p:cNvGrpSpPr>
          <p:nvPr/>
        </p:nvGrpSpPr>
        <p:grpSpPr bwMode="auto">
          <a:xfrm>
            <a:off x="3708400" y="2924175"/>
            <a:ext cx="566738" cy="496888"/>
            <a:chOff x="1565" y="1298"/>
            <a:chExt cx="363" cy="318"/>
          </a:xfrm>
        </p:grpSpPr>
        <p:sp>
          <p:nvSpPr>
            <p:cNvPr id="30784" name="Oval 2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85" name="Text Box 29"/>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4" name="Group 30"/>
          <p:cNvGrpSpPr>
            <a:grpSpLocks/>
          </p:cNvGrpSpPr>
          <p:nvPr/>
        </p:nvGrpSpPr>
        <p:grpSpPr bwMode="auto">
          <a:xfrm>
            <a:off x="5076825" y="3716338"/>
            <a:ext cx="566738" cy="496887"/>
            <a:chOff x="1565" y="1298"/>
            <a:chExt cx="363" cy="318"/>
          </a:xfrm>
        </p:grpSpPr>
        <p:sp>
          <p:nvSpPr>
            <p:cNvPr id="30782" name="Oval 3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83" name="Text Box 32"/>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5" name="Group 33"/>
          <p:cNvGrpSpPr>
            <a:grpSpLocks/>
          </p:cNvGrpSpPr>
          <p:nvPr/>
        </p:nvGrpSpPr>
        <p:grpSpPr bwMode="auto">
          <a:xfrm>
            <a:off x="6300788" y="2060575"/>
            <a:ext cx="566737" cy="496888"/>
            <a:chOff x="1565" y="1298"/>
            <a:chExt cx="363" cy="318"/>
          </a:xfrm>
        </p:grpSpPr>
        <p:sp>
          <p:nvSpPr>
            <p:cNvPr id="30780" name="Oval 3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81" name="Text Box 35"/>
            <p:cNvSpPr txBox="1">
              <a:spLocks noChangeArrowheads="1"/>
            </p:cNvSpPr>
            <p:nvPr/>
          </p:nvSpPr>
          <p:spPr bwMode="auto">
            <a:xfrm>
              <a:off x="1565" y="1344"/>
              <a:ext cx="363"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6" name="Group 36"/>
          <p:cNvGrpSpPr>
            <a:grpSpLocks/>
          </p:cNvGrpSpPr>
          <p:nvPr/>
        </p:nvGrpSpPr>
        <p:grpSpPr bwMode="auto">
          <a:xfrm>
            <a:off x="4143375" y="981075"/>
            <a:ext cx="919163" cy="498475"/>
            <a:chOff x="2426" y="1071"/>
            <a:chExt cx="590" cy="318"/>
          </a:xfrm>
        </p:grpSpPr>
        <p:sp>
          <p:nvSpPr>
            <p:cNvPr id="30778" name="Oval 37"/>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79" name="Text Box 38"/>
            <p:cNvSpPr txBox="1">
              <a:spLocks noChangeArrowheads="1"/>
            </p:cNvSpPr>
            <p:nvPr/>
          </p:nvSpPr>
          <p:spPr bwMode="auto">
            <a:xfrm>
              <a:off x="2426" y="1117"/>
              <a:ext cx="590"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grpSp>
        <p:nvGrpSpPr>
          <p:cNvPr id="30737" name="Group 39"/>
          <p:cNvGrpSpPr>
            <a:grpSpLocks/>
          </p:cNvGrpSpPr>
          <p:nvPr/>
        </p:nvGrpSpPr>
        <p:grpSpPr bwMode="auto">
          <a:xfrm>
            <a:off x="4143375" y="5667375"/>
            <a:ext cx="919163" cy="498475"/>
            <a:chOff x="2426" y="1071"/>
            <a:chExt cx="590" cy="318"/>
          </a:xfrm>
        </p:grpSpPr>
        <p:sp>
          <p:nvSpPr>
            <p:cNvPr id="30776" name="Oval 40"/>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0777" name="Text Box 41"/>
            <p:cNvSpPr txBox="1">
              <a:spLocks noChangeArrowheads="1"/>
            </p:cNvSpPr>
            <p:nvPr/>
          </p:nvSpPr>
          <p:spPr bwMode="auto">
            <a:xfrm>
              <a:off x="2426" y="1117"/>
              <a:ext cx="590" cy="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sp>
        <p:nvSpPr>
          <p:cNvPr id="30738" name="Line 42"/>
          <p:cNvSpPr>
            <a:spLocks noChangeShapeType="1"/>
          </p:cNvSpPr>
          <p:nvPr/>
        </p:nvSpPr>
        <p:spPr bwMode="auto">
          <a:xfrm>
            <a:off x="1174750" y="2755900"/>
            <a:ext cx="70691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39" name="Line 43"/>
          <p:cNvSpPr>
            <a:spLocks noChangeShapeType="1"/>
          </p:cNvSpPr>
          <p:nvPr/>
        </p:nvSpPr>
        <p:spPr bwMode="auto">
          <a:xfrm>
            <a:off x="1174750" y="3608388"/>
            <a:ext cx="70691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40" name="Line 44"/>
          <p:cNvSpPr>
            <a:spLocks noChangeShapeType="1"/>
          </p:cNvSpPr>
          <p:nvPr/>
        </p:nvSpPr>
        <p:spPr bwMode="auto">
          <a:xfrm>
            <a:off x="1174750" y="4459288"/>
            <a:ext cx="70691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41" name="Line 45"/>
          <p:cNvSpPr>
            <a:spLocks noChangeShapeType="1"/>
          </p:cNvSpPr>
          <p:nvPr/>
        </p:nvSpPr>
        <p:spPr bwMode="auto">
          <a:xfrm>
            <a:off x="1174750" y="5383213"/>
            <a:ext cx="70691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42" name="Line 46"/>
          <p:cNvSpPr>
            <a:spLocks noChangeShapeType="1"/>
          </p:cNvSpPr>
          <p:nvPr/>
        </p:nvSpPr>
        <p:spPr bwMode="auto">
          <a:xfrm flipH="1">
            <a:off x="1809750" y="1193800"/>
            <a:ext cx="2546350" cy="85248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43" name="Line 47"/>
          <p:cNvSpPr>
            <a:spLocks noChangeShapeType="1"/>
          </p:cNvSpPr>
          <p:nvPr/>
        </p:nvSpPr>
        <p:spPr bwMode="auto">
          <a:xfrm flipH="1">
            <a:off x="2800350" y="1336675"/>
            <a:ext cx="1555750" cy="70961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44" name="Line 48"/>
          <p:cNvSpPr>
            <a:spLocks noChangeShapeType="1"/>
          </p:cNvSpPr>
          <p:nvPr/>
        </p:nvSpPr>
        <p:spPr bwMode="auto">
          <a:xfrm flipH="1">
            <a:off x="3995738" y="1477963"/>
            <a:ext cx="501650" cy="144621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45" name="Line 49"/>
          <p:cNvSpPr>
            <a:spLocks noChangeShapeType="1"/>
          </p:cNvSpPr>
          <p:nvPr/>
        </p:nvSpPr>
        <p:spPr bwMode="auto">
          <a:xfrm>
            <a:off x="4779963" y="1406525"/>
            <a:ext cx="584200" cy="230981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46" name="Line 50"/>
          <p:cNvSpPr>
            <a:spLocks noChangeShapeType="1"/>
          </p:cNvSpPr>
          <p:nvPr/>
        </p:nvSpPr>
        <p:spPr bwMode="auto">
          <a:xfrm>
            <a:off x="4851400" y="1263650"/>
            <a:ext cx="1736725" cy="79692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47" name="Line 51"/>
          <p:cNvSpPr>
            <a:spLocks noChangeShapeType="1"/>
          </p:cNvSpPr>
          <p:nvPr/>
        </p:nvSpPr>
        <p:spPr bwMode="auto">
          <a:xfrm>
            <a:off x="1809750" y="2543175"/>
            <a:ext cx="284163" cy="4254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0748" name="Line 52"/>
          <p:cNvSpPr>
            <a:spLocks noChangeShapeType="1"/>
          </p:cNvSpPr>
          <p:nvPr/>
        </p:nvSpPr>
        <p:spPr bwMode="auto">
          <a:xfrm flipH="1">
            <a:off x="2305050" y="2543175"/>
            <a:ext cx="425450" cy="4254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0749" name="Line 53"/>
          <p:cNvSpPr>
            <a:spLocks noChangeShapeType="1"/>
          </p:cNvSpPr>
          <p:nvPr/>
        </p:nvSpPr>
        <p:spPr bwMode="auto">
          <a:xfrm flipH="1">
            <a:off x="3636963" y="3421063"/>
            <a:ext cx="212725" cy="4254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0750" name="Line 54"/>
          <p:cNvSpPr>
            <a:spLocks noChangeShapeType="1"/>
          </p:cNvSpPr>
          <p:nvPr/>
        </p:nvSpPr>
        <p:spPr bwMode="auto">
          <a:xfrm>
            <a:off x="5359400" y="4213225"/>
            <a:ext cx="0" cy="4254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0751" name="Line 55"/>
          <p:cNvSpPr>
            <a:spLocks noChangeShapeType="1"/>
          </p:cNvSpPr>
          <p:nvPr/>
        </p:nvSpPr>
        <p:spPr bwMode="auto">
          <a:xfrm>
            <a:off x="6588125" y="2565400"/>
            <a:ext cx="0" cy="4254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0752" name="Line 56"/>
          <p:cNvSpPr>
            <a:spLocks noChangeShapeType="1"/>
          </p:cNvSpPr>
          <p:nvPr/>
        </p:nvSpPr>
        <p:spPr bwMode="auto">
          <a:xfrm>
            <a:off x="2235200" y="3465513"/>
            <a:ext cx="282575" cy="42703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0753" name="Line 57"/>
          <p:cNvSpPr>
            <a:spLocks noChangeShapeType="1"/>
          </p:cNvSpPr>
          <p:nvPr/>
        </p:nvSpPr>
        <p:spPr bwMode="auto">
          <a:xfrm>
            <a:off x="2659063" y="4318000"/>
            <a:ext cx="352425" cy="49688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0754" name="Line 58"/>
          <p:cNvSpPr>
            <a:spLocks noChangeShapeType="1"/>
          </p:cNvSpPr>
          <p:nvPr/>
        </p:nvSpPr>
        <p:spPr bwMode="auto">
          <a:xfrm flipH="1">
            <a:off x="3225800" y="4365625"/>
            <a:ext cx="266700" cy="37941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0755" name="Line 59"/>
          <p:cNvSpPr>
            <a:spLocks noChangeShapeType="1"/>
          </p:cNvSpPr>
          <p:nvPr/>
        </p:nvSpPr>
        <p:spPr bwMode="auto">
          <a:xfrm>
            <a:off x="3295650" y="5170488"/>
            <a:ext cx="1131888" cy="56832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56" name="Line 60"/>
          <p:cNvSpPr>
            <a:spLocks noChangeShapeType="1"/>
          </p:cNvSpPr>
          <p:nvPr/>
        </p:nvSpPr>
        <p:spPr bwMode="auto">
          <a:xfrm flipH="1">
            <a:off x="4638675" y="5084763"/>
            <a:ext cx="581025" cy="58261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57" name="Line 61"/>
          <p:cNvSpPr>
            <a:spLocks noChangeShapeType="1"/>
          </p:cNvSpPr>
          <p:nvPr/>
        </p:nvSpPr>
        <p:spPr bwMode="auto">
          <a:xfrm flipH="1">
            <a:off x="4779963" y="5084763"/>
            <a:ext cx="1808162" cy="65405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0758" name="Text Box 62"/>
          <p:cNvSpPr txBox="1">
            <a:spLocks noChangeArrowheads="1"/>
          </p:cNvSpPr>
          <p:nvPr/>
        </p:nvSpPr>
        <p:spPr bwMode="auto">
          <a:xfrm>
            <a:off x="4567238" y="981075"/>
            <a:ext cx="7064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30759" name="Text Box 63"/>
          <p:cNvSpPr txBox="1">
            <a:spLocks noChangeArrowheads="1"/>
          </p:cNvSpPr>
          <p:nvPr/>
        </p:nvSpPr>
        <p:spPr bwMode="auto">
          <a:xfrm>
            <a:off x="1670050" y="1974850"/>
            <a:ext cx="7064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30760" name="Text Box 64"/>
          <p:cNvSpPr txBox="1">
            <a:spLocks noChangeArrowheads="1"/>
          </p:cNvSpPr>
          <p:nvPr/>
        </p:nvSpPr>
        <p:spPr bwMode="auto">
          <a:xfrm>
            <a:off x="2800350" y="1974850"/>
            <a:ext cx="7048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0761" name="Text Box 65"/>
          <p:cNvSpPr txBox="1">
            <a:spLocks noChangeArrowheads="1"/>
          </p:cNvSpPr>
          <p:nvPr/>
        </p:nvSpPr>
        <p:spPr bwMode="auto">
          <a:xfrm>
            <a:off x="2163763" y="2827338"/>
            <a:ext cx="7064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30762" name="Text Box 66"/>
          <p:cNvSpPr txBox="1">
            <a:spLocks noChangeArrowheads="1"/>
          </p:cNvSpPr>
          <p:nvPr/>
        </p:nvSpPr>
        <p:spPr bwMode="auto">
          <a:xfrm>
            <a:off x="2587625" y="3749675"/>
            <a:ext cx="7064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30763" name="Text Box 67"/>
          <p:cNvSpPr txBox="1">
            <a:spLocks noChangeArrowheads="1"/>
          </p:cNvSpPr>
          <p:nvPr/>
        </p:nvSpPr>
        <p:spPr bwMode="auto">
          <a:xfrm>
            <a:off x="3154363" y="4672013"/>
            <a:ext cx="70485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30764" name="Text Box 68"/>
          <p:cNvSpPr txBox="1">
            <a:spLocks noChangeArrowheads="1"/>
          </p:cNvSpPr>
          <p:nvPr/>
        </p:nvSpPr>
        <p:spPr bwMode="auto">
          <a:xfrm>
            <a:off x="3921125" y="2852738"/>
            <a:ext cx="70643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30765" name="Text Box 69"/>
          <p:cNvSpPr txBox="1">
            <a:spLocks noChangeArrowheads="1"/>
          </p:cNvSpPr>
          <p:nvPr/>
        </p:nvSpPr>
        <p:spPr bwMode="auto">
          <a:xfrm>
            <a:off x="3497263" y="3775075"/>
            <a:ext cx="7064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30766" name="Text Box 70"/>
          <p:cNvSpPr txBox="1">
            <a:spLocks noChangeArrowheads="1"/>
          </p:cNvSpPr>
          <p:nvPr/>
        </p:nvSpPr>
        <p:spPr bwMode="auto">
          <a:xfrm>
            <a:off x="5289550" y="3644900"/>
            <a:ext cx="7064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30767" name="Text Box 71"/>
          <p:cNvSpPr txBox="1">
            <a:spLocks noChangeArrowheads="1"/>
          </p:cNvSpPr>
          <p:nvPr/>
        </p:nvSpPr>
        <p:spPr bwMode="auto">
          <a:xfrm>
            <a:off x="5289550" y="4567238"/>
            <a:ext cx="70643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30768" name="Text Box 72"/>
          <p:cNvSpPr txBox="1">
            <a:spLocks noChangeArrowheads="1"/>
          </p:cNvSpPr>
          <p:nvPr/>
        </p:nvSpPr>
        <p:spPr bwMode="auto">
          <a:xfrm>
            <a:off x="6583363" y="1989138"/>
            <a:ext cx="7064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30769" name="Text Box 73"/>
          <p:cNvSpPr txBox="1">
            <a:spLocks noChangeArrowheads="1"/>
          </p:cNvSpPr>
          <p:nvPr/>
        </p:nvSpPr>
        <p:spPr bwMode="auto">
          <a:xfrm>
            <a:off x="6513513" y="2911475"/>
            <a:ext cx="7064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30770" name="Text Box 74"/>
          <p:cNvSpPr txBox="1">
            <a:spLocks noChangeArrowheads="1"/>
          </p:cNvSpPr>
          <p:nvPr/>
        </p:nvSpPr>
        <p:spPr bwMode="auto">
          <a:xfrm>
            <a:off x="4638675" y="5667375"/>
            <a:ext cx="7064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30771" name="Text Box 75"/>
          <p:cNvSpPr txBox="1">
            <a:spLocks noChangeArrowheads="1"/>
          </p:cNvSpPr>
          <p:nvPr/>
        </p:nvSpPr>
        <p:spPr bwMode="auto">
          <a:xfrm>
            <a:off x="468313" y="2187575"/>
            <a:ext cx="10604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1</a:t>
            </a:r>
          </a:p>
        </p:txBody>
      </p:sp>
      <p:sp>
        <p:nvSpPr>
          <p:cNvPr id="30772" name="Text Box 76"/>
          <p:cNvSpPr txBox="1">
            <a:spLocks noChangeArrowheads="1"/>
          </p:cNvSpPr>
          <p:nvPr/>
        </p:nvSpPr>
        <p:spPr bwMode="auto">
          <a:xfrm>
            <a:off x="468313" y="3040063"/>
            <a:ext cx="106045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2</a:t>
            </a:r>
          </a:p>
        </p:txBody>
      </p:sp>
      <p:sp>
        <p:nvSpPr>
          <p:cNvPr id="30773" name="Text Box 77"/>
          <p:cNvSpPr txBox="1">
            <a:spLocks noChangeArrowheads="1"/>
          </p:cNvSpPr>
          <p:nvPr/>
        </p:nvSpPr>
        <p:spPr bwMode="auto">
          <a:xfrm>
            <a:off x="468313" y="3963988"/>
            <a:ext cx="106045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3</a:t>
            </a:r>
          </a:p>
        </p:txBody>
      </p:sp>
      <p:sp>
        <p:nvSpPr>
          <p:cNvPr id="30774" name="Text Box 78"/>
          <p:cNvSpPr txBox="1">
            <a:spLocks noChangeArrowheads="1"/>
          </p:cNvSpPr>
          <p:nvPr/>
        </p:nvSpPr>
        <p:spPr bwMode="auto">
          <a:xfrm>
            <a:off x="468313" y="4814888"/>
            <a:ext cx="106045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4</a:t>
            </a:r>
          </a:p>
        </p:txBody>
      </p:sp>
      <p:sp>
        <p:nvSpPr>
          <p:cNvPr id="30775" name="Line 79"/>
          <p:cNvSpPr>
            <a:spLocks noChangeShapeType="1"/>
          </p:cNvSpPr>
          <p:nvPr/>
        </p:nvSpPr>
        <p:spPr bwMode="auto">
          <a:xfrm>
            <a:off x="6588125" y="3500438"/>
            <a:ext cx="0" cy="158432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174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F5B4022E-39A9-684F-B095-EBB3E85736A5}" type="slidenum">
              <a:rPr lang="en-US" sz="1400" b="0"/>
              <a:pPr/>
              <a:t>29</a:t>
            </a:fld>
            <a:endParaRPr lang="en-US" sz="1400" b="0"/>
          </a:p>
        </p:txBody>
      </p:sp>
      <p:sp>
        <p:nvSpPr>
          <p:cNvPr id="31748" name="Rectangle 2"/>
          <p:cNvSpPr>
            <a:spLocks noGrp="1" noChangeArrowheads="1"/>
          </p:cNvSpPr>
          <p:nvPr>
            <p:ph type="body" idx="1"/>
          </p:nvPr>
        </p:nvSpPr>
        <p:spPr>
          <a:xfrm>
            <a:off x="250825" y="1146175"/>
            <a:ext cx="8893175" cy="4711700"/>
          </a:xfrm>
        </p:spPr>
        <p:txBody>
          <a:bodyPr/>
          <a:lstStyle/>
          <a:p>
            <a:r>
              <a:rPr lang="en-US">
                <a:latin typeface="Arial Narrow" charset="0"/>
              </a:rPr>
              <a:t>Minimize resource usage under latency constraint</a:t>
            </a:r>
          </a:p>
          <a:p>
            <a:r>
              <a:rPr lang="en-US">
                <a:latin typeface="Arial Narrow" charset="0"/>
              </a:rPr>
              <a:t>Additional constraint:</a:t>
            </a:r>
          </a:p>
          <a:p>
            <a:pPr lvl="1"/>
            <a:r>
              <a:rPr lang="en-US">
                <a:latin typeface="Arial Narrow" charset="0"/>
              </a:rPr>
              <a:t>Latency bound must be satisfied</a:t>
            </a:r>
          </a:p>
          <a:p>
            <a:pPr lvl="1"/>
            <a:r>
              <a:rPr lang="el-GR">
                <a:solidFill>
                  <a:schemeClr val="bg2"/>
                </a:solidFill>
                <a:latin typeface="Lucida Grande" charset="0"/>
                <a:cs typeface="Arial" charset="0"/>
              </a:rPr>
              <a:t>Σ</a:t>
            </a:r>
            <a:r>
              <a:rPr lang="en-US" i="1" baseline="-25000">
                <a:solidFill>
                  <a:schemeClr val="bg2"/>
                </a:solidFill>
                <a:latin typeface="Lucida Grande" charset="0"/>
                <a:cs typeface="Arial" charset="0"/>
              </a:rPr>
              <a:t>l</a:t>
            </a:r>
            <a:r>
              <a:rPr lang="en-US">
                <a:solidFill>
                  <a:schemeClr val="bg2"/>
                </a:solidFill>
                <a:latin typeface="Arial Narrow" charset="0"/>
                <a:cs typeface="Arial" charset="0"/>
              </a:rPr>
              <a:t> </a:t>
            </a:r>
            <a:r>
              <a:rPr lang="en-US" i="1">
                <a:solidFill>
                  <a:schemeClr val="bg2"/>
                </a:solidFill>
                <a:latin typeface="Arial Narrow" charset="0"/>
              </a:rPr>
              <a:t>l x</a:t>
            </a:r>
            <a:r>
              <a:rPr lang="en-US" i="1" baseline="-25000">
                <a:solidFill>
                  <a:schemeClr val="bg2"/>
                </a:solidFill>
                <a:latin typeface="Arial Narrow" charset="0"/>
              </a:rPr>
              <a:t>nl</a:t>
            </a:r>
            <a:r>
              <a:rPr lang="en-US">
                <a:solidFill>
                  <a:schemeClr val="bg2"/>
                </a:solidFill>
                <a:latin typeface="Arial Narrow" charset="0"/>
              </a:rPr>
              <a:t> </a:t>
            </a:r>
            <a:r>
              <a:rPr lang="el-GR">
                <a:solidFill>
                  <a:schemeClr val="bg2"/>
                </a:solidFill>
                <a:latin typeface="Arial Narrow" charset="0"/>
                <a:cs typeface="Arial" charset="0"/>
              </a:rPr>
              <a:t>≤</a:t>
            </a:r>
            <a:r>
              <a:rPr lang="en-US">
                <a:solidFill>
                  <a:schemeClr val="bg2"/>
                </a:solidFill>
                <a:latin typeface="Arial Narrow" charset="0"/>
                <a:cs typeface="Arial" charset="0"/>
              </a:rPr>
              <a:t> </a:t>
            </a:r>
            <a:r>
              <a:rPr lang="el-GR">
                <a:solidFill>
                  <a:schemeClr val="bg2"/>
                </a:solidFill>
                <a:latin typeface="Lucida Grande" charset="0"/>
                <a:cs typeface="Arial" charset="0"/>
              </a:rPr>
              <a:t>λ</a:t>
            </a:r>
            <a:r>
              <a:rPr lang="en-US">
                <a:solidFill>
                  <a:schemeClr val="bg2"/>
                </a:solidFill>
                <a:latin typeface="Arial Narrow" charset="0"/>
                <a:cs typeface="Arial" charset="0"/>
              </a:rPr>
              <a:t> + 1</a:t>
            </a:r>
            <a:endParaRPr lang="en-US">
              <a:latin typeface="Arial Narrow" charset="0"/>
            </a:endParaRPr>
          </a:p>
          <a:p>
            <a:r>
              <a:rPr lang="en-US">
                <a:latin typeface="Arial Narrow" charset="0"/>
              </a:rPr>
              <a:t>Resource usage is unknown in the constraints</a:t>
            </a:r>
          </a:p>
          <a:p>
            <a:r>
              <a:rPr lang="en-US">
                <a:latin typeface="Arial Narrow" charset="0"/>
              </a:rPr>
              <a:t>Resource usage is the objective to minimize</a:t>
            </a:r>
          </a:p>
          <a:p>
            <a:pPr lvl="1"/>
            <a:endParaRPr lang="en-US">
              <a:latin typeface="Arial Narrow" charset="0"/>
            </a:endParaRPr>
          </a:p>
          <a:p>
            <a:pPr lvl="1"/>
            <a:endParaRPr lang="en-US">
              <a:latin typeface="Arial Narrow" charset="0"/>
            </a:endParaRPr>
          </a:p>
        </p:txBody>
      </p:sp>
      <p:sp>
        <p:nvSpPr>
          <p:cNvPr id="31749" name="Rectangle 3"/>
          <p:cNvSpPr>
            <a:spLocks noGrp="1" noChangeArrowheads="1"/>
          </p:cNvSpPr>
          <p:nvPr>
            <p:ph type="title"/>
          </p:nvPr>
        </p:nvSpPr>
        <p:spPr/>
        <p:txBody>
          <a:bodyPr/>
          <a:lstStyle/>
          <a:p>
            <a:r>
              <a:rPr lang="en-US">
                <a:latin typeface="Arial Narrow" charset="0"/>
              </a:rPr>
              <a:t>Dual ILP formulation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12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1373016E-59CD-2243-9350-2FC191370086}" type="slidenum">
              <a:rPr lang="en-US" sz="1400" b="0"/>
              <a:pPr/>
              <a:t>3</a:t>
            </a:fld>
            <a:endParaRPr lang="en-US" sz="1400" b="0"/>
          </a:p>
        </p:txBody>
      </p:sp>
      <p:sp>
        <p:nvSpPr>
          <p:cNvPr id="5124" name="Rectangle 2"/>
          <p:cNvSpPr>
            <a:spLocks noGrp="1" noChangeArrowheads="1"/>
          </p:cNvSpPr>
          <p:nvPr>
            <p:ph type="title"/>
          </p:nvPr>
        </p:nvSpPr>
        <p:spPr/>
        <p:txBody>
          <a:bodyPr/>
          <a:lstStyle/>
          <a:p>
            <a:r>
              <a:rPr lang="en-US">
                <a:latin typeface="Arial Narrow" charset="0"/>
              </a:rPr>
              <a:t>Scheduling</a:t>
            </a:r>
          </a:p>
        </p:txBody>
      </p:sp>
      <p:sp>
        <p:nvSpPr>
          <p:cNvPr id="5125" name="Rectangle 3"/>
          <p:cNvSpPr>
            <a:spLocks noGrp="1" noChangeArrowheads="1"/>
          </p:cNvSpPr>
          <p:nvPr>
            <p:ph type="body" idx="1"/>
          </p:nvPr>
        </p:nvSpPr>
        <p:spPr/>
        <p:txBody>
          <a:bodyPr/>
          <a:lstStyle/>
          <a:p>
            <a:pPr marL="342900" indent="-342900">
              <a:lnSpc>
                <a:spcPct val="90000"/>
              </a:lnSpc>
            </a:pPr>
            <a:r>
              <a:rPr lang="en-US">
                <a:latin typeface="Arial Narrow" charset="0"/>
              </a:rPr>
              <a:t>Circuit model:</a:t>
            </a:r>
          </a:p>
          <a:p>
            <a:pPr marL="742950" lvl="1" indent="-285750">
              <a:lnSpc>
                <a:spcPct val="90000"/>
              </a:lnSpc>
            </a:pPr>
            <a:r>
              <a:rPr lang="en-US">
                <a:latin typeface="Arial Narrow" charset="0"/>
              </a:rPr>
              <a:t>Sequencing graph</a:t>
            </a:r>
          </a:p>
          <a:p>
            <a:pPr marL="742950" lvl="1" indent="-285750">
              <a:lnSpc>
                <a:spcPct val="90000"/>
              </a:lnSpc>
            </a:pPr>
            <a:r>
              <a:rPr lang="en-US">
                <a:latin typeface="Arial Narrow" charset="0"/>
              </a:rPr>
              <a:t>Cycle-time is fixed</a:t>
            </a:r>
          </a:p>
          <a:p>
            <a:pPr marL="742950" lvl="1" indent="-285750">
              <a:lnSpc>
                <a:spcPct val="90000"/>
              </a:lnSpc>
            </a:pPr>
            <a:r>
              <a:rPr lang="en-US">
                <a:latin typeface="Arial Narrow" charset="0"/>
              </a:rPr>
              <a:t>Operation delays expressed in cycles</a:t>
            </a:r>
          </a:p>
          <a:p>
            <a:pPr marL="342900" indent="-342900">
              <a:lnSpc>
                <a:spcPct val="90000"/>
              </a:lnSpc>
            </a:pPr>
            <a:r>
              <a:rPr lang="en-US">
                <a:latin typeface="Arial Narrow" charset="0"/>
              </a:rPr>
              <a:t>Scheduling:</a:t>
            </a:r>
          </a:p>
          <a:p>
            <a:pPr marL="742950" lvl="1" indent="-285750">
              <a:lnSpc>
                <a:spcPct val="90000"/>
              </a:lnSpc>
            </a:pPr>
            <a:r>
              <a:rPr lang="en-US">
                <a:latin typeface="Arial Narrow" charset="0"/>
              </a:rPr>
              <a:t>Determine the start times for the operations</a:t>
            </a:r>
          </a:p>
          <a:p>
            <a:pPr marL="742950" lvl="1" indent="-285750">
              <a:lnSpc>
                <a:spcPct val="90000"/>
              </a:lnSpc>
            </a:pPr>
            <a:r>
              <a:rPr lang="en-US">
                <a:latin typeface="Arial Narrow" charset="0"/>
              </a:rPr>
              <a:t>Satisfying all the sequencing (timing and resource) constraint</a:t>
            </a:r>
          </a:p>
          <a:p>
            <a:pPr marL="342900" indent="-342900">
              <a:lnSpc>
                <a:spcPct val="90000"/>
              </a:lnSpc>
            </a:pPr>
            <a:r>
              <a:rPr lang="en-US">
                <a:latin typeface="Arial Narrow" charset="0"/>
              </a:rPr>
              <a:t>Goal:</a:t>
            </a:r>
          </a:p>
          <a:p>
            <a:pPr marL="742950" lvl="1" indent="-285750">
              <a:lnSpc>
                <a:spcPct val="90000"/>
              </a:lnSpc>
            </a:pPr>
            <a:r>
              <a:rPr lang="en-US">
                <a:latin typeface="Arial Narrow" charset="0"/>
              </a:rPr>
              <a:t>Determine </a:t>
            </a:r>
            <a:r>
              <a:rPr lang="en-US" i="1">
                <a:latin typeface="Arial Narrow" charset="0"/>
              </a:rPr>
              <a:t>area/latency</a:t>
            </a:r>
            <a:r>
              <a:rPr lang="en-US">
                <a:latin typeface="Arial Narrow" charset="0"/>
              </a:rPr>
              <a:t> trade-off</a:t>
            </a:r>
          </a:p>
          <a:p>
            <a:pPr marL="1143000" lvl="2">
              <a:buFont typeface="Monotype Sorts" charset="0"/>
              <a:buNone/>
            </a:pPr>
            <a:r>
              <a:rPr lang="en-US" sz="1800">
                <a:latin typeface="Arial Narrow" charset="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277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4D37199-CD0B-6B49-BC24-274E509D2EF7}" type="slidenum">
              <a:rPr lang="en-US" sz="1400" b="0"/>
              <a:pPr/>
              <a:t>30</a:t>
            </a:fld>
            <a:endParaRPr lang="en-US" sz="1400" b="0"/>
          </a:p>
        </p:txBody>
      </p:sp>
      <p:sp>
        <p:nvSpPr>
          <p:cNvPr id="32772" name="Rectangle 2"/>
          <p:cNvSpPr>
            <a:spLocks noGrp="1" noChangeArrowheads="1"/>
          </p:cNvSpPr>
          <p:nvPr>
            <p:ph type="title"/>
          </p:nvPr>
        </p:nvSpPr>
        <p:spPr>
          <a:xfrm>
            <a:off x="709613" y="250825"/>
            <a:ext cx="7772400" cy="673100"/>
          </a:xfrm>
        </p:spPr>
        <p:txBody>
          <a:bodyPr/>
          <a:lstStyle/>
          <a:p>
            <a:r>
              <a:rPr lang="en-US">
                <a:latin typeface="Arial Narrow" charset="0"/>
              </a:rPr>
              <a:t>Example</a:t>
            </a:r>
          </a:p>
        </p:txBody>
      </p:sp>
      <p:sp>
        <p:nvSpPr>
          <p:cNvPr id="32773" name="Rectangle 3"/>
          <p:cNvSpPr>
            <a:spLocks noGrp="1" noChangeArrowheads="1"/>
          </p:cNvSpPr>
          <p:nvPr>
            <p:ph type="body" idx="1"/>
          </p:nvPr>
        </p:nvSpPr>
        <p:spPr>
          <a:xfrm>
            <a:off x="655638" y="5237163"/>
            <a:ext cx="7772400" cy="795337"/>
          </a:xfrm>
        </p:spPr>
        <p:txBody>
          <a:bodyPr/>
          <a:lstStyle/>
          <a:p>
            <a:pPr>
              <a:lnSpc>
                <a:spcPct val="80000"/>
              </a:lnSpc>
            </a:pPr>
            <a:r>
              <a:rPr lang="en-US" sz="2000">
                <a:latin typeface="Arial Narrow" charset="0"/>
              </a:rPr>
              <a:t>Multiplier area = 5 </a:t>
            </a:r>
          </a:p>
          <a:p>
            <a:pPr>
              <a:lnSpc>
                <a:spcPct val="80000"/>
              </a:lnSpc>
            </a:pPr>
            <a:r>
              <a:rPr lang="en-US" sz="2000">
                <a:latin typeface="Arial Narrow" charset="0"/>
              </a:rPr>
              <a:t>ALU area = 1.</a:t>
            </a:r>
          </a:p>
          <a:p>
            <a:pPr>
              <a:lnSpc>
                <a:spcPct val="80000"/>
              </a:lnSpc>
            </a:pPr>
            <a:r>
              <a:rPr lang="en-US" sz="2000">
                <a:latin typeface="Arial Narrow" charset="0"/>
              </a:rPr>
              <a:t>Objective function: 5a</a:t>
            </a:r>
            <a:r>
              <a:rPr lang="en-US" sz="2000" b="0" baseline="-16000">
                <a:latin typeface="Arial Narrow" charset="0"/>
              </a:rPr>
              <a:t>1</a:t>
            </a:r>
            <a:r>
              <a:rPr lang="en-US" sz="2000">
                <a:latin typeface="Arial Narrow" charset="0"/>
              </a:rPr>
              <a:t> + a</a:t>
            </a:r>
            <a:r>
              <a:rPr lang="en-US" sz="2000" b="0" baseline="-16000">
                <a:latin typeface="Arial Narrow" charset="0"/>
              </a:rPr>
              <a:t>2</a:t>
            </a:r>
            <a:endParaRPr lang="en-US" sz="2000">
              <a:latin typeface="Arial Narrow" charset="0"/>
            </a:endParaRPr>
          </a:p>
        </p:txBody>
      </p:sp>
      <p:grpSp>
        <p:nvGrpSpPr>
          <p:cNvPr id="32774" name="Group 4"/>
          <p:cNvGrpSpPr>
            <a:grpSpLocks/>
          </p:cNvGrpSpPr>
          <p:nvPr/>
        </p:nvGrpSpPr>
        <p:grpSpPr bwMode="auto">
          <a:xfrm>
            <a:off x="1403350" y="1052513"/>
            <a:ext cx="6048375" cy="4248150"/>
            <a:chOff x="431" y="754"/>
            <a:chExt cx="4898" cy="3266"/>
          </a:xfrm>
        </p:grpSpPr>
        <p:grpSp>
          <p:nvGrpSpPr>
            <p:cNvPr id="32775" name="Group 5"/>
            <p:cNvGrpSpPr>
              <a:grpSpLocks/>
            </p:cNvGrpSpPr>
            <p:nvPr/>
          </p:nvGrpSpPr>
          <p:grpSpPr bwMode="auto">
            <a:xfrm>
              <a:off x="1366" y="2006"/>
              <a:ext cx="356" cy="314"/>
              <a:chOff x="1565" y="1298"/>
              <a:chExt cx="363" cy="318"/>
            </a:xfrm>
          </p:grpSpPr>
          <p:sp>
            <p:nvSpPr>
              <p:cNvPr id="32850" name="Oval 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51" name="Text Box 7"/>
              <p:cNvSpPr txBox="1">
                <a:spLocks noChangeArrowheads="1"/>
              </p:cNvSpPr>
              <p:nvPr/>
            </p:nvSpPr>
            <p:spPr bwMode="auto">
              <a:xfrm>
                <a:off x="1565" y="1344"/>
                <a:ext cx="363"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76" name="Group 8"/>
            <p:cNvGrpSpPr>
              <a:grpSpLocks/>
            </p:cNvGrpSpPr>
            <p:nvPr/>
          </p:nvGrpSpPr>
          <p:grpSpPr bwMode="auto">
            <a:xfrm>
              <a:off x="2205" y="2559"/>
              <a:ext cx="357" cy="314"/>
              <a:chOff x="1565" y="1298"/>
              <a:chExt cx="363" cy="318"/>
            </a:xfrm>
          </p:grpSpPr>
          <p:sp>
            <p:nvSpPr>
              <p:cNvPr id="32848" name="Oval 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49" name="Text Box 10"/>
              <p:cNvSpPr txBox="1">
                <a:spLocks noChangeArrowheads="1"/>
              </p:cNvSpPr>
              <p:nvPr/>
            </p:nvSpPr>
            <p:spPr bwMode="auto">
              <a:xfrm>
                <a:off x="1565" y="1344"/>
                <a:ext cx="363"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77" name="Group 11"/>
            <p:cNvGrpSpPr>
              <a:grpSpLocks/>
            </p:cNvGrpSpPr>
            <p:nvPr/>
          </p:nvGrpSpPr>
          <p:grpSpPr bwMode="auto">
            <a:xfrm>
              <a:off x="3334" y="3058"/>
              <a:ext cx="357" cy="314"/>
              <a:chOff x="1565" y="1298"/>
              <a:chExt cx="363" cy="318"/>
            </a:xfrm>
          </p:grpSpPr>
          <p:sp>
            <p:nvSpPr>
              <p:cNvPr id="32846" name="Oval 1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47" name="Text Box 13"/>
              <p:cNvSpPr txBox="1">
                <a:spLocks noChangeArrowheads="1"/>
              </p:cNvSpPr>
              <p:nvPr/>
            </p:nvSpPr>
            <p:spPr bwMode="auto">
              <a:xfrm>
                <a:off x="1565" y="1344"/>
                <a:ext cx="363"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78" name="Group 14"/>
            <p:cNvGrpSpPr>
              <a:grpSpLocks/>
            </p:cNvGrpSpPr>
            <p:nvPr/>
          </p:nvGrpSpPr>
          <p:grpSpPr bwMode="auto">
            <a:xfrm>
              <a:off x="4105" y="2015"/>
              <a:ext cx="357" cy="314"/>
              <a:chOff x="1565" y="1298"/>
              <a:chExt cx="363" cy="318"/>
            </a:xfrm>
          </p:grpSpPr>
          <p:sp>
            <p:nvSpPr>
              <p:cNvPr id="32844" name="Oval 1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45" name="Text Box 16"/>
              <p:cNvSpPr txBox="1">
                <a:spLocks noChangeArrowheads="1"/>
              </p:cNvSpPr>
              <p:nvPr/>
            </p:nvSpPr>
            <p:spPr bwMode="auto">
              <a:xfrm>
                <a:off x="1565" y="1344"/>
                <a:ext cx="363"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&lt;</a:t>
                </a:r>
              </a:p>
            </p:txBody>
          </p:sp>
        </p:grpSp>
        <p:grpSp>
          <p:nvGrpSpPr>
            <p:cNvPr id="32779" name="Group 17"/>
            <p:cNvGrpSpPr>
              <a:grpSpLocks/>
            </p:cNvGrpSpPr>
            <p:nvPr/>
          </p:nvGrpSpPr>
          <p:grpSpPr bwMode="auto">
            <a:xfrm>
              <a:off x="1633" y="2543"/>
              <a:ext cx="356" cy="313"/>
              <a:chOff x="1565" y="1298"/>
              <a:chExt cx="363" cy="318"/>
            </a:xfrm>
          </p:grpSpPr>
          <p:sp>
            <p:nvSpPr>
              <p:cNvPr id="32842" name="Oval 1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43" name="Text Box 19"/>
              <p:cNvSpPr txBox="1">
                <a:spLocks noChangeArrowheads="1"/>
              </p:cNvSpPr>
              <p:nvPr/>
            </p:nvSpPr>
            <p:spPr bwMode="auto">
              <a:xfrm>
                <a:off x="1565" y="1344"/>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80" name="Group 20"/>
            <p:cNvGrpSpPr>
              <a:grpSpLocks/>
            </p:cNvGrpSpPr>
            <p:nvPr/>
          </p:nvGrpSpPr>
          <p:grpSpPr bwMode="auto">
            <a:xfrm>
              <a:off x="1945" y="3125"/>
              <a:ext cx="356" cy="313"/>
              <a:chOff x="1565" y="1298"/>
              <a:chExt cx="363" cy="318"/>
            </a:xfrm>
          </p:grpSpPr>
          <p:sp>
            <p:nvSpPr>
              <p:cNvPr id="32840" name="Oval 2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41" name="Text Box 22"/>
              <p:cNvSpPr txBox="1">
                <a:spLocks noChangeArrowheads="1"/>
              </p:cNvSpPr>
              <p:nvPr/>
            </p:nvSpPr>
            <p:spPr bwMode="auto">
              <a:xfrm>
                <a:off x="1565" y="1344"/>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81" name="Group 23"/>
            <p:cNvGrpSpPr>
              <a:grpSpLocks/>
            </p:cNvGrpSpPr>
            <p:nvPr/>
          </p:nvGrpSpPr>
          <p:grpSpPr bwMode="auto">
            <a:xfrm>
              <a:off x="1099" y="1425"/>
              <a:ext cx="356" cy="313"/>
              <a:chOff x="1565" y="1298"/>
              <a:chExt cx="363" cy="318"/>
            </a:xfrm>
          </p:grpSpPr>
          <p:sp>
            <p:nvSpPr>
              <p:cNvPr id="32838" name="Oval 2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39" name="Text Box 25"/>
              <p:cNvSpPr txBox="1">
                <a:spLocks noChangeArrowheads="1"/>
              </p:cNvSpPr>
              <p:nvPr/>
            </p:nvSpPr>
            <p:spPr bwMode="auto">
              <a:xfrm>
                <a:off x="1565" y="1344"/>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82" name="Group 26"/>
            <p:cNvGrpSpPr>
              <a:grpSpLocks/>
            </p:cNvGrpSpPr>
            <p:nvPr/>
          </p:nvGrpSpPr>
          <p:grpSpPr bwMode="auto">
            <a:xfrm>
              <a:off x="1722" y="1425"/>
              <a:ext cx="356" cy="313"/>
              <a:chOff x="1565" y="1298"/>
              <a:chExt cx="363" cy="318"/>
            </a:xfrm>
          </p:grpSpPr>
          <p:sp>
            <p:nvSpPr>
              <p:cNvPr id="32836" name="Oval 2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37" name="Text Box 28"/>
              <p:cNvSpPr txBox="1">
                <a:spLocks noChangeArrowheads="1"/>
              </p:cNvSpPr>
              <p:nvPr/>
            </p:nvSpPr>
            <p:spPr bwMode="auto">
              <a:xfrm>
                <a:off x="1565" y="1344"/>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83" name="Group 29"/>
            <p:cNvGrpSpPr>
              <a:grpSpLocks/>
            </p:cNvGrpSpPr>
            <p:nvPr/>
          </p:nvGrpSpPr>
          <p:grpSpPr bwMode="auto">
            <a:xfrm>
              <a:off x="2472" y="1978"/>
              <a:ext cx="357" cy="313"/>
              <a:chOff x="1565" y="1298"/>
              <a:chExt cx="363" cy="318"/>
            </a:xfrm>
          </p:grpSpPr>
          <p:sp>
            <p:nvSpPr>
              <p:cNvPr id="32834" name="Oval 3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35" name="Text Box 31"/>
              <p:cNvSpPr txBox="1">
                <a:spLocks noChangeArrowheads="1"/>
              </p:cNvSpPr>
              <p:nvPr/>
            </p:nvSpPr>
            <p:spPr bwMode="auto">
              <a:xfrm>
                <a:off x="1565" y="1344"/>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84" name="Group 32"/>
            <p:cNvGrpSpPr>
              <a:grpSpLocks/>
            </p:cNvGrpSpPr>
            <p:nvPr/>
          </p:nvGrpSpPr>
          <p:grpSpPr bwMode="auto">
            <a:xfrm>
              <a:off x="3334" y="2477"/>
              <a:ext cx="357" cy="313"/>
              <a:chOff x="1565" y="1298"/>
              <a:chExt cx="363" cy="318"/>
            </a:xfrm>
          </p:grpSpPr>
          <p:sp>
            <p:nvSpPr>
              <p:cNvPr id="32832" name="Oval 3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33" name="Text Box 34"/>
              <p:cNvSpPr txBox="1">
                <a:spLocks noChangeArrowheads="1"/>
              </p:cNvSpPr>
              <p:nvPr/>
            </p:nvSpPr>
            <p:spPr bwMode="auto">
              <a:xfrm>
                <a:off x="1565" y="1344"/>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85" name="Group 35"/>
            <p:cNvGrpSpPr>
              <a:grpSpLocks/>
            </p:cNvGrpSpPr>
            <p:nvPr/>
          </p:nvGrpSpPr>
          <p:grpSpPr bwMode="auto">
            <a:xfrm>
              <a:off x="4105" y="1434"/>
              <a:ext cx="357" cy="313"/>
              <a:chOff x="1565" y="1298"/>
              <a:chExt cx="363" cy="318"/>
            </a:xfrm>
          </p:grpSpPr>
          <p:sp>
            <p:nvSpPr>
              <p:cNvPr id="32830" name="Oval 3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31" name="Text Box 37"/>
              <p:cNvSpPr txBox="1">
                <a:spLocks noChangeArrowheads="1"/>
              </p:cNvSpPr>
              <p:nvPr/>
            </p:nvSpPr>
            <p:spPr bwMode="auto">
              <a:xfrm>
                <a:off x="1565" y="1344"/>
                <a:ext cx="363"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32786" name="Group 38"/>
            <p:cNvGrpSpPr>
              <a:grpSpLocks/>
            </p:cNvGrpSpPr>
            <p:nvPr/>
          </p:nvGrpSpPr>
          <p:grpSpPr bwMode="auto">
            <a:xfrm>
              <a:off x="2746" y="754"/>
              <a:ext cx="579" cy="314"/>
              <a:chOff x="2426" y="1071"/>
              <a:chExt cx="590" cy="318"/>
            </a:xfrm>
          </p:grpSpPr>
          <p:sp>
            <p:nvSpPr>
              <p:cNvPr id="32828" name="Oval 39"/>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29" name="Text Box 40"/>
              <p:cNvSpPr txBox="1">
                <a:spLocks noChangeArrowheads="1"/>
              </p:cNvSpPr>
              <p:nvPr/>
            </p:nvSpPr>
            <p:spPr bwMode="auto">
              <a:xfrm>
                <a:off x="2426" y="1117"/>
                <a:ext cx="590"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NOP</a:t>
                </a:r>
              </a:p>
            </p:txBody>
          </p:sp>
        </p:grpSp>
        <p:grpSp>
          <p:nvGrpSpPr>
            <p:cNvPr id="32787" name="Group 41"/>
            <p:cNvGrpSpPr>
              <a:grpSpLocks/>
            </p:cNvGrpSpPr>
            <p:nvPr/>
          </p:nvGrpSpPr>
          <p:grpSpPr bwMode="auto">
            <a:xfrm>
              <a:off x="2746" y="3706"/>
              <a:ext cx="579" cy="314"/>
              <a:chOff x="2426" y="1071"/>
              <a:chExt cx="590" cy="318"/>
            </a:xfrm>
          </p:grpSpPr>
          <p:sp>
            <p:nvSpPr>
              <p:cNvPr id="32826" name="Oval 42"/>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2827" name="Text Box 43"/>
              <p:cNvSpPr txBox="1">
                <a:spLocks noChangeArrowheads="1"/>
              </p:cNvSpPr>
              <p:nvPr/>
            </p:nvSpPr>
            <p:spPr bwMode="auto">
              <a:xfrm>
                <a:off x="2426" y="1117"/>
                <a:ext cx="590"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NOP</a:t>
                </a:r>
              </a:p>
            </p:txBody>
          </p:sp>
        </p:grpSp>
        <p:sp>
          <p:nvSpPr>
            <p:cNvPr id="32788" name="Line 44"/>
            <p:cNvSpPr>
              <a:spLocks noChangeShapeType="1"/>
            </p:cNvSpPr>
            <p:nvPr/>
          </p:nvSpPr>
          <p:spPr bwMode="auto">
            <a:xfrm>
              <a:off x="876" y="1872"/>
              <a:ext cx="445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89" name="Line 45"/>
            <p:cNvSpPr>
              <a:spLocks noChangeShapeType="1"/>
            </p:cNvSpPr>
            <p:nvPr/>
          </p:nvSpPr>
          <p:spPr bwMode="auto">
            <a:xfrm>
              <a:off x="876" y="2409"/>
              <a:ext cx="445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90" name="Line 46"/>
            <p:cNvSpPr>
              <a:spLocks noChangeShapeType="1"/>
            </p:cNvSpPr>
            <p:nvPr/>
          </p:nvSpPr>
          <p:spPr bwMode="auto">
            <a:xfrm>
              <a:off x="876" y="2945"/>
              <a:ext cx="445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91" name="Line 47"/>
            <p:cNvSpPr>
              <a:spLocks noChangeShapeType="1"/>
            </p:cNvSpPr>
            <p:nvPr/>
          </p:nvSpPr>
          <p:spPr bwMode="auto">
            <a:xfrm>
              <a:off x="876" y="3527"/>
              <a:ext cx="445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92" name="Line 48"/>
            <p:cNvSpPr>
              <a:spLocks noChangeShapeType="1"/>
            </p:cNvSpPr>
            <p:nvPr/>
          </p:nvSpPr>
          <p:spPr bwMode="auto">
            <a:xfrm flipH="1">
              <a:off x="1276" y="888"/>
              <a:ext cx="1604" cy="53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93" name="Line 49"/>
            <p:cNvSpPr>
              <a:spLocks noChangeShapeType="1"/>
            </p:cNvSpPr>
            <p:nvPr/>
          </p:nvSpPr>
          <p:spPr bwMode="auto">
            <a:xfrm flipH="1">
              <a:off x="1900" y="978"/>
              <a:ext cx="980" cy="44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94" name="Line 50"/>
            <p:cNvSpPr>
              <a:spLocks noChangeShapeType="1"/>
            </p:cNvSpPr>
            <p:nvPr/>
          </p:nvSpPr>
          <p:spPr bwMode="auto">
            <a:xfrm flipH="1">
              <a:off x="2653" y="1067"/>
              <a:ext cx="316" cy="911"/>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95" name="Line 51"/>
            <p:cNvSpPr>
              <a:spLocks noChangeShapeType="1"/>
            </p:cNvSpPr>
            <p:nvPr/>
          </p:nvSpPr>
          <p:spPr bwMode="auto">
            <a:xfrm>
              <a:off x="3147" y="1022"/>
              <a:ext cx="368" cy="145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96" name="Line 52"/>
            <p:cNvSpPr>
              <a:spLocks noChangeShapeType="1"/>
            </p:cNvSpPr>
            <p:nvPr/>
          </p:nvSpPr>
          <p:spPr bwMode="auto">
            <a:xfrm>
              <a:off x="3192" y="932"/>
              <a:ext cx="1094" cy="50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797" name="Line 53"/>
            <p:cNvSpPr>
              <a:spLocks noChangeShapeType="1"/>
            </p:cNvSpPr>
            <p:nvPr/>
          </p:nvSpPr>
          <p:spPr bwMode="auto">
            <a:xfrm>
              <a:off x="1276" y="1738"/>
              <a:ext cx="179" cy="26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2798" name="Line 54"/>
            <p:cNvSpPr>
              <a:spLocks noChangeShapeType="1"/>
            </p:cNvSpPr>
            <p:nvPr/>
          </p:nvSpPr>
          <p:spPr bwMode="auto">
            <a:xfrm flipH="1">
              <a:off x="1588" y="1738"/>
              <a:ext cx="268" cy="26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2799" name="Line 55"/>
            <p:cNvSpPr>
              <a:spLocks noChangeShapeType="1"/>
            </p:cNvSpPr>
            <p:nvPr/>
          </p:nvSpPr>
          <p:spPr bwMode="auto">
            <a:xfrm flipH="1">
              <a:off x="2427" y="2291"/>
              <a:ext cx="134" cy="26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2800" name="Line 56"/>
            <p:cNvSpPr>
              <a:spLocks noChangeShapeType="1"/>
            </p:cNvSpPr>
            <p:nvPr/>
          </p:nvSpPr>
          <p:spPr bwMode="auto">
            <a:xfrm>
              <a:off x="3512" y="2790"/>
              <a:ext cx="0" cy="26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2801" name="Line 57"/>
            <p:cNvSpPr>
              <a:spLocks noChangeShapeType="1"/>
            </p:cNvSpPr>
            <p:nvPr/>
          </p:nvSpPr>
          <p:spPr bwMode="auto">
            <a:xfrm>
              <a:off x="4286" y="1752"/>
              <a:ext cx="0" cy="26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2802" name="Line 58"/>
            <p:cNvSpPr>
              <a:spLocks noChangeShapeType="1"/>
            </p:cNvSpPr>
            <p:nvPr/>
          </p:nvSpPr>
          <p:spPr bwMode="auto">
            <a:xfrm>
              <a:off x="1544" y="2319"/>
              <a:ext cx="178" cy="269"/>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2803" name="Line 59"/>
            <p:cNvSpPr>
              <a:spLocks noChangeShapeType="1"/>
            </p:cNvSpPr>
            <p:nvPr/>
          </p:nvSpPr>
          <p:spPr bwMode="auto">
            <a:xfrm>
              <a:off x="1811" y="2856"/>
              <a:ext cx="222" cy="31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2804" name="Line 60"/>
            <p:cNvSpPr>
              <a:spLocks noChangeShapeType="1"/>
            </p:cNvSpPr>
            <p:nvPr/>
          </p:nvSpPr>
          <p:spPr bwMode="auto">
            <a:xfrm flipH="1">
              <a:off x="2168" y="2886"/>
              <a:ext cx="168" cy="239"/>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2805" name="Line 61"/>
            <p:cNvSpPr>
              <a:spLocks noChangeShapeType="1"/>
            </p:cNvSpPr>
            <p:nvPr/>
          </p:nvSpPr>
          <p:spPr bwMode="auto">
            <a:xfrm>
              <a:off x="2212" y="3393"/>
              <a:ext cx="713" cy="35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806" name="Line 62"/>
            <p:cNvSpPr>
              <a:spLocks noChangeShapeType="1"/>
            </p:cNvSpPr>
            <p:nvPr/>
          </p:nvSpPr>
          <p:spPr bwMode="auto">
            <a:xfrm flipH="1">
              <a:off x="3058" y="3339"/>
              <a:ext cx="366" cy="36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807" name="Line 63"/>
            <p:cNvSpPr>
              <a:spLocks noChangeShapeType="1"/>
            </p:cNvSpPr>
            <p:nvPr/>
          </p:nvSpPr>
          <p:spPr bwMode="auto">
            <a:xfrm flipH="1">
              <a:off x="3147" y="3339"/>
              <a:ext cx="1139" cy="41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2808" name="Text Box 64"/>
            <p:cNvSpPr txBox="1">
              <a:spLocks noChangeArrowheads="1"/>
            </p:cNvSpPr>
            <p:nvPr/>
          </p:nvSpPr>
          <p:spPr bwMode="auto">
            <a:xfrm>
              <a:off x="3012" y="754"/>
              <a:ext cx="447"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0</a:t>
              </a:r>
            </a:p>
          </p:txBody>
        </p:sp>
        <p:sp>
          <p:nvSpPr>
            <p:cNvPr id="32809" name="Text Box 65"/>
            <p:cNvSpPr txBox="1">
              <a:spLocks noChangeArrowheads="1"/>
            </p:cNvSpPr>
            <p:nvPr/>
          </p:nvSpPr>
          <p:spPr bwMode="auto">
            <a:xfrm>
              <a:off x="1188" y="1380"/>
              <a:ext cx="445"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1</a:t>
              </a:r>
            </a:p>
          </p:txBody>
        </p:sp>
        <p:sp>
          <p:nvSpPr>
            <p:cNvPr id="32810" name="Text Box 66"/>
            <p:cNvSpPr txBox="1">
              <a:spLocks noChangeArrowheads="1"/>
            </p:cNvSpPr>
            <p:nvPr/>
          </p:nvSpPr>
          <p:spPr bwMode="auto">
            <a:xfrm>
              <a:off x="1900" y="1380"/>
              <a:ext cx="444"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2</a:t>
              </a:r>
            </a:p>
          </p:txBody>
        </p:sp>
        <p:sp>
          <p:nvSpPr>
            <p:cNvPr id="32811" name="Text Box 67"/>
            <p:cNvSpPr txBox="1">
              <a:spLocks noChangeArrowheads="1"/>
            </p:cNvSpPr>
            <p:nvPr/>
          </p:nvSpPr>
          <p:spPr bwMode="auto">
            <a:xfrm>
              <a:off x="1499" y="1917"/>
              <a:ext cx="445"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3</a:t>
              </a:r>
            </a:p>
          </p:txBody>
        </p:sp>
        <p:sp>
          <p:nvSpPr>
            <p:cNvPr id="32812" name="Text Box 68"/>
            <p:cNvSpPr txBox="1">
              <a:spLocks noChangeArrowheads="1"/>
            </p:cNvSpPr>
            <p:nvPr/>
          </p:nvSpPr>
          <p:spPr bwMode="auto">
            <a:xfrm>
              <a:off x="1765" y="2498"/>
              <a:ext cx="447"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4</a:t>
              </a:r>
            </a:p>
          </p:txBody>
        </p:sp>
        <p:sp>
          <p:nvSpPr>
            <p:cNvPr id="32813" name="Text Box 69"/>
            <p:cNvSpPr txBox="1">
              <a:spLocks noChangeArrowheads="1"/>
            </p:cNvSpPr>
            <p:nvPr/>
          </p:nvSpPr>
          <p:spPr bwMode="auto">
            <a:xfrm>
              <a:off x="2123" y="3079"/>
              <a:ext cx="445"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5</a:t>
              </a:r>
            </a:p>
          </p:txBody>
        </p:sp>
        <p:sp>
          <p:nvSpPr>
            <p:cNvPr id="32814" name="Text Box 70"/>
            <p:cNvSpPr txBox="1">
              <a:spLocks noChangeArrowheads="1"/>
            </p:cNvSpPr>
            <p:nvPr/>
          </p:nvSpPr>
          <p:spPr bwMode="auto">
            <a:xfrm>
              <a:off x="2606" y="1933"/>
              <a:ext cx="445"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6</a:t>
              </a:r>
            </a:p>
          </p:txBody>
        </p:sp>
        <p:sp>
          <p:nvSpPr>
            <p:cNvPr id="32815" name="Text Box 71"/>
            <p:cNvSpPr txBox="1">
              <a:spLocks noChangeArrowheads="1"/>
            </p:cNvSpPr>
            <p:nvPr/>
          </p:nvSpPr>
          <p:spPr bwMode="auto">
            <a:xfrm>
              <a:off x="2339" y="2514"/>
              <a:ext cx="445"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7</a:t>
              </a:r>
            </a:p>
          </p:txBody>
        </p:sp>
        <p:sp>
          <p:nvSpPr>
            <p:cNvPr id="32816" name="Text Box 72"/>
            <p:cNvSpPr txBox="1">
              <a:spLocks noChangeArrowheads="1"/>
            </p:cNvSpPr>
            <p:nvPr/>
          </p:nvSpPr>
          <p:spPr bwMode="auto">
            <a:xfrm>
              <a:off x="3468" y="2432"/>
              <a:ext cx="446"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8</a:t>
              </a:r>
            </a:p>
          </p:txBody>
        </p:sp>
        <p:sp>
          <p:nvSpPr>
            <p:cNvPr id="32817" name="Text Box 73"/>
            <p:cNvSpPr txBox="1">
              <a:spLocks noChangeArrowheads="1"/>
            </p:cNvSpPr>
            <p:nvPr/>
          </p:nvSpPr>
          <p:spPr bwMode="auto">
            <a:xfrm>
              <a:off x="3468" y="3013"/>
              <a:ext cx="446"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9</a:t>
              </a:r>
            </a:p>
          </p:txBody>
        </p:sp>
        <p:sp>
          <p:nvSpPr>
            <p:cNvPr id="32818" name="Text Box 74"/>
            <p:cNvSpPr txBox="1">
              <a:spLocks noChangeArrowheads="1"/>
            </p:cNvSpPr>
            <p:nvPr/>
          </p:nvSpPr>
          <p:spPr bwMode="auto">
            <a:xfrm>
              <a:off x="4283" y="1389"/>
              <a:ext cx="446"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10</a:t>
              </a:r>
            </a:p>
          </p:txBody>
        </p:sp>
        <p:sp>
          <p:nvSpPr>
            <p:cNvPr id="32819" name="Text Box 75"/>
            <p:cNvSpPr txBox="1">
              <a:spLocks noChangeArrowheads="1"/>
            </p:cNvSpPr>
            <p:nvPr/>
          </p:nvSpPr>
          <p:spPr bwMode="auto">
            <a:xfrm>
              <a:off x="4239" y="1970"/>
              <a:ext cx="445"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11</a:t>
              </a:r>
            </a:p>
          </p:txBody>
        </p:sp>
        <p:sp>
          <p:nvSpPr>
            <p:cNvPr id="32820" name="Text Box 76"/>
            <p:cNvSpPr txBox="1">
              <a:spLocks noChangeArrowheads="1"/>
            </p:cNvSpPr>
            <p:nvPr/>
          </p:nvSpPr>
          <p:spPr bwMode="auto">
            <a:xfrm>
              <a:off x="3057" y="3706"/>
              <a:ext cx="446"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n</a:t>
              </a:r>
            </a:p>
          </p:txBody>
        </p:sp>
        <p:sp>
          <p:nvSpPr>
            <p:cNvPr id="32821" name="Text Box 77"/>
            <p:cNvSpPr txBox="1">
              <a:spLocks noChangeArrowheads="1"/>
            </p:cNvSpPr>
            <p:nvPr/>
          </p:nvSpPr>
          <p:spPr bwMode="auto">
            <a:xfrm>
              <a:off x="431" y="1514"/>
              <a:ext cx="668"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TIME 1</a:t>
              </a:r>
            </a:p>
          </p:txBody>
        </p:sp>
        <p:sp>
          <p:nvSpPr>
            <p:cNvPr id="32822" name="Text Box 78"/>
            <p:cNvSpPr txBox="1">
              <a:spLocks noChangeArrowheads="1"/>
            </p:cNvSpPr>
            <p:nvPr/>
          </p:nvSpPr>
          <p:spPr bwMode="auto">
            <a:xfrm>
              <a:off x="431" y="2051"/>
              <a:ext cx="668"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TIME 2</a:t>
              </a:r>
            </a:p>
          </p:txBody>
        </p:sp>
        <p:sp>
          <p:nvSpPr>
            <p:cNvPr id="32823" name="Text Box 79"/>
            <p:cNvSpPr txBox="1">
              <a:spLocks noChangeArrowheads="1"/>
            </p:cNvSpPr>
            <p:nvPr/>
          </p:nvSpPr>
          <p:spPr bwMode="auto">
            <a:xfrm>
              <a:off x="431" y="2634"/>
              <a:ext cx="668"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TIME 3</a:t>
              </a:r>
            </a:p>
          </p:txBody>
        </p:sp>
        <p:sp>
          <p:nvSpPr>
            <p:cNvPr id="32824" name="Text Box 80"/>
            <p:cNvSpPr txBox="1">
              <a:spLocks noChangeArrowheads="1"/>
            </p:cNvSpPr>
            <p:nvPr/>
          </p:nvSpPr>
          <p:spPr bwMode="auto">
            <a:xfrm>
              <a:off x="431" y="3169"/>
              <a:ext cx="668" cy="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TIME 4</a:t>
              </a:r>
            </a:p>
          </p:txBody>
        </p:sp>
        <p:sp>
          <p:nvSpPr>
            <p:cNvPr id="32825" name="Line 81"/>
            <p:cNvSpPr>
              <a:spLocks noChangeShapeType="1"/>
            </p:cNvSpPr>
            <p:nvPr/>
          </p:nvSpPr>
          <p:spPr bwMode="auto">
            <a:xfrm>
              <a:off x="4286" y="2341"/>
              <a:ext cx="0" cy="99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379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A9685DF-B066-A842-AEA6-5C0AAC141155}" type="slidenum">
              <a:rPr lang="en-US" sz="1400" b="0"/>
              <a:pPr/>
              <a:t>31</a:t>
            </a:fld>
            <a:endParaRPr lang="en-US" sz="1400" b="0"/>
          </a:p>
        </p:txBody>
      </p:sp>
      <p:sp>
        <p:nvSpPr>
          <p:cNvPr id="33796" name="Rectangle 2"/>
          <p:cNvSpPr>
            <a:spLocks noGrp="1" noChangeArrowheads="1"/>
          </p:cNvSpPr>
          <p:nvPr>
            <p:ph type="title"/>
          </p:nvPr>
        </p:nvSpPr>
        <p:spPr/>
        <p:txBody>
          <a:bodyPr/>
          <a:lstStyle/>
          <a:p>
            <a:r>
              <a:rPr lang="en-US">
                <a:latin typeface="Arial Narrow" charset="0"/>
              </a:rPr>
              <a:t>ILP Solution</a:t>
            </a:r>
          </a:p>
        </p:txBody>
      </p:sp>
      <p:sp>
        <p:nvSpPr>
          <p:cNvPr id="33797" name="Rectangle 3"/>
          <p:cNvSpPr>
            <a:spLocks noGrp="1" noChangeArrowheads="1"/>
          </p:cNvSpPr>
          <p:nvPr>
            <p:ph type="body" idx="1"/>
          </p:nvPr>
        </p:nvSpPr>
        <p:spPr/>
        <p:txBody>
          <a:bodyPr/>
          <a:lstStyle/>
          <a:p>
            <a:r>
              <a:rPr lang="en-US">
                <a:latin typeface="Arial Narrow" charset="0"/>
              </a:rPr>
              <a:t>Use standard ILP packages</a:t>
            </a:r>
          </a:p>
          <a:p>
            <a:r>
              <a:rPr lang="en-US">
                <a:latin typeface="Arial Narrow" charset="0"/>
              </a:rPr>
              <a:t>Transform into LP problem </a:t>
            </a:r>
          </a:p>
          <a:p>
            <a:r>
              <a:rPr lang="en-US">
                <a:latin typeface="Arial Narrow" charset="0"/>
              </a:rPr>
              <a:t>Advantages:</a:t>
            </a:r>
          </a:p>
          <a:p>
            <a:pPr lvl="1"/>
            <a:r>
              <a:rPr lang="en-US">
                <a:latin typeface="Arial Narrow" charset="0"/>
              </a:rPr>
              <a:t>Exact method</a:t>
            </a:r>
          </a:p>
          <a:p>
            <a:pPr lvl="1"/>
            <a:r>
              <a:rPr lang="en-US">
                <a:latin typeface="Arial Narrow" charset="0"/>
              </a:rPr>
              <a:t>Others constraints can be incorporated</a:t>
            </a:r>
          </a:p>
          <a:p>
            <a:r>
              <a:rPr lang="en-US">
                <a:latin typeface="Arial Narrow" charset="0"/>
              </a:rPr>
              <a:t>Disadvantages:</a:t>
            </a:r>
          </a:p>
          <a:p>
            <a:pPr lvl="1"/>
            <a:r>
              <a:rPr lang="en-US">
                <a:latin typeface="Arial Narrow" charset="0"/>
              </a:rPr>
              <a:t>Works well up to few thousand variables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481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ED36AA2-8745-8140-89A3-B037DC7E3DC6}" type="slidenum">
              <a:rPr lang="en-US" sz="1400" b="0"/>
              <a:pPr/>
              <a:t>32</a:t>
            </a:fld>
            <a:endParaRPr lang="en-US" sz="1400" b="0"/>
          </a:p>
        </p:txBody>
      </p:sp>
      <p:sp>
        <p:nvSpPr>
          <p:cNvPr id="34820" name="Rectangle 2"/>
          <p:cNvSpPr>
            <a:spLocks noGrp="1" noChangeArrowheads="1"/>
          </p:cNvSpPr>
          <p:nvPr>
            <p:ph type="title"/>
          </p:nvPr>
        </p:nvSpPr>
        <p:spPr/>
        <p:txBody>
          <a:bodyPr/>
          <a:lstStyle/>
          <a:p>
            <a:r>
              <a:rPr lang="en-US">
                <a:latin typeface="Arial Narrow" charset="0"/>
              </a:rPr>
              <a:t>Hu</a:t>
            </a:r>
            <a:r>
              <a:rPr lang="ja-JP" altLang="en-US">
                <a:latin typeface="Arial Narrow" charset="0"/>
              </a:rPr>
              <a:t>’</a:t>
            </a:r>
            <a:r>
              <a:rPr lang="en-US">
                <a:latin typeface="Arial Narrow" charset="0"/>
              </a:rPr>
              <a:t>s algorithm</a:t>
            </a:r>
          </a:p>
        </p:txBody>
      </p:sp>
      <p:sp>
        <p:nvSpPr>
          <p:cNvPr id="1446915" name="Rectangle 3"/>
          <p:cNvSpPr>
            <a:spLocks noGrp="1" noChangeArrowheads="1"/>
          </p:cNvSpPr>
          <p:nvPr>
            <p:ph type="body" idx="1"/>
          </p:nvPr>
        </p:nvSpPr>
        <p:spPr/>
        <p:txBody>
          <a:bodyPr/>
          <a:lstStyle/>
          <a:p>
            <a:r>
              <a:rPr lang="en-US">
                <a:latin typeface="Arial Narrow" charset="0"/>
              </a:rPr>
              <a:t>Assumptions:</a:t>
            </a:r>
          </a:p>
          <a:p>
            <a:pPr lvl="1"/>
            <a:r>
              <a:rPr lang="en-US">
                <a:latin typeface="Arial Narrow" charset="0"/>
              </a:rPr>
              <a:t>Graph is a forest</a:t>
            </a:r>
          </a:p>
          <a:p>
            <a:pPr lvl="1"/>
            <a:r>
              <a:rPr lang="en-US">
                <a:latin typeface="Arial Narrow" charset="0"/>
              </a:rPr>
              <a:t>All operations have unit delay</a:t>
            </a:r>
          </a:p>
          <a:p>
            <a:pPr lvl="1"/>
            <a:r>
              <a:rPr lang="en-US">
                <a:latin typeface="Arial Narrow" charset="0"/>
              </a:rPr>
              <a:t>All operations have the same type</a:t>
            </a:r>
          </a:p>
          <a:p>
            <a:r>
              <a:rPr lang="en-US">
                <a:latin typeface="Arial Narrow" charset="0"/>
              </a:rPr>
              <a:t>Algorithm:</a:t>
            </a:r>
          </a:p>
          <a:p>
            <a:pPr lvl="1"/>
            <a:r>
              <a:rPr lang="en-US">
                <a:latin typeface="Arial Narrow" charset="0"/>
              </a:rPr>
              <a:t>Greedy strategy</a:t>
            </a:r>
          </a:p>
          <a:p>
            <a:pPr lvl="1"/>
            <a:r>
              <a:rPr lang="en-US">
                <a:latin typeface="Arial Narrow" charset="0"/>
              </a:rPr>
              <a:t>Exact 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691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4691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469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584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E09B682-16C5-474D-9E8D-B627309966E9}" type="slidenum">
              <a:rPr lang="en-US" sz="1400" b="0"/>
              <a:pPr/>
              <a:t>33</a:t>
            </a:fld>
            <a:endParaRPr lang="en-US" sz="1400" b="0"/>
          </a:p>
        </p:txBody>
      </p:sp>
      <p:sp>
        <p:nvSpPr>
          <p:cNvPr id="35844" name="Rectangle 2"/>
          <p:cNvSpPr>
            <a:spLocks noGrp="1" noChangeArrowheads="1"/>
          </p:cNvSpPr>
          <p:nvPr>
            <p:ph type="title"/>
          </p:nvPr>
        </p:nvSpPr>
        <p:spPr>
          <a:xfrm>
            <a:off x="684213" y="238125"/>
            <a:ext cx="7772400" cy="725488"/>
          </a:xfrm>
        </p:spPr>
        <p:txBody>
          <a:bodyPr/>
          <a:lstStyle/>
          <a:p>
            <a:r>
              <a:rPr lang="en-US">
                <a:latin typeface="Arial Narrow" charset="0"/>
              </a:rPr>
              <a:t>Example</a:t>
            </a:r>
          </a:p>
        </p:txBody>
      </p:sp>
      <p:sp>
        <p:nvSpPr>
          <p:cNvPr id="1447939" name="Rectangle 3"/>
          <p:cNvSpPr>
            <a:spLocks noGrp="1" noChangeArrowheads="1"/>
          </p:cNvSpPr>
          <p:nvPr>
            <p:ph type="body" idx="1"/>
          </p:nvPr>
        </p:nvSpPr>
        <p:spPr>
          <a:xfrm>
            <a:off x="306388" y="4002088"/>
            <a:ext cx="8699500" cy="1587500"/>
          </a:xfrm>
        </p:spPr>
        <p:txBody>
          <a:bodyPr/>
          <a:lstStyle/>
          <a:p>
            <a:pPr marL="342900" indent="-342900">
              <a:lnSpc>
                <a:spcPct val="80000"/>
              </a:lnSpc>
            </a:pPr>
            <a:r>
              <a:rPr lang="en-US" sz="2000">
                <a:latin typeface="Arial Narrow" charset="0"/>
              </a:rPr>
              <a:t>Assumptions:</a:t>
            </a:r>
          </a:p>
          <a:p>
            <a:pPr marL="742950" lvl="1" indent="-285750">
              <a:lnSpc>
                <a:spcPct val="80000"/>
              </a:lnSpc>
            </a:pPr>
            <a:r>
              <a:rPr lang="en-US" sz="1800">
                <a:latin typeface="Arial Narrow" charset="0"/>
              </a:rPr>
              <a:t>One resource type only</a:t>
            </a:r>
          </a:p>
          <a:p>
            <a:pPr marL="742950" lvl="1" indent="-285750">
              <a:lnSpc>
                <a:spcPct val="80000"/>
              </a:lnSpc>
            </a:pPr>
            <a:r>
              <a:rPr lang="en-US" sz="1800">
                <a:latin typeface="Arial Narrow" charset="0"/>
              </a:rPr>
              <a:t>All operations have unit delay</a:t>
            </a:r>
            <a:endParaRPr lang="en-US" sz="1600">
              <a:latin typeface="Arial Narrow" charset="0"/>
            </a:endParaRPr>
          </a:p>
          <a:p>
            <a:pPr marL="342900" indent="-342900">
              <a:lnSpc>
                <a:spcPct val="80000"/>
              </a:lnSpc>
            </a:pPr>
            <a:r>
              <a:rPr lang="en-US" sz="2000">
                <a:latin typeface="Arial Narrow" charset="0"/>
              </a:rPr>
              <a:t>Labels:</a:t>
            </a:r>
          </a:p>
          <a:p>
            <a:pPr marL="742950" lvl="1" indent="-285750">
              <a:lnSpc>
                <a:spcPct val="80000"/>
              </a:lnSpc>
            </a:pPr>
            <a:r>
              <a:rPr lang="en-US" sz="1800">
                <a:latin typeface="Arial Narrow" charset="0"/>
              </a:rPr>
              <a:t>Distance to sink</a:t>
            </a:r>
          </a:p>
        </p:txBody>
      </p:sp>
      <p:sp>
        <p:nvSpPr>
          <p:cNvPr id="35846" name="Oval 4"/>
          <p:cNvSpPr>
            <a:spLocks noChangeArrowheads="1"/>
          </p:cNvSpPr>
          <p:nvPr/>
        </p:nvSpPr>
        <p:spPr bwMode="auto">
          <a:xfrm>
            <a:off x="2390775" y="2038350"/>
            <a:ext cx="392113" cy="417513"/>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47" name="Oval 5"/>
          <p:cNvSpPr>
            <a:spLocks noChangeArrowheads="1"/>
          </p:cNvSpPr>
          <p:nvPr/>
        </p:nvSpPr>
        <p:spPr bwMode="auto">
          <a:xfrm>
            <a:off x="3570288" y="2038350"/>
            <a:ext cx="393700" cy="417513"/>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48" name="Oval 6"/>
          <p:cNvSpPr>
            <a:spLocks noChangeArrowheads="1"/>
          </p:cNvSpPr>
          <p:nvPr/>
        </p:nvSpPr>
        <p:spPr bwMode="auto">
          <a:xfrm>
            <a:off x="5199063" y="2038350"/>
            <a:ext cx="392112" cy="417513"/>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49" name="Oval 7"/>
          <p:cNvSpPr>
            <a:spLocks noChangeArrowheads="1"/>
          </p:cNvSpPr>
          <p:nvPr/>
        </p:nvSpPr>
        <p:spPr bwMode="auto">
          <a:xfrm>
            <a:off x="6210300" y="2038350"/>
            <a:ext cx="393700" cy="417513"/>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50" name="Oval 8"/>
          <p:cNvSpPr>
            <a:spLocks noChangeArrowheads="1"/>
          </p:cNvSpPr>
          <p:nvPr/>
        </p:nvSpPr>
        <p:spPr bwMode="auto">
          <a:xfrm>
            <a:off x="2727325" y="2752725"/>
            <a:ext cx="392113" cy="4191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51" name="Oval 9"/>
          <p:cNvSpPr>
            <a:spLocks noChangeArrowheads="1"/>
          </p:cNvSpPr>
          <p:nvPr/>
        </p:nvSpPr>
        <p:spPr bwMode="auto">
          <a:xfrm>
            <a:off x="3119438" y="3529013"/>
            <a:ext cx="395287" cy="4191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52" name="Oval 10"/>
          <p:cNvSpPr>
            <a:spLocks noChangeArrowheads="1"/>
          </p:cNvSpPr>
          <p:nvPr/>
        </p:nvSpPr>
        <p:spPr bwMode="auto">
          <a:xfrm>
            <a:off x="2051050" y="1260475"/>
            <a:ext cx="393700" cy="4191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53" name="Oval 11"/>
          <p:cNvSpPr>
            <a:spLocks noChangeArrowheads="1"/>
          </p:cNvSpPr>
          <p:nvPr/>
        </p:nvSpPr>
        <p:spPr bwMode="auto">
          <a:xfrm>
            <a:off x="2824163" y="1268413"/>
            <a:ext cx="395287" cy="4191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54" name="Oval 12"/>
          <p:cNvSpPr>
            <a:spLocks noChangeArrowheads="1"/>
          </p:cNvSpPr>
          <p:nvPr/>
        </p:nvSpPr>
        <p:spPr bwMode="auto">
          <a:xfrm>
            <a:off x="3906838" y="1260475"/>
            <a:ext cx="393700" cy="4191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55" name="Oval 13"/>
          <p:cNvSpPr>
            <a:spLocks noChangeArrowheads="1"/>
          </p:cNvSpPr>
          <p:nvPr/>
        </p:nvSpPr>
        <p:spPr bwMode="auto">
          <a:xfrm>
            <a:off x="5199063" y="1260475"/>
            <a:ext cx="392112" cy="4191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56" name="Oval 14"/>
          <p:cNvSpPr>
            <a:spLocks noChangeArrowheads="1"/>
          </p:cNvSpPr>
          <p:nvPr/>
        </p:nvSpPr>
        <p:spPr bwMode="auto">
          <a:xfrm>
            <a:off x="6210300" y="1260475"/>
            <a:ext cx="393700" cy="419100"/>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5857" name="Oval 15"/>
          <p:cNvSpPr>
            <a:spLocks noChangeArrowheads="1"/>
          </p:cNvSpPr>
          <p:nvPr/>
        </p:nvSpPr>
        <p:spPr bwMode="auto">
          <a:xfrm>
            <a:off x="4298950" y="4305300"/>
            <a:ext cx="393700" cy="419100"/>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pSp>
        <p:nvGrpSpPr>
          <p:cNvPr id="2" name="Group 16"/>
          <p:cNvGrpSpPr>
            <a:grpSpLocks/>
          </p:cNvGrpSpPr>
          <p:nvPr/>
        </p:nvGrpSpPr>
        <p:grpSpPr bwMode="auto">
          <a:xfrm>
            <a:off x="2049463" y="1322388"/>
            <a:ext cx="4611687" cy="3316287"/>
            <a:chOff x="1291" y="833"/>
            <a:chExt cx="2905" cy="2089"/>
          </a:xfrm>
        </p:grpSpPr>
        <p:sp>
          <p:nvSpPr>
            <p:cNvPr id="35882" name="Text Box 17"/>
            <p:cNvSpPr txBox="1">
              <a:spLocks noChangeArrowheads="1"/>
            </p:cNvSpPr>
            <p:nvPr/>
          </p:nvSpPr>
          <p:spPr bwMode="auto">
            <a:xfrm>
              <a:off x="1505" y="1320"/>
              <a:ext cx="28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35883" name="Text Box 18"/>
            <p:cNvSpPr txBox="1">
              <a:spLocks noChangeArrowheads="1"/>
            </p:cNvSpPr>
            <p:nvPr/>
          </p:nvSpPr>
          <p:spPr bwMode="auto">
            <a:xfrm>
              <a:off x="2249" y="1320"/>
              <a:ext cx="28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5884" name="Text Box 19"/>
            <p:cNvSpPr txBox="1">
              <a:spLocks noChangeArrowheads="1"/>
            </p:cNvSpPr>
            <p:nvPr/>
          </p:nvSpPr>
          <p:spPr bwMode="auto">
            <a:xfrm>
              <a:off x="3275" y="1320"/>
              <a:ext cx="28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35885" name="Text Box 20"/>
            <p:cNvSpPr txBox="1">
              <a:spLocks noChangeArrowheads="1"/>
            </p:cNvSpPr>
            <p:nvPr/>
          </p:nvSpPr>
          <p:spPr bwMode="auto">
            <a:xfrm>
              <a:off x="3913" y="1320"/>
              <a:ext cx="28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35886" name="Text Box 21"/>
            <p:cNvSpPr txBox="1">
              <a:spLocks noChangeArrowheads="1"/>
            </p:cNvSpPr>
            <p:nvPr/>
          </p:nvSpPr>
          <p:spPr bwMode="auto">
            <a:xfrm>
              <a:off x="1718" y="1773"/>
              <a:ext cx="2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5887" name="Text Box 22"/>
            <p:cNvSpPr txBox="1">
              <a:spLocks noChangeArrowheads="1"/>
            </p:cNvSpPr>
            <p:nvPr/>
          </p:nvSpPr>
          <p:spPr bwMode="auto">
            <a:xfrm>
              <a:off x="1965" y="2260"/>
              <a:ext cx="28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35888" name="Text Box 23"/>
            <p:cNvSpPr txBox="1">
              <a:spLocks noChangeArrowheads="1"/>
            </p:cNvSpPr>
            <p:nvPr/>
          </p:nvSpPr>
          <p:spPr bwMode="auto">
            <a:xfrm>
              <a:off x="1291" y="845"/>
              <a:ext cx="28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35889" name="Text Box 24"/>
            <p:cNvSpPr txBox="1">
              <a:spLocks noChangeArrowheads="1"/>
            </p:cNvSpPr>
            <p:nvPr/>
          </p:nvSpPr>
          <p:spPr bwMode="auto">
            <a:xfrm>
              <a:off x="1779" y="838"/>
              <a:ext cx="28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35890" name="Text Box 25"/>
            <p:cNvSpPr txBox="1">
              <a:spLocks noChangeArrowheads="1"/>
            </p:cNvSpPr>
            <p:nvPr/>
          </p:nvSpPr>
          <p:spPr bwMode="auto">
            <a:xfrm>
              <a:off x="2461" y="833"/>
              <a:ext cx="2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35891" name="Text Box 26"/>
            <p:cNvSpPr txBox="1">
              <a:spLocks noChangeArrowheads="1"/>
            </p:cNvSpPr>
            <p:nvPr/>
          </p:nvSpPr>
          <p:spPr bwMode="auto">
            <a:xfrm>
              <a:off x="3275" y="833"/>
              <a:ext cx="28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5892" name="Text Box 27"/>
            <p:cNvSpPr txBox="1">
              <a:spLocks noChangeArrowheads="1"/>
            </p:cNvSpPr>
            <p:nvPr/>
          </p:nvSpPr>
          <p:spPr bwMode="auto">
            <a:xfrm>
              <a:off x="3913" y="833"/>
              <a:ext cx="28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5893" name="Text Box 28"/>
            <p:cNvSpPr txBox="1">
              <a:spLocks noChangeArrowheads="1"/>
            </p:cNvSpPr>
            <p:nvPr/>
          </p:nvSpPr>
          <p:spPr bwMode="auto">
            <a:xfrm>
              <a:off x="2603" y="2749"/>
              <a:ext cx="46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grpSp>
      <p:sp>
        <p:nvSpPr>
          <p:cNvPr id="35859" name="Line 29"/>
          <p:cNvSpPr>
            <a:spLocks noChangeShapeType="1"/>
          </p:cNvSpPr>
          <p:nvPr/>
        </p:nvSpPr>
        <p:spPr bwMode="auto">
          <a:xfrm>
            <a:off x="2276475" y="1679575"/>
            <a:ext cx="225425"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5860" name="Line 30"/>
          <p:cNvSpPr>
            <a:spLocks noChangeShapeType="1"/>
          </p:cNvSpPr>
          <p:nvPr/>
        </p:nvSpPr>
        <p:spPr bwMode="auto">
          <a:xfrm flipH="1">
            <a:off x="2670175" y="1679575"/>
            <a:ext cx="338138"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5861" name="Line 31"/>
          <p:cNvSpPr>
            <a:spLocks noChangeShapeType="1"/>
          </p:cNvSpPr>
          <p:nvPr/>
        </p:nvSpPr>
        <p:spPr bwMode="auto">
          <a:xfrm flipH="1">
            <a:off x="3849688" y="1679575"/>
            <a:ext cx="169862"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5862" name="Line 32"/>
          <p:cNvSpPr>
            <a:spLocks noChangeShapeType="1"/>
          </p:cNvSpPr>
          <p:nvPr/>
        </p:nvSpPr>
        <p:spPr bwMode="auto">
          <a:xfrm>
            <a:off x="5422900" y="1679575"/>
            <a:ext cx="0"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5863" name="Line 33"/>
          <p:cNvSpPr>
            <a:spLocks noChangeShapeType="1"/>
          </p:cNvSpPr>
          <p:nvPr/>
        </p:nvSpPr>
        <p:spPr bwMode="auto">
          <a:xfrm>
            <a:off x="6434138" y="1679575"/>
            <a:ext cx="0"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5864" name="Line 34"/>
          <p:cNvSpPr>
            <a:spLocks noChangeShapeType="1"/>
          </p:cNvSpPr>
          <p:nvPr/>
        </p:nvSpPr>
        <p:spPr bwMode="auto">
          <a:xfrm>
            <a:off x="2614613" y="2454275"/>
            <a:ext cx="223837"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5865" name="Line 35"/>
          <p:cNvSpPr>
            <a:spLocks noChangeShapeType="1"/>
          </p:cNvSpPr>
          <p:nvPr/>
        </p:nvSpPr>
        <p:spPr bwMode="auto">
          <a:xfrm>
            <a:off x="2951163" y="3171825"/>
            <a:ext cx="280987" cy="41751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5866" name="Line 36"/>
          <p:cNvSpPr>
            <a:spLocks noChangeShapeType="1"/>
          </p:cNvSpPr>
          <p:nvPr/>
        </p:nvSpPr>
        <p:spPr bwMode="auto">
          <a:xfrm flipH="1">
            <a:off x="3402013" y="2454275"/>
            <a:ext cx="334962" cy="107473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5867" name="Line 37"/>
          <p:cNvSpPr>
            <a:spLocks noChangeShapeType="1"/>
          </p:cNvSpPr>
          <p:nvPr/>
        </p:nvSpPr>
        <p:spPr bwMode="auto">
          <a:xfrm>
            <a:off x="3455988" y="3887788"/>
            <a:ext cx="900112" cy="47625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5868" name="Line 38"/>
          <p:cNvSpPr>
            <a:spLocks noChangeShapeType="1"/>
          </p:cNvSpPr>
          <p:nvPr/>
        </p:nvSpPr>
        <p:spPr bwMode="auto">
          <a:xfrm flipH="1">
            <a:off x="4524375" y="2454275"/>
            <a:ext cx="898525" cy="185102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5869" name="Line 39"/>
          <p:cNvSpPr>
            <a:spLocks noChangeShapeType="1"/>
          </p:cNvSpPr>
          <p:nvPr/>
        </p:nvSpPr>
        <p:spPr bwMode="auto">
          <a:xfrm flipH="1">
            <a:off x="4637088" y="2454275"/>
            <a:ext cx="1741487" cy="19097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5870" name="Text Box 40"/>
          <p:cNvSpPr txBox="1">
            <a:spLocks noChangeArrowheads="1"/>
          </p:cNvSpPr>
          <p:nvPr/>
        </p:nvSpPr>
        <p:spPr bwMode="auto">
          <a:xfrm>
            <a:off x="2282825" y="1201738"/>
            <a:ext cx="56038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1</a:t>
            </a:r>
          </a:p>
        </p:txBody>
      </p:sp>
      <p:sp>
        <p:nvSpPr>
          <p:cNvPr id="35871" name="Text Box 41"/>
          <p:cNvSpPr txBox="1">
            <a:spLocks noChangeArrowheads="1"/>
          </p:cNvSpPr>
          <p:nvPr/>
        </p:nvSpPr>
        <p:spPr bwMode="auto">
          <a:xfrm>
            <a:off x="3065463" y="1201738"/>
            <a:ext cx="557212"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2</a:t>
            </a:r>
          </a:p>
        </p:txBody>
      </p:sp>
      <p:sp>
        <p:nvSpPr>
          <p:cNvPr id="35872" name="Text Box 42"/>
          <p:cNvSpPr txBox="1">
            <a:spLocks noChangeArrowheads="1"/>
          </p:cNvSpPr>
          <p:nvPr/>
        </p:nvSpPr>
        <p:spPr bwMode="auto">
          <a:xfrm>
            <a:off x="2560638" y="1919288"/>
            <a:ext cx="5588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3</a:t>
            </a:r>
          </a:p>
        </p:txBody>
      </p:sp>
      <p:sp>
        <p:nvSpPr>
          <p:cNvPr id="35873" name="Text Box 43"/>
          <p:cNvSpPr txBox="1">
            <a:spLocks noChangeArrowheads="1"/>
          </p:cNvSpPr>
          <p:nvPr/>
        </p:nvSpPr>
        <p:spPr bwMode="auto">
          <a:xfrm>
            <a:off x="2894013" y="2695575"/>
            <a:ext cx="561975"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4</a:t>
            </a:r>
          </a:p>
        </p:txBody>
      </p:sp>
      <p:sp>
        <p:nvSpPr>
          <p:cNvPr id="35874" name="Text Box 44"/>
          <p:cNvSpPr txBox="1">
            <a:spLocks noChangeArrowheads="1"/>
          </p:cNvSpPr>
          <p:nvPr/>
        </p:nvSpPr>
        <p:spPr bwMode="auto">
          <a:xfrm>
            <a:off x="3343275" y="3467100"/>
            <a:ext cx="563563"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5</a:t>
            </a:r>
          </a:p>
        </p:txBody>
      </p:sp>
      <p:sp>
        <p:nvSpPr>
          <p:cNvPr id="35875" name="Text Box 45"/>
          <p:cNvSpPr txBox="1">
            <a:spLocks noChangeArrowheads="1"/>
          </p:cNvSpPr>
          <p:nvPr/>
        </p:nvSpPr>
        <p:spPr bwMode="auto">
          <a:xfrm>
            <a:off x="4067175" y="1196975"/>
            <a:ext cx="561975"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6</a:t>
            </a:r>
          </a:p>
        </p:txBody>
      </p:sp>
      <p:sp>
        <p:nvSpPr>
          <p:cNvPr id="35876" name="Text Box 46"/>
          <p:cNvSpPr txBox="1">
            <a:spLocks noChangeArrowheads="1"/>
          </p:cNvSpPr>
          <p:nvPr/>
        </p:nvSpPr>
        <p:spPr bwMode="auto">
          <a:xfrm>
            <a:off x="3736975" y="1979613"/>
            <a:ext cx="563563"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7</a:t>
            </a:r>
          </a:p>
        </p:txBody>
      </p:sp>
      <p:sp>
        <p:nvSpPr>
          <p:cNvPr id="35877" name="Text Box 47"/>
          <p:cNvSpPr txBox="1">
            <a:spLocks noChangeArrowheads="1"/>
          </p:cNvSpPr>
          <p:nvPr/>
        </p:nvSpPr>
        <p:spPr bwMode="auto">
          <a:xfrm>
            <a:off x="5365750" y="1201738"/>
            <a:ext cx="56038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8</a:t>
            </a:r>
          </a:p>
        </p:txBody>
      </p:sp>
      <p:sp>
        <p:nvSpPr>
          <p:cNvPr id="35878" name="Text Box 48"/>
          <p:cNvSpPr txBox="1">
            <a:spLocks noChangeArrowheads="1"/>
          </p:cNvSpPr>
          <p:nvPr/>
        </p:nvSpPr>
        <p:spPr bwMode="auto">
          <a:xfrm>
            <a:off x="5365750" y="1979613"/>
            <a:ext cx="56038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9</a:t>
            </a:r>
          </a:p>
        </p:txBody>
      </p:sp>
      <p:sp>
        <p:nvSpPr>
          <p:cNvPr id="35879" name="Text Box 49"/>
          <p:cNvSpPr txBox="1">
            <a:spLocks noChangeArrowheads="1"/>
          </p:cNvSpPr>
          <p:nvPr/>
        </p:nvSpPr>
        <p:spPr bwMode="auto">
          <a:xfrm>
            <a:off x="6432550" y="1196975"/>
            <a:ext cx="5588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10</a:t>
            </a:r>
          </a:p>
        </p:txBody>
      </p:sp>
      <p:sp>
        <p:nvSpPr>
          <p:cNvPr id="35880" name="Text Box 50"/>
          <p:cNvSpPr txBox="1">
            <a:spLocks noChangeArrowheads="1"/>
          </p:cNvSpPr>
          <p:nvPr/>
        </p:nvSpPr>
        <p:spPr bwMode="auto">
          <a:xfrm>
            <a:off x="6376988" y="1979613"/>
            <a:ext cx="561975"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11</a:t>
            </a:r>
          </a:p>
        </p:txBody>
      </p:sp>
      <p:sp>
        <p:nvSpPr>
          <p:cNvPr id="35881" name="Text Box 51"/>
          <p:cNvSpPr txBox="1">
            <a:spLocks noChangeArrowheads="1"/>
          </p:cNvSpPr>
          <p:nvPr/>
        </p:nvSpPr>
        <p:spPr bwMode="auto">
          <a:xfrm>
            <a:off x="4525963" y="4310063"/>
            <a:ext cx="56038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47939">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479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686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1746D07-75E7-1945-8963-3B7154C749BB}" type="slidenum">
              <a:rPr lang="en-US" sz="1400" b="0"/>
              <a:pPr/>
              <a:t>34</a:t>
            </a:fld>
            <a:endParaRPr lang="en-US" sz="1400" b="0"/>
          </a:p>
        </p:txBody>
      </p:sp>
      <p:sp>
        <p:nvSpPr>
          <p:cNvPr id="36868" name="Rectangle 2"/>
          <p:cNvSpPr>
            <a:spLocks noGrp="1" noChangeArrowheads="1"/>
          </p:cNvSpPr>
          <p:nvPr>
            <p:ph type="title"/>
          </p:nvPr>
        </p:nvSpPr>
        <p:spPr>
          <a:xfrm>
            <a:off x="0" y="0"/>
            <a:ext cx="9144000" cy="987425"/>
          </a:xfrm>
        </p:spPr>
        <p:txBody>
          <a:bodyPr/>
          <a:lstStyle/>
          <a:p>
            <a:r>
              <a:rPr lang="en-US">
                <a:latin typeface="Arial Narrow" charset="0"/>
              </a:rPr>
              <a:t>Algorithm</a:t>
            </a:r>
            <a:br>
              <a:rPr lang="en-US">
                <a:latin typeface="Arial Narrow" charset="0"/>
              </a:rPr>
            </a:br>
            <a:r>
              <a:rPr lang="en-US">
                <a:latin typeface="Arial Narrow" charset="0"/>
              </a:rPr>
              <a:t>Hu</a:t>
            </a:r>
            <a:r>
              <a:rPr lang="ja-JP" altLang="en-US">
                <a:latin typeface="Arial Narrow" charset="0"/>
              </a:rPr>
              <a:t>’</a:t>
            </a:r>
            <a:r>
              <a:rPr lang="en-US">
                <a:latin typeface="Arial Narrow" charset="0"/>
              </a:rPr>
              <a:t>s schedule with </a:t>
            </a:r>
            <a:r>
              <a:rPr lang="en-US">
                <a:solidFill>
                  <a:schemeClr val="tx1"/>
                </a:solidFill>
                <a:latin typeface="Lucida Grande" charset="0"/>
                <a:cs typeface="Arial" charset="0"/>
              </a:rPr>
              <a:t>ā</a:t>
            </a:r>
            <a:r>
              <a:rPr lang="en-US">
                <a:latin typeface="Arial Narrow" charset="0"/>
                <a:cs typeface="Arial" charset="0"/>
              </a:rPr>
              <a:t> resources</a:t>
            </a:r>
            <a:endParaRPr lang="en-US">
              <a:latin typeface="Arial Narrow" charset="0"/>
            </a:endParaRPr>
          </a:p>
        </p:txBody>
      </p:sp>
      <p:sp>
        <p:nvSpPr>
          <p:cNvPr id="36869" name="Rectangle 3"/>
          <p:cNvSpPr>
            <a:spLocks noGrp="1" noChangeArrowheads="1"/>
          </p:cNvSpPr>
          <p:nvPr>
            <p:ph type="body" idx="1"/>
          </p:nvPr>
        </p:nvSpPr>
        <p:spPr/>
        <p:txBody>
          <a:bodyPr/>
          <a:lstStyle/>
          <a:p>
            <a:pPr marL="342900" indent="-342900">
              <a:lnSpc>
                <a:spcPct val="90000"/>
              </a:lnSpc>
            </a:pPr>
            <a:r>
              <a:rPr lang="en-US">
                <a:latin typeface="Arial Narrow" charset="0"/>
              </a:rPr>
              <a:t>Label operations with distance to sink</a:t>
            </a:r>
          </a:p>
          <a:p>
            <a:pPr marL="342900" indent="-342900">
              <a:lnSpc>
                <a:spcPct val="90000"/>
              </a:lnSpc>
            </a:pPr>
            <a:r>
              <a:rPr lang="en-US">
                <a:latin typeface="Arial Narrow" charset="0"/>
              </a:rPr>
              <a:t>Set step </a:t>
            </a:r>
            <a:r>
              <a:rPr lang="en-US" i="1">
                <a:solidFill>
                  <a:schemeClr val="tx2"/>
                </a:solidFill>
                <a:latin typeface="Arial Narrow" charset="0"/>
              </a:rPr>
              <a:t>l </a:t>
            </a:r>
            <a:r>
              <a:rPr lang="en-US">
                <a:solidFill>
                  <a:schemeClr val="tx2"/>
                </a:solidFill>
                <a:latin typeface="Arial Narrow" charset="0"/>
              </a:rPr>
              <a:t>= 1</a:t>
            </a:r>
          </a:p>
          <a:p>
            <a:pPr marL="342900" indent="-342900">
              <a:lnSpc>
                <a:spcPct val="90000"/>
              </a:lnSpc>
            </a:pPr>
            <a:r>
              <a:rPr lang="en-US">
                <a:latin typeface="Arial Narrow" charset="0"/>
              </a:rPr>
              <a:t>Repeat until all ops are scheduled:</a:t>
            </a:r>
          </a:p>
          <a:p>
            <a:pPr marL="742950" lvl="1" indent="-285750">
              <a:lnSpc>
                <a:spcPct val="90000"/>
              </a:lnSpc>
            </a:pPr>
            <a:r>
              <a:rPr lang="en-US">
                <a:latin typeface="Arial Narrow" charset="0"/>
              </a:rPr>
              <a:t>Select </a:t>
            </a:r>
            <a:r>
              <a:rPr lang="en-US" i="1">
                <a:solidFill>
                  <a:schemeClr val="tx2"/>
                </a:solidFill>
                <a:latin typeface="Arial Narrow" charset="0"/>
              </a:rPr>
              <a:t>s </a:t>
            </a:r>
            <a:r>
              <a:rPr lang="en-US" i="1">
                <a:solidFill>
                  <a:schemeClr val="tx2"/>
                </a:solidFill>
                <a:latin typeface="Arial Narrow" charset="0"/>
                <a:cs typeface="Arial" charset="0"/>
              </a:rPr>
              <a:t>≤</a:t>
            </a:r>
            <a:r>
              <a:rPr lang="en-US" i="1">
                <a:solidFill>
                  <a:schemeClr val="tx2"/>
                </a:solidFill>
                <a:latin typeface="Arial Narrow" charset="0"/>
              </a:rPr>
              <a:t> </a:t>
            </a:r>
            <a:r>
              <a:rPr lang="en-US" i="1">
                <a:solidFill>
                  <a:schemeClr val="tx2"/>
                </a:solidFill>
                <a:latin typeface="Lucida Grande" charset="0"/>
                <a:cs typeface="Arial" charset="0"/>
              </a:rPr>
              <a:t>ā</a:t>
            </a:r>
            <a:r>
              <a:rPr lang="en-US" i="1">
                <a:latin typeface="Arial Narrow" charset="0"/>
                <a:cs typeface="Arial" charset="0"/>
              </a:rPr>
              <a:t> </a:t>
            </a:r>
            <a:r>
              <a:rPr lang="en-US">
                <a:latin typeface="Arial Narrow" charset="0"/>
                <a:cs typeface="Arial" charset="0"/>
              </a:rPr>
              <a:t>resources with</a:t>
            </a:r>
          </a:p>
          <a:p>
            <a:pPr marL="1143000" lvl="2"/>
            <a:r>
              <a:rPr lang="en-US">
                <a:latin typeface="Arial Narrow" charset="0"/>
              </a:rPr>
              <a:t>All predecessors scheduled</a:t>
            </a:r>
          </a:p>
          <a:p>
            <a:pPr marL="1143000" lvl="2"/>
            <a:r>
              <a:rPr lang="en-US">
                <a:latin typeface="Arial Narrow" charset="0"/>
              </a:rPr>
              <a:t>Maximal labels</a:t>
            </a:r>
          </a:p>
          <a:p>
            <a:pPr marL="742950" lvl="1" indent="-285750">
              <a:lnSpc>
                <a:spcPct val="90000"/>
              </a:lnSpc>
            </a:pPr>
            <a:r>
              <a:rPr lang="en-US">
                <a:latin typeface="Arial Narrow" charset="0"/>
              </a:rPr>
              <a:t>Schedule the </a:t>
            </a:r>
            <a:r>
              <a:rPr lang="en-US" i="1">
                <a:solidFill>
                  <a:schemeClr val="tx2"/>
                </a:solidFill>
                <a:latin typeface="Arial Narrow" charset="0"/>
              </a:rPr>
              <a:t>s </a:t>
            </a:r>
            <a:r>
              <a:rPr lang="en-US">
                <a:latin typeface="Arial Narrow" charset="0"/>
              </a:rPr>
              <a:t>operations at step </a:t>
            </a:r>
            <a:r>
              <a:rPr lang="en-US" i="1">
                <a:solidFill>
                  <a:schemeClr val="tx2"/>
                </a:solidFill>
                <a:latin typeface="Arial Narrow" charset="0"/>
              </a:rPr>
              <a:t>l</a:t>
            </a:r>
            <a:endParaRPr lang="en-US">
              <a:solidFill>
                <a:schemeClr val="tx2"/>
              </a:solidFill>
              <a:latin typeface="Arial Narrow" charset="0"/>
            </a:endParaRPr>
          </a:p>
          <a:p>
            <a:pPr marL="742950" lvl="1" indent="-285750">
              <a:lnSpc>
                <a:spcPct val="90000"/>
              </a:lnSpc>
            </a:pPr>
            <a:r>
              <a:rPr lang="en-US">
                <a:latin typeface="Arial Narrow" charset="0"/>
              </a:rPr>
              <a:t>Increment step </a:t>
            </a:r>
            <a:r>
              <a:rPr lang="en-US" i="1">
                <a:solidFill>
                  <a:schemeClr val="tx2"/>
                </a:solidFill>
                <a:latin typeface="Arial Narrow" charset="0"/>
              </a:rPr>
              <a:t>l = l + </a:t>
            </a:r>
            <a:r>
              <a:rPr lang="en-US">
                <a:solidFill>
                  <a:schemeClr val="tx2"/>
                </a:solidFill>
                <a:latin typeface="Arial Narrow" charset="0"/>
              </a:rPr>
              <a:t>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789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B3B4671-BBCB-7E45-B48A-946C868CABBF}" type="slidenum">
              <a:rPr lang="en-US" sz="1400" b="0"/>
              <a:pPr/>
              <a:t>35</a:t>
            </a:fld>
            <a:endParaRPr lang="en-US" sz="1400" b="0"/>
          </a:p>
        </p:txBody>
      </p:sp>
      <p:grpSp>
        <p:nvGrpSpPr>
          <p:cNvPr id="37892" name="Group 6"/>
          <p:cNvGrpSpPr>
            <a:grpSpLocks/>
          </p:cNvGrpSpPr>
          <p:nvPr/>
        </p:nvGrpSpPr>
        <p:grpSpPr bwMode="auto">
          <a:xfrm>
            <a:off x="2411413" y="2060575"/>
            <a:ext cx="449262" cy="417513"/>
            <a:chOff x="1564" y="1298"/>
            <a:chExt cx="364" cy="318"/>
          </a:xfrm>
        </p:grpSpPr>
        <p:sp>
          <p:nvSpPr>
            <p:cNvPr id="37984" name="Oval 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85" name="Text Box 8"/>
            <p:cNvSpPr txBox="1">
              <a:spLocks noChangeArrowheads="1"/>
            </p:cNvSpPr>
            <p:nvPr/>
          </p:nvSpPr>
          <p:spPr bwMode="auto">
            <a:xfrm>
              <a:off x="1564" y="1342"/>
              <a:ext cx="364"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3</a:t>
              </a:r>
            </a:p>
          </p:txBody>
        </p:sp>
      </p:grpSp>
      <p:sp>
        <p:nvSpPr>
          <p:cNvPr id="37893" name="Oval 2"/>
          <p:cNvSpPr>
            <a:spLocks noChangeArrowheads="1"/>
          </p:cNvSpPr>
          <p:nvPr/>
        </p:nvSpPr>
        <p:spPr bwMode="auto">
          <a:xfrm>
            <a:off x="3127375" y="3535363"/>
            <a:ext cx="395288" cy="419100"/>
          </a:xfrm>
          <a:prstGeom prst="ellipse">
            <a:avLst/>
          </a:prstGeom>
          <a:solidFill>
            <a:srgbClr val="FFFFFF"/>
          </a:solidFill>
          <a:ln w="9525">
            <a:solidFill>
              <a:schemeClr val="tx1"/>
            </a:solidFill>
            <a:round/>
            <a:headEnd/>
            <a:tailEnd/>
          </a:ln>
        </p:spPr>
        <p:txBody>
          <a:bodyPr wrap="none" anchor="ctr"/>
          <a:lstStyle/>
          <a:p>
            <a:endParaRPr lang="en-US"/>
          </a:p>
        </p:txBody>
      </p:sp>
      <p:grpSp>
        <p:nvGrpSpPr>
          <p:cNvPr id="37894" name="Group 12"/>
          <p:cNvGrpSpPr>
            <a:grpSpLocks/>
          </p:cNvGrpSpPr>
          <p:nvPr/>
        </p:nvGrpSpPr>
        <p:grpSpPr bwMode="auto">
          <a:xfrm>
            <a:off x="5218113" y="2038350"/>
            <a:ext cx="449262" cy="417513"/>
            <a:chOff x="1565" y="1298"/>
            <a:chExt cx="364" cy="318"/>
          </a:xfrm>
        </p:grpSpPr>
        <p:sp>
          <p:nvSpPr>
            <p:cNvPr id="37982" name="Oval 1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83" name="Text Box 14"/>
            <p:cNvSpPr txBox="1">
              <a:spLocks noChangeArrowheads="1"/>
            </p:cNvSpPr>
            <p:nvPr/>
          </p:nvSpPr>
          <p:spPr bwMode="auto">
            <a:xfrm>
              <a:off x="1565" y="1342"/>
              <a:ext cx="364"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1</a:t>
              </a:r>
              <a:endParaRPr lang="en-US" sz="1200">
                <a:solidFill>
                  <a:schemeClr val="tx2"/>
                </a:solidFill>
                <a:latin typeface="Arial" charset="0"/>
              </a:endParaRPr>
            </a:p>
          </p:txBody>
        </p:sp>
      </p:grpSp>
      <p:sp>
        <p:nvSpPr>
          <p:cNvPr id="37895" name="Text Box 3"/>
          <p:cNvSpPr txBox="1">
            <a:spLocks noChangeArrowheads="1"/>
          </p:cNvSpPr>
          <p:nvPr/>
        </p:nvSpPr>
        <p:spPr bwMode="auto">
          <a:xfrm>
            <a:off x="5156200" y="2085975"/>
            <a:ext cx="45085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a:t>1</a:t>
            </a:r>
          </a:p>
        </p:txBody>
      </p:sp>
      <p:sp>
        <p:nvSpPr>
          <p:cNvPr id="37896" name="Rectangle 4"/>
          <p:cNvSpPr>
            <a:spLocks noGrp="1" noChangeArrowheads="1"/>
          </p:cNvSpPr>
          <p:nvPr>
            <p:ph type="title"/>
          </p:nvPr>
        </p:nvSpPr>
        <p:spPr>
          <a:xfrm>
            <a:off x="684213" y="212725"/>
            <a:ext cx="7772400" cy="750888"/>
          </a:xfrm>
        </p:spPr>
        <p:txBody>
          <a:bodyPr/>
          <a:lstStyle/>
          <a:p>
            <a:r>
              <a:rPr lang="en-US">
                <a:latin typeface="Arial Narrow" charset="0"/>
              </a:rPr>
              <a:t>Example</a:t>
            </a:r>
          </a:p>
        </p:txBody>
      </p:sp>
      <p:sp>
        <p:nvSpPr>
          <p:cNvPr id="1498117" name="Rectangle 5"/>
          <p:cNvSpPr>
            <a:spLocks noGrp="1" noChangeArrowheads="1"/>
          </p:cNvSpPr>
          <p:nvPr>
            <p:ph type="body" idx="1"/>
          </p:nvPr>
        </p:nvSpPr>
        <p:spPr>
          <a:xfrm>
            <a:off x="323850" y="3930650"/>
            <a:ext cx="7272338" cy="2522538"/>
          </a:xfrm>
        </p:spPr>
        <p:txBody>
          <a:bodyPr/>
          <a:lstStyle/>
          <a:p>
            <a:pPr>
              <a:lnSpc>
                <a:spcPct val="115000"/>
              </a:lnSpc>
              <a:buFont typeface="Monotype Sorts" charset="0"/>
              <a:buNone/>
            </a:pPr>
            <a:r>
              <a:rPr lang="en-US">
                <a:solidFill>
                  <a:srgbClr val="FF3300"/>
                </a:solidFill>
                <a:latin typeface="Arial Narrow" charset="0"/>
              </a:rPr>
              <a:t>Step 1</a:t>
            </a:r>
            <a:r>
              <a:rPr lang="en-US">
                <a:latin typeface="Arial Narrow" charset="0"/>
              </a:rPr>
              <a:t>: Op </a:t>
            </a:r>
            <a:r>
              <a:rPr lang="en-US">
                <a:solidFill>
                  <a:schemeClr val="tx2"/>
                </a:solidFill>
                <a:latin typeface="Arial Narrow" charset="0"/>
              </a:rPr>
              <a:t>1,2,6</a:t>
            </a:r>
          </a:p>
          <a:p>
            <a:pPr>
              <a:lnSpc>
                <a:spcPct val="115000"/>
              </a:lnSpc>
              <a:buFont typeface="Monotype Sorts" charset="0"/>
              <a:buNone/>
            </a:pPr>
            <a:r>
              <a:rPr lang="en-US">
                <a:solidFill>
                  <a:schemeClr val="tx2"/>
                </a:solidFill>
                <a:latin typeface="Arial Narrow" charset="0"/>
              </a:rPr>
              <a:t>Step 2</a:t>
            </a:r>
            <a:r>
              <a:rPr lang="en-US">
                <a:latin typeface="Arial Narrow" charset="0"/>
              </a:rPr>
              <a:t>: Op </a:t>
            </a:r>
            <a:r>
              <a:rPr lang="en-US">
                <a:solidFill>
                  <a:schemeClr val="tx2"/>
                </a:solidFill>
                <a:latin typeface="Arial Narrow" charset="0"/>
              </a:rPr>
              <a:t>3,7,8</a:t>
            </a:r>
          </a:p>
          <a:p>
            <a:pPr>
              <a:lnSpc>
                <a:spcPct val="115000"/>
              </a:lnSpc>
              <a:buFont typeface="Monotype Sorts" charset="0"/>
              <a:buNone/>
            </a:pPr>
            <a:r>
              <a:rPr lang="en-US">
                <a:solidFill>
                  <a:srgbClr val="33CC33"/>
                </a:solidFill>
                <a:latin typeface="Arial Narrow" charset="0"/>
              </a:rPr>
              <a:t>Step 3</a:t>
            </a:r>
            <a:r>
              <a:rPr lang="en-US">
                <a:latin typeface="Arial Narrow" charset="0"/>
              </a:rPr>
              <a:t>: Op </a:t>
            </a:r>
            <a:r>
              <a:rPr lang="en-US">
                <a:solidFill>
                  <a:schemeClr val="tx2"/>
                </a:solidFill>
                <a:latin typeface="Arial Narrow" charset="0"/>
              </a:rPr>
              <a:t>4,9,10</a:t>
            </a:r>
          </a:p>
          <a:p>
            <a:pPr>
              <a:lnSpc>
                <a:spcPct val="115000"/>
              </a:lnSpc>
              <a:buFont typeface="Monotype Sorts" charset="0"/>
              <a:buNone/>
            </a:pPr>
            <a:r>
              <a:rPr lang="en-US">
                <a:solidFill>
                  <a:srgbClr val="FF6600"/>
                </a:solidFill>
                <a:latin typeface="Arial Narrow" charset="0"/>
              </a:rPr>
              <a:t>Step 4</a:t>
            </a:r>
            <a:r>
              <a:rPr lang="en-US">
                <a:latin typeface="Arial Narrow" charset="0"/>
              </a:rPr>
              <a:t>: Op </a:t>
            </a:r>
            <a:r>
              <a:rPr lang="en-US">
                <a:solidFill>
                  <a:schemeClr val="tx2"/>
                </a:solidFill>
                <a:latin typeface="Arial Narrow" charset="0"/>
              </a:rPr>
              <a:t>5,11</a:t>
            </a:r>
          </a:p>
        </p:txBody>
      </p:sp>
      <p:grpSp>
        <p:nvGrpSpPr>
          <p:cNvPr id="37898" name="Group 9"/>
          <p:cNvGrpSpPr>
            <a:grpSpLocks/>
          </p:cNvGrpSpPr>
          <p:nvPr/>
        </p:nvGrpSpPr>
        <p:grpSpPr bwMode="auto">
          <a:xfrm>
            <a:off x="3554413" y="2060575"/>
            <a:ext cx="449262" cy="417513"/>
            <a:chOff x="1565" y="1298"/>
            <a:chExt cx="363" cy="318"/>
          </a:xfrm>
        </p:grpSpPr>
        <p:sp>
          <p:nvSpPr>
            <p:cNvPr id="37980" name="Oval 1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81" name="Text Box 11"/>
            <p:cNvSpPr txBox="1">
              <a:spLocks noChangeArrowheads="1"/>
            </p:cNvSpPr>
            <p:nvPr/>
          </p:nvSpPr>
          <p:spPr bwMode="auto">
            <a:xfrm>
              <a:off x="1565" y="1342"/>
              <a:ext cx="363"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2</a:t>
              </a:r>
            </a:p>
          </p:txBody>
        </p:sp>
      </p:grpSp>
      <p:sp>
        <p:nvSpPr>
          <p:cNvPr id="37899" name="Oval 15"/>
          <p:cNvSpPr>
            <a:spLocks noChangeArrowheads="1"/>
          </p:cNvSpPr>
          <p:nvPr/>
        </p:nvSpPr>
        <p:spPr bwMode="auto">
          <a:xfrm>
            <a:off x="6210300" y="2038350"/>
            <a:ext cx="393700" cy="417513"/>
          </a:xfrm>
          <a:prstGeom prst="ellipse">
            <a:avLst/>
          </a:prstGeom>
          <a:solidFill>
            <a:srgbClr val="FFFFFF"/>
          </a:solidFill>
          <a:ln w="9525">
            <a:solidFill>
              <a:schemeClr val="tx1"/>
            </a:solidFill>
            <a:round/>
            <a:headEnd/>
            <a:tailEnd/>
          </a:ln>
        </p:spPr>
        <p:txBody>
          <a:bodyPr wrap="none" anchor="ctr"/>
          <a:lstStyle/>
          <a:p>
            <a:endParaRPr lang="en-US"/>
          </a:p>
        </p:txBody>
      </p:sp>
      <p:sp>
        <p:nvSpPr>
          <p:cNvPr id="37900" name="Text Box 16"/>
          <p:cNvSpPr txBox="1">
            <a:spLocks noChangeArrowheads="1"/>
          </p:cNvSpPr>
          <p:nvPr/>
        </p:nvSpPr>
        <p:spPr bwMode="auto">
          <a:xfrm>
            <a:off x="6211888" y="2095500"/>
            <a:ext cx="449262"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1</a:t>
            </a:r>
          </a:p>
        </p:txBody>
      </p:sp>
      <p:grpSp>
        <p:nvGrpSpPr>
          <p:cNvPr id="37901" name="Group 17"/>
          <p:cNvGrpSpPr>
            <a:grpSpLocks/>
          </p:cNvGrpSpPr>
          <p:nvPr/>
        </p:nvGrpSpPr>
        <p:grpSpPr bwMode="auto">
          <a:xfrm>
            <a:off x="2727325" y="2752725"/>
            <a:ext cx="447675" cy="419100"/>
            <a:chOff x="1565" y="1298"/>
            <a:chExt cx="363" cy="318"/>
          </a:xfrm>
        </p:grpSpPr>
        <p:sp>
          <p:nvSpPr>
            <p:cNvPr id="37978" name="Oval 1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79" name="Text Box 19"/>
            <p:cNvSpPr txBox="1">
              <a:spLocks noChangeArrowheads="1"/>
            </p:cNvSpPr>
            <p:nvPr/>
          </p:nvSpPr>
          <p:spPr bwMode="auto">
            <a:xfrm>
              <a:off x="1565" y="1345"/>
              <a:ext cx="363"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2</a:t>
              </a:r>
            </a:p>
          </p:txBody>
        </p:sp>
      </p:grpSp>
      <p:grpSp>
        <p:nvGrpSpPr>
          <p:cNvPr id="37902" name="Group 20"/>
          <p:cNvGrpSpPr>
            <a:grpSpLocks/>
          </p:cNvGrpSpPr>
          <p:nvPr/>
        </p:nvGrpSpPr>
        <p:grpSpPr bwMode="auto">
          <a:xfrm>
            <a:off x="2051050" y="1279525"/>
            <a:ext cx="450850" cy="419100"/>
            <a:chOff x="1564" y="1298"/>
            <a:chExt cx="364" cy="318"/>
          </a:xfrm>
        </p:grpSpPr>
        <p:sp>
          <p:nvSpPr>
            <p:cNvPr id="37976" name="Oval 2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77" name="Text Box 22"/>
            <p:cNvSpPr txBox="1">
              <a:spLocks noChangeArrowheads="1"/>
            </p:cNvSpPr>
            <p:nvPr/>
          </p:nvSpPr>
          <p:spPr bwMode="auto">
            <a:xfrm>
              <a:off x="1564" y="1345"/>
              <a:ext cx="364"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grpSp>
        <p:nvGrpSpPr>
          <p:cNvPr id="37903" name="Group 23"/>
          <p:cNvGrpSpPr>
            <a:grpSpLocks/>
          </p:cNvGrpSpPr>
          <p:nvPr/>
        </p:nvGrpSpPr>
        <p:grpSpPr bwMode="auto">
          <a:xfrm>
            <a:off x="2838450" y="1260475"/>
            <a:ext cx="450850" cy="419100"/>
            <a:chOff x="1565" y="1298"/>
            <a:chExt cx="363" cy="318"/>
          </a:xfrm>
        </p:grpSpPr>
        <p:sp>
          <p:nvSpPr>
            <p:cNvPr id="37974" name="Oval 2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75" name="Text Box 25"/>
            <p:cNvSpPr txBox="1">
              <a:spLocks noChangeArrowheads="1"/>
            </p:cNvSpPr>
            <p:nvPr/>
          </p:nvSpPr>
          <p:spPr bwMode="auto">
            <a:xfrm>
              <a:off x="1565" y="1345"/>
              <a:ext cx="363"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grpSp>
        <p:nvGrpSpPr>
          <p:cNvPr id="37904" name="Group 26"/>
          <p:cNvGrpSpPr>
            <a:grpSpLocks/>
          </p:cNvGrpSpPr>
          <p:nvPr/>
        </p:nvGrpSpPr>
        <p:grpSpPr bwMode="auto">
          <a:xfrm>
            <a:off x="3906838" y="1260475"/>
            <a:ext cx="447675" cy="419100"/>
            <a:chOff x="1565" y="1298"/>
            <a:chExt cx="362" cy="318"/>
          </a:xfrm>
        </p:grpSpPr>
        <p:sp>
          <p:nvSpPr>
            <p:cNvPr id="37972" name="Oval 2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73" name="Text Box 28"/>
            <p:cNvSpPr txBox="1">
              <a:spLocks noChangeArrowheads="1"/>
            </p:cNvSpPr>
            <p:nvPr/>
          </p:nvSpPr>
          <p:spPr bwMode="auto">
            <a:xfrm>
              <a:off x="1565" y="1345"/>
              <a:ext cx="362"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grpSp>
      <p:grpSp>
        <p:nvGrpSpPr>
          <p:cNvPr id="37905" name="Group 29"/>
          <p:cNvGrpSpPr>
            <a:grpSpLocks/>
          </p:cNvGrpSpPr>
          <p:nvPr/>
        </p:nvGrpSpPr>
        <p:grpSpPr bwMode="auto">
          <a:xfrm>
            <a:off x="5208588" y="1260475"/>
            <a:ext cx="449262" cy="419100"/>
            <a:chOff x="1565" y="1298"/>
            <a:chExt cx="364" cy="318"/>
          </a:xfrm>
        </p:grpSpPr>
        <p:sp>
          <p:nvSpPr>
            <p:cNvPr id="37970" name="Oval 3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71" name="Text Box 31"/>
            <p:cNvSpPr txBox="1">
              <a:spLocks noChangeArrowheads="1"/>
            </p:cNvSpPr>
            <p:nvPr/>
          </p:nvSpPr>
          <p:spPr bwMode="auto">
            <a:xfrm>
              <a:off x="1565" y="1345"/>
              <a:ext cx="364"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latin typeface="Arial" charset="0"/>
                </a:rPr>
                <a:t>2</a:t>
              </a:r>
            </a:p>
          </p:txBody>
        </p:sp>
      </p:grpSp>
      <p:grpSp>
        <p:nvGrpSpPr>
          <p:cNvPr id="37906" name="Group 32"/>
          <p:cNvGrpSpPr>
            <a:grpSpLocks/>
          </p:cNvGrpSpPr>
          <p:nvPr/>
        </p:nvGrpSpPr>
        <p:grpSpPr bwMode="auto">
          <a:xfrm>
            <a:off x="6210300" y="1260475"/>
            <a:ext cx="450850" cy="419100"/>
            <a:chOff x="1565" y="1298"/>
            <a:chExt cx="364" cy="318"/>
          </a:xfrm>
        </p:grpSpPr>
        <p:sp>
          <p:nvSpPr>
            <p:cNvPr id="37968" name="Oval 3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69" name="Text Box 34"/>
            <p:cNvSpPr txBox="1">
              <a:spLocks noChangeArrowheads="1"/>
            </p:cNvSpPr>
            <p:nvPr/>
          </p:nvSpPr>
          <p:spPr bwMode="auto">
            <a:xfrm>
              <a:off x="1566" y="1345"/>
              <a:ext cx="363"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grpSp>
      <p:grpSp>
        <p:nvGrpSpPr>
          <p:cNvPr id="37907" name="Group 35"/>
          <p:cNvGrpSpPr>
            <a:grpSpLocks/>
          </p:cNvGrpSpPr>
          <p:nvPr/>
        </p:nvGrpSpPr>
        <p:grpSpPr bwMode="auto">
          <a:xfrm>
            <a:off x="4132263" y="4305300"/>
            <a:ext cx="730250" cy="419100"/>
            <a:chOff x="2427" y="1071"/>
            <a:chExt cx="589" cy="318"/>
          </a:xfrm>
        </p:grpSpPr>
        <p:sp>
          <p:nvSpPr>
            <p:cNvPr id="37966" name="Oval 36"/>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67" name="Text Box 37"/>
            <p:cNvSpPr txBox="1">
              <a:spLocks noChangeArrowheads="1"/>
            </p:cNvSpPr>
            <p:nvPr/>
          </p:nvSpPr>
          <p:spPr bwMode="auto">
            <a:xfrm>
              <a:off x="2427" y="1116"/>
              <a:ext cx="589"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grpSp>
      <p:sp>
        <p:nvSpPr>
          <p:cNvPr id="37908" name="Line 38"/>
          <p:cNvSpPr>
            <a:spLocks noChangeShapeType="1"/>
          </p:cNvSpPr>
          <p:nvPr/>
        </p:nvSpPr>
        <p:spPr bwMode="auto">
          <a:xfrm>
            <a:off x="2276475" y="1679575"/>
            <a:ext cx="225425"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09" name="Line 39"/>
          <p:cNvSpPr>
            <a:spLocks noChangeShapeType="1"/>
          </p:cNvSpPr>
          <p:nvPr/>
        </p:nvSpPr>
        <p:spPr bwMode="auto">
          <a:xfrm flipH="1">
            <a:off x="2670175" y="1679575"/>
            <a:ext cx="338138"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0" name="Line 40"/>
          <p:cNvSpPr>
            <a:spLocks noChangeShapeType="1"/>
          </p:cNvSpPr>
          <p:nvPr/>
        </p:nvSpPr>
        <p:spPr bwMode="auto">
          <a:xfrm flipH="1">
            <a:off x="3849688" y="1679575"/>
            <a:ext cx="169862"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1" name="Line 41"/>
          <p:cNvSpPr>
            <a:spLocks noChangeShapeType="1"/>
          </p:cNvSpPr>
          <p:nvPr/>
        </p:nvSpPr>
        <p:spPr bwMode="auto">
          <a:xfrm>
            <a:off x="5422900" y="1679575"/>
            <a:ext cx="0"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2" name="Line 42"/>
          <p:cNvSpPr>
            <a:spLocks noChangeShapeType="1"/>
          </p:cNvSpPr>
          <p:nvPr/>
        </p:nvSpPr>
        <p:spPr bwMode="auto">
          <a:xfrm>
            <a:off x="6434138" y="1679575"/>
            <a:ext cx="0"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3" name="Line 43"/>
          <p:cNvSpPr>
            <a:spLocks noChangeShapeType="1"/>
          </p:cNvSpPr>
          <p:nvPr/>
        </p:nvSpPr>
        <p:spPr bwMode="auto">
          <a:xfrm>
            <a:off x="2614613" y="2454275"/>
            <a:ext cx="223837"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4" name="Line 44"/>
          <p:cNvSpPr>
            <a:spLocks noChangeShapeType="1"/>
          </p:cNvSpPr>
          <p:nvPr/>
        </p:nvSpPr>
        <p:spPr bwMode="auto">
          <a:xfrm>
            <a:off x="2951163" y="3171825"/>
            <a:ext cx="280987" cy="41751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5" name="Line 45"/>
          <p:cNvSpPr>
            <a:spLocks noChangeShapeType="1"/>
          </p:cNvSpPr>
          <p:nvPr/>
        </p:nvSpPr>
        <p:spPr bwMode="auto">
          <a:xfrm flipH="1">
            <a:off x="3402013" y="2454275"/>
            <a:ext cx="334962" cy="107473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6" name="Line 46"/>
          <p:cNvSpPr>
            <a:spLocks noChangeShapeType="1"/>
          </p:cNvSpPr>
          <p:nvPr/>
        </p:nvSpPr>
        <p:spPr bwMode="auto">
          <a:xfrm>
            <a:off x="3455988" y="3887788"/>
            <a:ext cx="900112" cy="47625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17" name="Line 47"/>
          <p:cNvSpPr>
            <a:spLocks noChangeShapeType="1"/>
          </p:cNvSpPr>
          <p:nvPr/>
        </p:nvSpPr>
        <p:spPr bwMode="auto">
          <a:xfrm flipH="1">
            <a:off x="4524375" y="2454275"/>
            <a:ext cx="898525" cy="185102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18" name="Line 48"/>
          <p:cNvSpPr>
            <a:spLocks noChangeShapeType="1"/>
          </p:cNvSpPr>
          <p:nvPr/>
        </p:nvSpPr>
        <p:spPr bwMode="auto">
          <a:xfrm flipH="1">
            <a:off x="4637088" y="2454275"/>
            <a:ext cx="1741487" cy="19097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19" name="Text Box 49"/>
          <p:cNvSpPr txBox="1">
            <a:spLocks noChangeArrowheads="1"/>
          </p:cNvSpPr>
          <p:nvPr/>
        </p:nvSpPr>
        <p:spPr bwMode="auto">
          <a:xfrm>
            <a:off x="2211388" y="1209675"/>
            <a:ext cx="560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37920" name="Text Box 50"/>
          <p:cNvSpPr txBox="1">
            <a:spLocks noChangeArrowheads="1"/>
          </p:cNvSpPr>
          <p:nvPr/>
        </p:nvSpPr>
        <p:spPr bwMode="auto">
          <a:xfrm>
            <a:off x="3065463" y="1201738"/>
            <a:ext cx="557212"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7921" name="Text Box 51"/>
          <p:cNvSpPr txBox="1">
            <a:spLocks noChangeArrowheads="1"/>
          </p:cNvSpPr>
          <p:nvPr/>
        </p:nvSpPr>
        <p:spPr bwMode="auto">
          <a:xfrm>
            <a:off x="2560638" y="1919288"/>
            <a:ext cx="5588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37922" name="Text Box 52"/>
          <p:cNvSpPr txBox="1">
            <a:spLocks noChangeArrowheads="1"/>
          </p:cNvSpPr>
          <p:nvPr/>
        </p:nvSpPr>
        <p:spPr bwMode="auto">
          <a:xfrm>
            <a:off x="2894013" y="2695575"/>
            <a:ext cx="561975"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37923" name="Text Box 53"/>
          <p:cNvSpPr txBox="1">
            <a:spLocks noChangeArrowheads="1"/>
          </p:cNvSpPr>
          <p:nvPr/>
        </p:nvSpPr>
        <p:spPr bwMode="auto">
          <a:xfrm>
            <a:off x="3343275" y="3467100"/>
            <a:ext cx="563563"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37924" name="Text Box 54"/>
          <p:cNvSpPr txBox="1">
            <a:spLocks noChangeArrowheads="1"/>
          </p:cNvSpPr>
          <p:nvPr/>
        </p:nvSpPr>
        <p:spPr bwMode="auto">
          <a:xfrm>
            <a:off x="4073525" y="1201738"/>
            <a:ext cx="561975"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37925" name="Text Box 55"/>
          <p:cNvSpPr txBox="1">
            <a:spLocks noChangeArrowheads="1"/>
          </p:cNvSpPr>
          <p:nvPr/>
        </p:nvSpPr>
        <p:spPr bwMode="auto">
          <a:xfrm>
            <a:off x="3736975" y="1979613"/>
            <a:ext cx="563563"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37926" name="Text Box 56"/>
          <p:cNvSpPr txBox="1">
            <a:spLocks noChangeArrowheads="1"/>
          </p:cNvSpPr>
          <p:nvPr/>
        </p:nvSpPr>
        <p:spPr bwMode="auto">
          <a:xfrm>
            <a:off x="5365750" y="1201738"/>
            <a:ext cx="56038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37927" name="Text Box 57"/>
          <p:cNvSpPr txBox="1">
            <a:spLocks noChangeArrowheads="1"/>
          </p:cNvSpPr>
          <p:nvPr/>
        </p:nvSpPr>
        <p:spPr bwMode="auto">
          <a:xfrm>
            <a:off x="5365750" y="1979613"/>
            <a:ext cx="56038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37928" name="Text Box 58"/>
          <p:cNvSpPr txBox="1">
            <a:spLocks noChangeArrowheads="1"/>
          </p:cNvSpPr>
          <p:nvPr/>
        </p:nvSpPr>
        <p:spPr bwMode="auto">
          <a:xfrm>
            <a:off x="6432550" y="1196975"/>
            <a:ext cx="5588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37929" name="Text Box 59"/>
          <p:cNvSpPr txBox="1">
            <a:spLocks noChangeArrowheads="1"/>
          </p:cNvSpPr>
          <p:nvPr/>
        </p:nvSpPr>
        <p:spPr bwMode="auto">
          <a:xfrm>
            <a:off x="6376988" y="1979613"/>
            <a:ext cx="561975"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37930" name="Text Box 60"/>
          <p:cNvSpPr txBox="1">
            <a:spLocks noChangeArrowheads="1"/>
          </p:cNvSpPr>
          <p:nvPr/>
        </p:nvSpPr>
        <p:spPr bwMode="auto">
          <a:xfrm>
            <a:off x="4525963" y="4310063"/>
            <a:ext cx="56038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37931" name="Text Box 61"/>
          <p:cNvSpPr txBox="1">
            <a:spLocks noChangeArrowheads="1"/>
          </p:cNvSpPr>
          <p:nvPr/>
        </p:nvSpPr>
        <p:spPr bwMode="auto">
          <a:xfrm>
            <a:off x="317500" y="1905000"/>
            <a:ext cx="869950" cy="731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1800" b="0">
                <a:solidFill>
                  <a:schemeClr val="tx2"/>
                </a:solidFill>
                <a:latin typeface="Arial" charset="0"/>
              </a:rPr>
              <a:t>_</a:t>
            </a:r>
          </a:p>
          <a:p>
            <a:pPr algn="l"/>
            <a:r>
              <a:rPr lang="en-US" b="0">
                <a:solidFill>
                  <a:schemeClr val="tx2"/>
                </a:solidFill>
                <a:latin typeface="Arial" charset="0"/>
              </a:rPr>
              <a:t>a = 3</a:t>
            </a:r>
          </a:p>
        </p:txBody>
      </p:sp>
      <p:grpSp>
        <p:nvGrpSpPr>
          <p:cNvPr id="12" name="Group 101"/>
          <p:cNvGrpSpPr>
            <a:grpSpLocks/>
          </p:cNvGrpSpPr>
          <p:nvPr/>
        </p:nvGrpSpPr>
        <p:grpSpPr bwMode="auto">
          <a:xfrm>
            <a:off x="2051050" y="1260475"/>
            <a:ext cx="2303463" cy="447675"/>
            <a:chOff x="1292" y="794"/>
            <a:chExt cx="1451" cy="282"/>
          </a:xfrm>
        </p:grpSpPr>
        <p:grpSp>
          <p:nvGrpSpPr>
            <p:cNvPr id="37957" name="Group 62"/>
            <p:cNvGrpSpPr>
              <a:grpSpLocks/>
            </p:cNvGrpSpPr>
            <p:nvPr/>
          </p:nvGrpSpPr>
          <p:grpSpPr bwMode="auto">
            <a:xfrm>
              <a:off x="1292" y="812"/>
              <a:ext cx="284" cy="264"/>
              <a:chOff x="1564" y="1298"/>
              <a:chExt cx="364" cy="318"/>
            </a:xfrm>
          </p:grpSpPr>
          <p:sp>
            <p:nvSpPr>
              <p:cNvPr id="37964" name="Oval 63"/>
              <p:cNvSpPr>
                <a:spLocks noChangeArrowheads="1"/>
              </p:cNvSpPr>
              <p:nvPr/>
            </p:nvSpPr>
            <p:spPr bwMode="auto">
              <a:xfrm>
                <a:off x="1565" y="1298"/>
                <a:ext cx="318" cy="318"/>
              </a:xfrm>
              <a:prstGeom prst="ellipse">
                <a:avLst/>
              </a:prstGeom>
              <a:solidFill>
                <a:srgbClr val="FF3300"/>
              </a:solidFill>
              <a:ln w="9525">
                <a:solidFill>
                  <a:schemeClr val="tx1"/>
                </a:solidFill>
                <a:round/>
                <a:headEnd/>
                <a:tailEnd/>
              </a:ln>
            </p:spPr>
            <p:txBody>
              <a:bodyPr wrap="none" anchor="ctr"/>
              <a:lstStyle/>
              <a:p>
                <a:endParaRPr lang="en-US"/>
              </a:p>
            </p:txBody>
          </p:sp>
          <p:sp>
            <p:nvSpPr>
              <p:cNvPr id="37965" name="Text Box 64"/>
              <p:cNvSpPr txBox="1">
                <a:spLocks noChangeArrowheads="1"/>
              </p:cNvSpPr>
              <p:nvPr/>
            </p:nvSpPr>
            <p:spPr bwMode="auto">
              <a:xfrm>
                <a:off x="1564" y="1345"/>
                <a:ext cx="364"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grpSp>
          <p:nvGrpSpPr>
            <p:cNvPr id="37958" name="Group 65"/>
            <p:cNvGrpSpPr>
              <a:grpSpLocks/>
            </p:cNvGrpSpPr>
            <p:nvPr/>
          </p:nvGrpSpPr>
          <p:grpSpPr bwMode="auto">
            <a:xfrm>
              <a:off x="1788" y="794"/>
              <a:ext cx="284" cy="264"/>
              <a:chOff x="1565" y="1298"/>
              <a:chExt cx="363" cy="318"/>
            </a:xfrm>
          </p:grpSpPr>
          <p:sp>
            <p:nvSpPr>
              <p:cNvPr id="37962" name="Oval 66"/>
              <p:cNvSpPr>
                <a:spLocks noChangeArrowheads="1"/>
              </p:cNvSpPr>
              <p:nvPr/>
            </p:nvSpPr>
            <p:spPr bwMode="auto">
              <a:xfrm>
                <a:off x="1565" y="1298"/>
                <a:ext cx="318" cy="318"/>
              </a:xfrm>
              <a:prstGeom prst="ellipse">
                <a:avLst/>
              </a:prstGeom>
              <a:solidFill>
                <a:srgbClr val="FF3300"/>
              </a:solidFill>
              <a:ln w="9525">
                <a:solidFill>
                  <a:schemeClr val="tx1"/>
                </a:solidFill>
                <a:round/>
                <a:headEnd/>
                <a:tailEnd/>
              </a:ln>
            </p:spPr>
            <p:txBody>
              <a:bodyPr wrap="none" anchor="ctr"/>
              <a:lstStyle/>
              <a:p>
                <a:endParaRPr lang="en-US"/>
              </a:p>
            </p:txBody>
          </p:sp>
          <p:sp>
            <p:nvSpPr>
              <p:cNvPr id="37963" name="Text Box 67"/>
              <p:cNvSpPr txBox="1">
                <a:spLocks noChangeArrowheads="1"/>
              </p:cNvSpPr>
              <p:nvPr/>
            </p:nvSpPr>
            <p:spPr bwMode="auto">
              <a:xfrm>
                <a:off x="1565" y="1345"/>
                <a:ext cx="363"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grpSp>
          <p:nvGrpSpPr>
            <p:cNvPr id="37959" name="Group 68"/>
            <p:cNvGrpSpPr>
              <a:grpSpLocks/>
            </p:cNvGrpSpPr>
            <p:nvPr/>
          </p:nvGrpSpPr>
          <p:grpSpPr bwMode="auto">
            <a:xfrm>
              <a:off x="2461" y="794"/>
              <a:ext cx="282" cy="264"/>
              <a:chOff x="1565" y="1298"/>
              <a:chExt cx="362" cy="318"/>
            </a:xfrm>
          </p:grpSpPr>
          <p:sp>
            <p:nvSpPr>
              <p:cNvPr id="37960" name="Oval 69"/>
              <p:cNvSpPr>
                <a:spLocks noChangeArrowheads="1"/>
              </p:cNvSpPr>
              <p:nvPr/>
            </p:nvSpPr>
            <p:spPr bwMode="auto">
              <a:xfrm>
                <a:off x="1565" y="1298"/>
                <a:ext cx="318" cy="318"/>
              </a:xfrm>
              <a:prstGeom prst="ellipse">
                <a:avLst/>
              </a:prstGeom>
              <a:solidFill>
                <a:srgbClr val="FF3300"/>
              </a:solidFill>
              <a:ln w="9525">
                <a:solidFill>
                  <a:schemeClr val="tx1"/>
                </a:solidFill>
                <a:round/>
                <a:headEnd/>
                <a:tailEnd/>
              </a:ln>
            </p:spPr>
            <p:txBody>
              <a:bodyPr wrap="none" anchor="ctr"/>
              <a:lstStyle/>
              <a:p>
                <a:endParaRPr lang="en-US"/>
              </a:p>
            </p:txBody>
          </p:sp>
          <p:sp>
            <p:nvSpPr>
              <p:cNvPr id="37961" name="Text Box 70"/>
              <p:cNvSpPr txBox="1">
                <a:spLocks noChangeArrowheads="1"/>
              </p:cNvSpPr>
              <p:nvPr/>
            </p:nvSpPr>
            <p:spPr bwMode="auto">
              <a:xfrm>
                <a:off x="1565" y="1345"/>
                <a:ext cx="362"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grpSp>
      </p:grpSp>
      <p:grpSp>
        <p:nvGrpSpPr>
          <p:cNvPr id="16" name="Group 102"/>
          <p:cNvGrpSpPr>
            <a:grpSpLocks/>
          </p:cNvGrpSpPr>
          <p:nvPr/>
        </p:nvGrpSpPr>
        <p:grpSpPr bwMode="auto">
          <a:xfrm>
            <a:off x="2411413" y="1270000"/>
            <a:ext cx="3246437" cy="1208088"/>
            <a:chOff x="1519" y="800"/>
            <a:chExt cx="2045" cy="761"/>
          </a:xfrm>
        </p:grpSpPr>
        <p:grpSp>
          <p:nvGrpSpPr>
            <p:cNvPr id="37948" name="Group 71"/>
            <p:cNvGrpSpPr>
              <a:grpSpLocks/>
            </p:cNvGrpSpPr>
            <p:nvPr/>
          </p:nvGrpSpPr>
          <p:grpSpPr bwMode="auto">
            <a:xfrm>
              <a:off x="3281" y="800"/>
              <a:ext cx="283" cy="264"/>
              <a:chOff x="1565" y="1298"/>
              <a:chExt cx="364" cy="318"/>
            </a:xfrm>
          </p:grpSpPr>
          <p:sp>
            <p:nvSpPr>
              <p:cNvPr id="37955" name="Oval 72"/>
              <p:cNvSpPr>
                <a:spLocks noChangeArrowheads="1"/>
              </p:cNvSpPr>
              <p:nvPr/>
            </p:nvSpPr>
            <p:spPr bwMode="auto">
              <a:xfrm>
                <a:off x="1565" y="1298"/>
                <a:ext cx="318" cy="318"/>
              </a:xfrm>
              <a:prstGeom prst="ellipse">
                <a:avLst/>
              </a:prstGeom>
              <a:solidFill>
                <a:schemeClr val="tx2"/>
              </a:solidFill>
              <a:ln w="9525">
                <a:solidFill>
                  <a:schemeClr val="tx1"/>
                </a:solidFill>
                <a:round/>
                <a:headEnd/>
                <a:tailEnd/>
              </a:ln>
            </p:spPr>
            <p:txBody>
              <a:bodyPr wrap="none" anchor="ctr"/>
              <a:lstStyle/>
              <a:p>
                <a:endParaRPr lang="en-US"/>
              </a:p>
            </p:txBody>
          </p:sp>
          <p:sp>
            <p:nvSpPr>
              <p:cNvPr id="37956" name="Text Box 73"/>
              <p:cNvSpPr txBox="1">
                <a:spLocks noChangeArrowheads="1"/>
              </p:cNvSpPr>
              <p:nvPr/>
            </p:nvSpPr>
            <p:spPr bwMode="auto">
              <a:xfrm>
                <a:off x="1565" y="1345"/>
                <a:ext cx="364"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2</a:t>
                </a:r>
              </a:p>
            </p:txBody>
          </p:sp>
        </p:grpSp>
        <p:grpSp>
          <p:nvGrpSpPr>
            <p:cNvPr id="37949" name="Group 84"/>
            <p:cNvGrpSpPr>
              <a:grpSpLocks/>
            </p:cNvGrpSpPr>
            <p:nvPr/>
          </p:nvGrpSpPr>
          <p:grpSpPr bwMode="auto">
            <a:xfrm>
              <a:off x="2245" y="1298"/>
              <a:ext cx="283" cy="263"/>
              <a:chOff x="1565" y="1298"/>
              <a:chExt cx="363" cy="318"/>
            </a:xfrm>
          </p:grpSpPr>
          <p:sp>
            <p:nvSpPr>
              <p:cNvPr id="37953" name="Oval 85"/>
              <p:cNvSpPr>
                <a:spLocks noChangeArrowheads="1"/>
              </p:cNvSpPr>
              <p:nvPr/>
            </p:nvSpPr>
            <p:spPr bwMode="auto">
              <a:xfrm>
                <a:off x="1565" y="1298"/>
                <a:ext cx="318" cy="318"/>
              </a:xfrm>
              <a:prstGeom prst="ellipse">
                <a:avLst/>
              </a:prstGeom>
              <a:solidFill>
                <a:schemeClr val="tx2"/>
              </a:solidFill>
              <a:ln w="9525">
                <a:solidFill>
                  <a:schemeClr val="tx1"/>
                </a:solidFill>
                <a:round/>
                <a:headEnd/>
                <a:tailEnd/>
              </a:ln>
            </p:spPr>
            <p:txBody>
              <a:bodyPr wrap="none" anchor="ctr"/>
              <a:lstStyle/>
              <a:p>
                <a:endParaRPr lang="en-US"/>
              </a:p>
            </p:txBody>
          </p:sp>
          <p:sp>
            <p:nvSpPr>
              <p:cNvPr id="37954" name="Text Box 86"/>
              <p:cNvSpPr txBox="1">
                <a:spLocks noChangeArrowheads="1"/>
              </p:cNvSpPr>
              <p:nvPr/>
            </p:nvSpPr>
            <p:spPr bwMode="auto">
              <a:xfrm>
                <a:off x="1565" y="1342"/>
                <a:ext cx="363"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2</a:t>
                </a:r>
                <a:endParaRPr lang="en-US" sz="1200">
                  <a:solidFill>
                    <a:srgbClr val="000099"/>
                  </a:solidFill>
                  <a:latin typeface="Arial" charset="0"/>
                </a:endParaRPr>
              </a:p>
            </p:txBody>
          </p:sp>
        </p:grpSp>
        <p:grpSp>
          <p:nvGrpSpPr>
            <p:cNvPr id="37950" name="Group 93"/>
            <p:cNvGrpSpPr>
              <a:grpSpLocks/>
            </p:cNvGrpSpPr>
            <p:nvPr/>
          </p:nvGrpSpPr>
          <p:grpSpPr bwMode="auto">
            <a:xfrm>
              <a:off x="1519" y="1298"/>
              <a:ext cx="283" cy="263"/>
              <a:chOff x="1564" y="1298"/>
              <a:chExt cx="364" cy="318"/>
            </a:xfrm>
          </p:grpSpPr>
          <p:sp>
            <p:nvSpPr>
              <p:cNvPr id="37951" name="Oval 94"/>
              <p:cNvSpPr>
                <a:spLocks noChangeArrowheads="1"/>
              </p:cNvSpPr>
              <p:nvPr/>
            </p:nvSpPr>
            <p:spPr bwMode="auto">
              <a:xfrm>
                <a:off x="1565" y="1298"/>
                <a:ext cx="318" cy="318"/>
              </a:xfrm>
              <a:prstGeom prst="ellipse">
                <a:avLst/>
              </a:prstGeom>
              <a:solidFill>
                <a:schemeClr val="tx2"/>
              </a:solidFill>
              <a:ln w="9525">
                <a:solidFill>
                  <a:schemeClr val="tx1"/>
                </a:solidFill>
                <a:round/>
                <a:headEnd/>
                <a:tailEnd/>
              </a:ln>
            </p:spPr>
            <p:txBody>
              <a:bodyPr wrap="none" anchor="ctr"/>
              <a:lstStyle/>
              <a:p>
                <a:endParaRPr lang="en-US"/>
              </a:p>
            </p:txBody>
          </p:sp>
          <p:sp>
            <p:nvSpPr>
              <p:cNvPr id="37952" name="Text Box 95"/>
              <p:cNvSpPr txBox="1">
                <a:spLocks noChangeArrowheads="1"/>
              </p:cNvSpPr>
              <p:nvPr/>
            </p:nvSpPr>
            <p:spPr bwMode="auto">
              <a:xfrm>
                <a:off x="1564" y="1342"/>
                <a:ext cx="364"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3</a:t>
                </a:r>
                <a:endParaRPr lang="en-US" sz="1200">
                  <a:solidFill>
                    <a:srgbClr val="000099"/>
                  </a:solidFill>
                  <a:latin typeface="Arial" charset="0"/>
                </a:endParaRPr>
              </a:p>
            </p:txBody>
          </p:sp>
        </p:grpSp>
      </p:grpSp>
      <p:grpSp>
        <p:nvGrpSpPr>
          <p:cNvPr id="20" name="Group 103"/>
          <p:cNvGrpSpPr>
            <a:grpSpLocks/>
          </p:cNvGrpSpPr>
          <p:nvPr/>
        </p:nvGrpSpPr>
        <p:grpSpPr bwMode="auto">
          <a:xfrm>
            <a:off x="2727325" y="1260475"/>
            <a:ext cx="3943350" cy="1911350"/>
            <a:chOff x="1712" y="794"/>
            <a:chExt cx="2484" cy="1204"/>
          </a:xfrm>
        </p:grpSpPr>
        <p:grpSp>
          <p:nvGrpSpPr>
            <p:cNvPr id="37939" name="Group 74"/>
            <p:cNvGrpSpPr>
              <a:grpSpLocks/>
            </p:cNvGrpSpPr>
            <p:nvPr/>
          </p:nvGrpSpPr>
          <p:grpSpPr bwMode="auto">
            <a:xfrm>
              <a:off x="3912" y="794"/>
              <a:ext cx="284" cy="264"/>
              <a:chOff x="1565" y="1298"/>
              <a:chExt cx="364" cy="318"/>
            </a:xfrm>
          </p:grpSpPr>
          <p:sp>
            <p:nvSpPr>
              <p:cNvPr id="37946" name="Oval 75"/>
              <p:cNvSpPr>
                <a:spLocks noChangeArrowheads="1"/>
              </p:cNvSpPr>
              <p:nvPr/>
            </p:nvSpPr>
            <p:spPr bwMode="auto">
              <a:xfrm>
                <a:off x="1565" y="1298"/>
                <a:ext cx="318" cy="318"/>
              </a:xfrm>
              <a:prstGeom prst="ellipse">
                <a:avLst/>
              </a:prstGeom>
              <a:solidFill>
                <a:srgbClr val="33CC33"/>
              </a:solidFill>
              <a:ln w="9525">
                <a:solidFill>
                  <a:schemeClr val="tx1"/>
                </a:solidFill>
                <a:round/>
                <a:headEnd/>
                <a:tailEnd/>
              </a:ln>
            </p:spPr>
            <p:txBody>
              <a:bodyPr wrap="none" anchor="ctr"/>
              <a:lstStyle/>
              <a:p>
                <a:endParaRPr lang="en-US"/>
              </a:p>
            </p:txBody>
          </p:sp>
          <p:sp>
            <p:nvSpPr>
              <p:cNvPr id="37947" name="Text Box 76"/>
              <p:cNvSpPr txBox="1">
                <a:spLocks noChangeArrowheads="1"/>
              </p:cNvSpPr>
              <p:nvPr/>
            </p:nvSpPr>
            <p:spPr bwMode="auto">
              <a:xfrm>
                <a:off x="1566" y="1345"/>
                <a:ext cx="363"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grpSp>
        <p:grpSp>
          <p:nvGrpSpPr>
            <p:cNvPr id="37940" name="Group 78"/>
            <p:cNvGrpSpPr>
              <a:grpSpLocks/>
            </p:cNvGrpSpPr>
            <p:nvPr/>
          </p:nvGrpSpPr>
          <p:grpSpPr bwMode="auto">
            <a:xfrm>
              <a:off x="3287" y="1284"/>
              <a:ext cx="283" cy="263"/>
              <a:chOff x="1565" y="1298"/>
              <a:chExt cx="364" cy="318"/>
            </a:xfrm>
          </p:grpSpPr>
          <p:sp>
            <p:nvSpPr>
              <p:cNvPr id="37944" name="Oval 79"/>
              <p:cNvSpPr>
                <a:spLocks noChangeArrowheads="1"/>
              </p:cNvSpPr>
              <p:nvPr/>
            </p:nvSpPr>
            <p:spPr bwMode="auto">
              <a:xfrm>
                <a:off x="1565" y="1298"/>
                <a:ext cx="318" cy="318"/>
              </a:xfrm>
              <a:prstGeom prst="ellipse">
                <a:avLst/>
              </a:prstGeom>
              <a:solidFill>
                <a:srgbClr val="33CC33"/>
              </a:solidFill>
              <a:ln w="9525">
                <a:solidFill>
                  <a:schemeClr val="tx1"/>
                </a:solidFill>
                <a:round/>
                <a:headEnd/>
                <a:tailEnd/>
              </a:ln>
            </p:spPr>
            <p:txBody>
              <a:bodyPr wrap="none" anchor="ctr"/>
              <a:lstStyle/>
              <a:p>
                <a:endParaRPr lang="en-US"/>
              </a:p>
            </p:txBody>
          </p:sp>
          <p:sp>
            <p:nvSpPr>
              <p:cNvPr id="37945" name="Text Box 80"/>
              <p:cNvSpPr txBox="1">
                <a:spLocks noChangeArrowheads="1"/>
              </p:cNvSpPr>
              <p:nvPr/>
            </p:nvSpPr>
            <p:spPr bwMode="auto">
              <a:xfrm>
                <a:off x="1565" y="1342"/>
                <a:ext cx="364"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1</a:t>
                </a:r>
                <a:endParaRPr lang="en-US" sz="1200">
                  <a:solidFill>
                    <a:schemeClr val="tx2"/>
                  </a:solidFill>
                  <a:latin typeface="Arial" charset="0"/>
                </a:endParaRPr>
              </a:p>
            </p:txBody>
          </p:sp>
        </p:grpSp>
        <p:grpSp>
          <p:nvGrpSpPr>
            <p:cNvPr id="37941" name="Group 96"/>
            <p:cNvGrpSpPr>
              <a:grpSpLocks/>
            </p:cNvGrpSpPr>
            <p:nvPr/>
          </p:nvGrpSpPr>
          <p:grpSpPr bwMode="auto">
            <a:xfrm>
              <a:off x="1712" y="1734"/>
              <a:ext cx="282" cy="264"/>
              <a:chOff x="1565" y="1298"/>
              <a:chExt cx="363" cy="318"/>
            </a:xfrm>
          </p:grpSpPr>
          <p:sp>
            <p:nvSpPr>
              <p:cNvPr id="37942" name="Oval 97"/>
              <p:cNvSpPr>
                <a:spLocks noChangeArrowheads="1"/>
              </p:cNvSpPr>
              <p:nvPr/>
            </p:nvSpPr>
            <p:spPr bwMode="auto">
              <a:xfrm>
                <a:off x="1565" y="1298"/>
                <a:ext cx="318" cy="318"/>
              </a:xfrm>
              <a:prstGeom prst="ellipse">
                <a:avLst/>
              </a:prstGeom>
              <a:solidFill>
                <a:srgbClr val="33CC33"/>
              </a:solidFill>
              <a:ln w="9525">
                <a:solidFill>
                  <a:schemeClr val="tx1"/>
                </a:solidFill>
                <a:round/>
                <a:headEnd/>
                <a:tailEnd/>
              </a:ln>
            </p:spPr>
            <p:txBody>
              <a:bodyPr wrap="none" anchor="ctr"/>
              <a:lstStyle/>
              <a:p>
                <a:endParaRPr lang="en-US"/>
              </a:p>
            </p:txBody>
          </p:sp>
          <p:sp>
            <p:nvSpPr>
              <p:cNvPr id="37943" name="Text Box 98"/>
              <p:cNvSpPr txBox="1">
                <a:spLocks noChangeArrowheads="1"/>
              </p:cNvSpPr>
              <p:nvPr/>
            </p:nvSpPr>
            <p:spPr bwMode="auto">
              <a:xfrm>
                <a:off x="1565" y="1345"/>
                <a:ext cx="363"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2</a:t>
                </a:r>
                <a:endParaRPr lang="en-US" sz="1200">
                  <a:solidFill>
                    <a:schemeClr val="tx2"/>
                  </a:solidFill>
                  <a:latin typeface="Arial" charset="0"/>
                </a:endParaRPr>
              </a:p>
            </p:txBody>
          </p:sp>
        </p:grpSp>
      </p:grpSp>
      <p:sp>
        <p:nvSpPr>
          <p:cNvPr id="37935" name="Text Box 100"/>
          <p:cNvSpPr txBox="1">
            <a:spLocks noChangeArrowheads="1"/>
          </p:cNvSpPr>
          <p:nvPr/>
        </p:nvSpPr>
        <p:spPr bwMode="auto">
          <a:xfrm>
            <a:off x="3189288" y="3543300"/>
            <a:ext cx="265112"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a:t>1</a:t>
            </a:r>
          </a:p>
        </p:txBody>
      </p:sp>
      <p:grpSp>
        <p:nvGrpSpPr>
          <p:cNvPr id="24" name="Group 106"/>
          <p:cNvGrpSpPr>
            <a:grpSpLocks/>
          </p:cNvGrpSpPr>
          <p:nvPr/>
        </p:nvGrpSpPr>
        <p:grpSpPr bwMode="auto">
          <a:xfrm>
            <a:off x="3136900" y="2039938"/>
            <a:ext cx="3471863" cy="1924050"/>
            <a:chOff x="1976" y="1285"/>
            <a:chExt cx="2187" cy="1212"/>
          </a:xfrm>
        </p:grpSpPr>
        <p:sp>
          <p:nvSpPr>
            <p:cNvPr id="37937" name="Oval 99"/>
            <p:cNvSpPr>
              <a:spLocks noChangeArrowheads="1"/>
            </p:cNvSpPr>
            <p:nvPr/>
          </p:nvSpPr>
          <p:spPr bwMode="auto">
            <a:xfrm>
              <a:off x="1976" y="2233"/>
              <a:ext cx="249" cy="264"/>
            </a:xfrm>
            <a:prstGeom prst="ellipse">
              <a:avLst/>
            </a:prstGeom>
            <a:solidFill>
              <a:srgbClr val="FF6600"/>
            </a:solidFill>
            <a:ln w="9525">
              <a:solidFill>
                <a:schemeClr val="tx1"/>
              </a:solidFill>
              <a:round/>
              <a:headEnd/>
              <a:tailEnd/>
            </a:ln>
          </p:spPr>
          <p:txBody>
            <a:bodyPr wrap="none" anchor="ctr"/>
            <a:lstStyle/>
            <a:p>
              <a:r>
                <a:rPr lang="en-US" sz="1600"/>
                <a:t>1</a:t>
              </a:r>
            </a:p>
          </p:txBody>
        </p:sp>
        <p:sp>
          <p:nvSpPr>
            <p:cNvPr id="37938" name="Oval 105"/>
            <p:cNvSpPr>
              <a:spLocks noChangeArrowheads="1"/>
            </p:cNvSpPr>
            <p:nvPr/>
          </p:nvSpPr>
          <p:spPr bwMode="auto">
            <a:xfrm>
              <a:off x="3914" y="1285"/>
              <a:ext cx="249" cy="264"/>
            </a:xfrm>
            <a:prstGeom prst="ellipse">
              <a:avLst/>
            </a:prstGeom>
            <a:solidFill>
              <a:srgbClr val="FF6600"/>
            </a:solidFill>
            <a:ln w="9525">
              <a:solidFill>
                <a:schemeClr val="tx1"/>
              </a:solidFill>
              <a:round/>
              <a:headEnd/>
              <a:tailEnd/>
            </a:ln>
          </p:spPr>
          <p:txBody>
            <a:bodyPr wrap="none" anchor="ctr"/>
            <a:lstStyle/>
            <a:p>
              <a:r>
                <a:rPr lang="en-US" sz="1600"/>
                <a:t>1</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811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98117">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98117">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498117">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891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8BC33AF4-6E51-5042-97AA-7144CB3ED2D0}" type="slidenum">
              <a:rPr lang="en-US" sz="1400" b="0"/>
              <a:pPr/>
              <a:t>36</a:t>
            </a:fld>
            <a:endParaRPr lang="en-US" sz="1400" b="0"/>
          </a:p>
        </p:txBody>
      </p:sp>
      <p:sp>
        <p:nvSpPr>
          <p:cNvPr id="38916" name="Rectangle 2"/>
          <p:cNvSpPr>
            <a:spLocks noGrp="1" noChangeArrowheads="1"/>
          </p:cNvSpPr>
          <p:nvPr>
            <p:ph type="title"/>
          </p:nvPr>
        </p:nvSpPr>
        <p:spPr/>
        <p:txBody>
          <a:bodyPr/>
          <a:lstStyle/>
          <a:p>
            <a:r>
              <a:rPr lang="en-US">
                <a:latin typeface="Arial Narrow" charset="0"/>
              </a:rPr>
              <a:t>Exactness of Hu</a:t>
            </a:r>
            <a:r>
              <a:rPr lang="ja-JP" altLang="en-US">
                <a:latin typeface="Arial Narrow" charset="0"/>
              </a:rPr>
              <a:t>’</a:t>
            </a:r>
            <a:r>
              <a:rPr lang="en-US">
                <a:latin typeface="Arial Narrow" charset="0"/>
              </a:rPr>
              <a:t>s algorithm</a:t>
            </a:r>
          </a:p>
        </p:txBody>
      </p:sp>
      <p:sp>
        <p:nvSpPr>
          <p:cNvPr id="1451011" name="Rectangle 3"/>
          <p:cNvSpPr>
            <a:spLocks noGrp="1" noChangeArrowheads="1"/>
          </p:cNvSpPr>
          <p:nvPr>
            <p:ph type="body" idx="1"/>
          </p:nvPr>
        </p:nvSpPr>
        <p:spPr>
          <a:xfrm>
            <a:off x="292100" y="1084263"/>
            <a:ext cx="8424863" cy="4467225"/>
          </a:xfrm>
        </p:spPr>
        <p:txBody>
          <a:bodyPr/>
          <a:lstStyle/>
          <a:p>
            <a:pPr>
              <a:lnSpc>
                <a:spcPct val="115000"/>
              </a:lnSpc>
            </a:pPr>
            <a:r>
              <a:rPr lang="en-US">
                <a:latin typeface="Arial Narrow" charset="0"/>
              </a:rPr>
              <a:t>Definitions:</a:t>
            </a:r>
          </a:p>
          <a:p>
            <a:pPr lvl="1">
              <a:lnSpc>
                <a:spcPct val="100000"/>
              </a:lnSpc>
            </a:pPr>
            <a:r>
              <a:rPr lang="en-US">
                <a:latin typeface="Arial Narrow" charset="0"/>
              </a:rPr>
              <a:t>Label of vertex </a:t>
            </a:r>
            <a:r>
              <a:rPr lang="en-US">
                <a:solidFill>
                  <a:schemeClr val="tx2"/>
                </a:solidFill>
                <a:latin typeface="Arial Narrow" charset="0"/>
              </a:rPr>
              <a:t>v</a:t>
            </a:r>
            <a:r>
              <a:rPr lang="en-US" baseline="-25000">
                <a:solidFill>
                  <a:schemeClr val="tx2"/>
                </a:solidFill>
                <a:latin typeface="Arial Narrow" charset="0"/>
              </a:rPr>
              <a:t>i</a:t>
            </a:r>
            <a:r>
              <a:rPr lang="en-US">
                <a:latin typeface="Arial Narrow" charset="0"/>
              </a:rPr>
              <a:t> is called </a:t>
            </a:r>
            <a:r>
              <a:rPr lang="el-GR">
                <a:solidFill>
                  <a:schemeClr val="tx2"/>
                </a:solidFill>
                <a:latin typeface="Lucida Grande" charset="0"/>
              </a:rPr>
              <a:t>α</a:t>
            </a:r>
            <a:r>
              <a:rPr lang="en-US" baseline="-25000">
                <a:solidFill>
                  <a:schemeClr val="tx2"/>
                </a:solidFill>
                <a:latin typeface="Arial Narrow" charset="0"/>
              </a:rPr>
              <a:t>i </a:t>
            </a:r>
          </a:p>
          <a:p>
            <a:pPr lvl="1">
              <a:lnSpc>
                <a:spcPct val="100000"/>
              </a:lnSpc>
            </a:pPr>
            <a:r>
              <a:rPr lang="en-US">
                <a:latin typeface="Arial Narrow" charset="0"/>
              </a:rPr>
              <a:t>Maximal label is called </a:t>
            </a:r>
            <a:r>
              <a:rPr lang="el-GR">
                <a:solidFill>
                  <a:schemeClr val="tx2"/>
                </a:solidFill>
                <a:latin typeface="Lucida Grande" charset="0"/>
              </a:rPr>
              <a:t>α</a:t>
            </a:r>
            <a:endParaRPr lang="en-US">
              <a:solidFill>
                <a:schemeClr val="tx2"/>
              </a:solidFill>
              <a:latin typeface="Arial Narrow" charset="0"/>
            </a:endParaRPr>
          </a:p>
          <a:p>
            <a:pPr lvl="1">
              <a:lnSpc>
                <a:spcPct val="100000"/>
              </a:lnSpc>
            </a:pPr>
            <a:r>
              <a:rPr lang="en-US">
                <a:latin typeface="Arial Narrow" charset="0"/>
              </a:rPr>
              <a:t>Number of vertices with label </a:t>
            </a:r>
            <a:r>
              <a:rPr lang="en-US">
                <a:solidFill>
                  <a:schemeClr val="tx2"/>
                </a:solidFill>
                <a:latin typeface="Arial Narrow" charset="0"/>
              </a:rPr>
              <a:t>b</a:t>
            </a:r>
            <a:r>
              <a:rPr lang="en-US" baseline="-25000">
                <a:solidFill>
                  <a:schemeClr val="tx2"/>
                </a:solidFill>
                <a:latin typeface="Arial Narrow" charset="0"/>
              </a:rPr>
              <a:t> </a:t>
            </a:r>
            <a:r>
              <a:rPr lang="en-US">
                <a:latin typeface="Arial Narrow" charset="0"/>
              </a:rPr>
              <a:t>is called </a:t>
            </a:r>
            <a:r>
              <a:rPr lang="en-US" i="1">
                <a:solidFill>
                  <a:schemeClr val="tx2"/>
                </a:solidFill>
                <a:latin typeface="Arial Narrow" charset="0"/>
              </a:rPr>
              <a:t>p</a:t>
            </a:r>
            <a:r>
              <a:rPr lang="en-US">
                <a:solidFill>
                  <a:schemeClr val="tx2"/>
                </a:solidFill>
                <a:latin typeface="Arial Narrow" charset="0"/>
              </a:rPr>
              <a:t>(b)</a:t>
            </a:r>
          </a:p>
          <a:p>
            <a:pPr lvl="1">
              <a:lnSpc>
                <a:spcPct val="100000"/>
              </a:lnSpc>
            </a:pPr>
            <a:r>
              <a:rPr lang="en-US">
                <a:latin typeface="Arial Narrow" charset="0"/>
              </a:rPr>
              <a:t>Latency is called </a:t>
            </a:r>
            <a:r>
              <a:rPr lang="en-US">
                <a:solidFill>
                  <a:schemeClr val="tx2"/>
                </a:solidFill>
                <a:latin typeface="Lucida Grande" charset="0"/>
                <a:cs typeface="Arial" charset="0"/>
              </a:rPr>
              <a:t>λ</a:t>
            </a:r>
            <a:endParaRPr lang="en-US" baseline="-25000">
              <a:solidFill>
                <a:schemeClr val="tx2"/>
              </a:solidFill>
              <a:latin typeface="Arial Narrow" charset="0"/>
            </a:endParaRPr>
          </a:p>
          <a:p>
            <a:pPr lvl="1">
              <a:lnSpc>
                <a:spcPct val="100000"/>
              </a:lnSpc>
            </a:pPr>
            <a:r>
              <a:rPr lang="en-US">
                <a:latin typeface="Arial Narrow" charset="0"/>
                <a:cs typeface="Arial" charset="0"/>
              </a:rPr>
              <a:t>A lower bound on the number of resources to complete a schedule with latency </a:t>
            </a:r>
            <a:r>
              <a:rPr lang="en-US">
                <a:solidFill>
                  <a:schemeClr val="tx2"/>
                </a:solidFill>
                <a:latin typeface="Lucida Grande" charset="0"/>
                <a:cs typeface="Arial" charset="0"/>
              </a:rPr>
              <a:t>λ</a:t>
            </a:r>
            <a:r>
              <a:rPr lang="en-US">
                <a:latin typeface="Arial Narrow" charset="0"/>
                <a:cs typeface="Arial" charset="0"/>
              </a:rPr>
              <a:t> is called  </a:t>
            </a:r>
            <a:r>
              <a:rPr lang="en-US">
                <a:solidFill>
                  <a:schemeClr val="tx2"/>
                </a:solidFill>
                <a:latin typeface="Lucida Grande" charset="0"/>
                <a:cs typeface="Arial" charset="0"/>
              </a:rPr>
              <a:t>ā</a:t>
            </a:r>
            <a:endParaRPr lang="en-US">
              <a:solidFill>
                <a:schemeClr val="tx2"/>
              </a:solidFill>
              <a:latin typeface="Arial Narrow" charset="0"/>
              <a:cs typeface="Arial" charset="0"/>
            </a:endParaRPr>
          </a:p>
          <a:p>
            <a:pPr>
              <a:lnSpc>
                <a:spcPct val="115000"/>
              </a:lnSpc>
            </a:pPr>
            <a:endParaRPr lang="en-US">
              <a:latin typeface="Arial Narrow" charset="0"/>
              <a:cs typeface="Arial" charset="0"/>
            </a:endParaRPr>
          </a:p>
          <a:p>
            <a:pPr lvl="2">
              <a:lnSpc>
                <a:spcPct val="80000"/>
              </a:lnSpc>
              <a:buFont typeface="Monotype Sorts" charset="0"/>
              <a:buNone/>
            </a:pPr>
            <a:endParaRPr lang="en-US">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1011">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5101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5101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510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993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7336F4F6-5C7C-4B47-95CE-8C6C7B1D2F07}" type="slidenum">
              <a:rPr lang="en-US" sz="1400" b="0"/>
              <a:pPr/>
              <a:t>37</a:t>
            </a:fld>
            <a:endParaRPr lang="en-US" sz="1400" b="0"/>
          </a:p>
        </p:txBody>
      </p:sp>
      <p:sp>
        <p:nvSpPr>
          <p:cNvPr id="39940" name="Rectangle 2"/>
          <p:cNvSpPr>
            <a:spLocks noGrp="1" noChangeArrowheads="1"/>
          </p:cNvSpPr>
          <p:nvPr>
            <p:ph type="title"/>
          </p:nvPr>
        </p:nvSpPr>
        <p:spPr>
          <a:xfrm>
            <a:off x="684213" y="290513"/>
            <a:ext cx="7772400" cy="690562"/>
          </a:xfrm>
        </p:spPr>
        <p:txBody>
          <a:bodyPr/>
          <a:lstStyle/>
          <a:p>
            <a:r>
              <a:rPr lang="en-US">
                <a:latin typeface="Arial Narrow" charset="0"/>
              </a:rPr>
              <a:t>Example</a:t>
            </a:r>
          </a:p>
        </p:txBody>
      </p:sp>
      <p:sp>
        <p:nvSpPr>
          <p:cNvPr id="1452035" name="Rectangle 3"/>
          <p:cNvSpPr>
            <a:spLocks noGrp="1" noChangeArrowheads="1"/>
          </p:cNvSpPr>
          <p:nvPr>
            <p:ph type="body" idx="1"/>
          </p:nvPr>
        </p:nvSpPr>
        <p:spPr>
          <a:xfrm>
            <a:off x="442913" y="3043238"/>
            <a:ext cx="8140700" cy="3192462"/>
          </a:xfrm>
        </p:spPr>
        <p:txBody>
          <a:bodyPr/>
          <a:lstStyle/>
          <a:p>
            <a:pPr marL="342900" indent="-342900">
              <a:lnSpc>
                <a:spcPct val="90000"/>
              </a:lnSpc>
              <a:buFont typeface="Monotype Sorts" charset="0"/>
              <a:buNone/>
            </a:pPr>
            <a:r>
              <a:rPr lang="el-GR" sz="2000" dirty="0">
                <a:solidFill>
                  <a:schemeClr val="tx2"/>
                </a:solidFill>
                <a:latin typeface="Lucida Grande" charset="0"/>
              </a:rPr>
              <a:t>α</a:t>
            </a:r>
            <a:r>
              <a:rPr lang="en-US" sz="2000">
                <a:solidFill>
                  <a:schemeClr val="tx2"/>
                </a:solidFill>
                <a:latin typeface="Arial Narrow" charset="0"/>
              </a:rPr>
              <a:t> = 4</a:t>
            </a:r>
          </a:p>
          <a:p>
            <a:pPr marL="342900" indent="-342900">
              <a:lnSpc>
                <a:spcPct val="90000"/>
              </a:lnSpc>
              <a:buFont typeface="Monotype Sorts" charset="0"/>
              <a:buNone/>
            </a:pPr>
            <a:r>
              <a:rPr lang="en-US" sz="2000" dirty="0">
                <a:solidFill>
                  <a:srgbClr val="FF0000"/>
                </a:solidFill>
                <a:latin typeface="Arial Narrow" charset="0"/>
              </a:rPr>
              <a:t>p (4) = 2</a:t>
            </a:r>
          </a:p>
          <a:p>
            <a:pPr marL="342900" indent="-342900">
              <a:lnSpc>
                <a:spcPct val="90000"/>
              </a:lnSpc>
              <a:buFont typeface="Monotype Sorts" charset="0"/>
              <a:buNone/>
            </a:pPr>
            <a:r>
              <a:rPr lang="en-US" sz="2000" dirty="0">
                <a:solidFill>
                  <a:schemeClr val="tx2"/>
                </a:solidFill>
                <a:latin typeface="Arial Narrow" charset="0"/>
              </a:rPr>
              <a:t>p (3) = 2</a:t>
            </a:r>
          </a:p>
          <a:p>
            <a:pPr marL="342900" indent="-342900">
              <a:lnSpc>
                <a:spcPct val="90000"/>
              </a:lnSpc>
              <a:buFont typeface="Monotype Sorts" charset="0"/>
              <a:buNone/>
            </a:pPr>
            <a:r>
              <a:rPr lang="en-US" sz="2000" dirty="0">
                <a:solidFill>
                  <a:srgbClr val="0070C0"/>
                </a:solidFill>
                <a:latin typeface="Arial Narrow" charset="0"/>
              </a:rPr>
              <a:t>p (2) =4</a:t>
            </a:r>
          </a:p>
          <a:p>
            <a:pPr marL="342900" indent="-342900">
              <a:lnSpc>
                <a:spcPct val="90000"/>
              </a:lnSpc>
              <a:buFont typeface="Monotype Sorts" charset="0"/>
              <a:buNone/>
            </a:pPr>
            <a:r>
              <a:rPr lang="en-US" sz="2000" dirty="0">
                <a:solidFill>
                  <a:srgbClr val="75D175"/>
                </a:solidFill>
                <a:latin typeface="Arial Narrow" charset="0"/>
              </a:rPr>
              <a:t>p (1) =3</a:t>
            </a:r>
          </a:p>
          <a:p>
            <a:pPr marL="342900" indent="-342900">
              <a:lnSpc>
                <a:spcPct val="90000"/>
              </a:lnSpc>
              <a:buFont typeface="Monotype Sorts" charset="0"/>
              <a:buNone/>
            </a:pPr>
            <a:r>
              <a:rPr lang="en-US" sz="2000" dirty="0">
                <a:latin typeface="Arial Narrow" charset="0"/>
              </a:rPr>
              <a:t> </a:t>
            </a:r>
          </a:p>
        </p:txBody>
      </p:sp>
      <p:grpSp>
        <p:nvGrpSpPr>
          <p:cNvPr id="39942" name="Group 4"/>
          <p:cNvGrpSpPr>
            <a:grpSpLocks/>
          </p:cNvGrpSpPr>
          <p:nvPr/>
        </p:nvGrpSpPr>
        <p:grpSpPr bwMode="auto">
          <a:xfrm>
            <a:off x="2411413" y="2060575"/>
            <a:ext cx="449262" cy="417513"/>
            <a:chOff x="1564" y="1298"/>
            <a:chExt cx="364" cy="318"/>
          </a:xfrm>
        </p:grpSpPr>
        <p:sp>
          <p:nvSpPr>
            <p:cNvPr id="40000" name="Oval 5"/>
            <p:cNvSpPr>
              <a:spLocks noChangeArrowheads="1"/>
            </p:cNvSpPr>
            <p:nvPr/>
          </p:nvSpPr>
          <p:spPr bwMode="auto">
            <a:xfrm>
              <a:off x="1565" y="1298"/>
              <a:ext cx="318" cy="318"/>
            </a:xfrm>
            <a:prstGeom prst="ellipse">
              <a:avLst/>
            </a:prstGeom>
            <a:solidFill>
              <a:schemeClr val="tx2"/>
            </a:solidFill>
            <a:ln w="9525">
              <a:solidFill>
                <a:schemeClr val="tx1"/>
              </a:solidFill>
              <a:round/>
              <a:headEnd/>
              <a:tailEnd/>
            </a:ln>
          </p:spPr>
          <p:txBody>
            <a:bodyPr wrap="none" anchor="ctr"/>
            <a:lstStyle/>
            <a:p>
              <a:endParaRPr lang="en-US"/>
            </a:p>
          </p:txBody>
        </p:sp>
        <p:sp>
          <p:nvSpPr>
            <p:cNvPr id="40001" name="Text Box 6"/>
            <p:cNvSpPr txBox="1">
              <a:spLocks noChangeArrowheads="1"/>
            </p:cNvSpPr>
            <p:nvPr/>
          </p:nvSpPr>
          <p:spPr bwMode="auto">
            <a:xfrm>
              <a:off x="1564" y="1342"/>
              <a:ext cx="364"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3</a:t>
              </a:r>
              <a:endParaRPr lang="en-US" sz="1200">
                <a:solidFill>
                  <a:srgbClr val="000099"/>
                </a:solidFill>
                <a:latin typeface="Arial" charset="0"/>
              </a:endParaRPr>
            </a:p>
          </p:txBody>
        </p:sp>
      </p:grpSp>
      <p:grpSp>
        <p:nvGrpSpPr>
          <p:cNvPr id="39943" name="Group 7"/>
          <p:cNvGrpSpPr>
            <a:grpSpLocks/>
          </p:cNvGrpSpPr>
          <p:nvPr/>
        </p:nvGrpSpPr>
        <p:grpSpPr bwMode="auto">
          <a:xfrm>
            <a:off x="3563938" y="2060575"/>
            <a:ext cx="449262" cy="417513"/>
            <a:chOff x="1565" y="1298"/>
            <a:chExt cx="363" cy="318"/>
          </a:xfrm>
        </p:grpSpPr>
        <p:sp>
          <p:nvSpPr>
            <p:cNvPr id="39998" name="Oval 8"/>
            <p:cNvSpPr>
              <a:spLocks noChangeArrowheads="1"/>
            </p:cNvSpPr>
            <p:nvPr/>
          </p:nvSpPr>
          <p:spPr bwMode="auto">
            <a:xfrm>
              <a:off x="1565" y="1298"/>
              <a:ext cx="318" cy="318"/>
            </a:xfrm>
            <a:prstGeom prst="ellipse">
              <a:avLst/>
            </a:prstGeom>
            <a:solidFill>
              <a:srgbClr val="0070C0"/>
            </a:solidFill>
            <a:ln w="9525">
              <a:solidFill>
                <a:schemeClr val="tx1"/>
              </a:solidFill>
              <a:round/>
              <a:headEnd/>
              <a:tailEnd/>
            </a:ln>
          </p:spPr>
          <p:txBody>
            <a:bodyPr wrap="none" anchor="ctr"/>
            <a:lstStyle/>
            <a:p>
              <a:endParaRPr lang="en-US"/>
            </a:p>
          </p:txBody>
        </p:sp>
        <p:sp>
          <p:nvSpPr>
            <p:cNvPr id="39999" name="Text Box 9"/>
            <p:cNvSpPr txBox="1">
              <a:spLocks noChangeArrowheads="1"/>
            </p:cNvSpPr>
            <p:nvPr/>
          </p:nvSpPr>
          <p:spPr bwMode="auto">
            <a:xfrm>
              <a:off x="1565" y="1342"/>
              <a:ext cx="363"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2</a:t>
              </a:r>
              <a:endParaRPr lang="en-US" sz="1200">
                <a:solidFill>
                  <a:srgbClr val="000099"/>
                </a:solidFill>
                <a:latin typeface="Arial" charset="0"/>
              </a:endParaRPr>
            </a:p>
          </p:txBody>
        </p:sp>
      </p:grpSp>
      <p:grpSp>
        <p:nvGrpSpPr>
          <p:cNvPr id="39944" name="Group 10"/>
          <p:cNvGrpSpPr>
            <a:grpSpLocks/>
          </p:cNvGrpSpPr>
          <p:nvPr/>
        </p:nvGrpSpPr>
        <p:grpSpPr bwMode="auto">
          <a:xfrm>
            <a:off x="5199063" y="2038350"/>
            <a:ext cx="449262" cy="417513"/>
            <a:chOff x="1565" y="1298"/>
            <a:chExt cx="364" cy="318"/>
          </a:xfrm>
        </p:grpSpPr>
        <p:sp>
          <p:nvSpPr>
            <p:cNvPr id="39996" name="Oval 11"/>
            <p:cNvSpPr>
              <a:spLocks noChangeArrowheads="1"/>
            </p:cNvSpPr>
            <p:nvPr/>
          </p:nvSpPr>
          <p:spPr bwMode="auto">
            <a:xfrm>
              <a:off x="1565" y="1298"/>
              <a:ext cx="318" cy="318"/>
            </a:xfrm>
            <a:prstGeom prst="ellipse">
              <a:avLst/>
            </a:prstGeom>
            <a:solidFill>
              <a:srgbClr val="33CC33"/>
            </a:solidFill>
            <a:ln w="9525">
              <a:solidFill>
                <a:schemeClr val="tx1"/>
              </a:solidFill>
              <a:round/>
              <a:headEnd/>
              <a:tailEnd/>
            </a:ln>
          </p:spPr>
          <p:txBody>
            <a:bodyPr wrap="none" anchor="ctr"/>
            <a:lstStyle/>
            <a:p>
              <a:endParaRPr lang="en-US"/>
            </a:p>
          </p:txBody>
        </p:sp>
        <p:sp>
          <p:nvSpPr>
            <p:cNvPr id="39997" name="Text Box 12"/>
            <p:cNvSpPr txBox="1">
              <a:spLocks noChangeArrowheads="1"/>
            </p:cNvSpPr>
            <p:nvPr/>
          </p:nvSpPr>
          <p:spPr bwMode="auto">
            <a:xfrm>
              <a:off x="1565" y="1342"/>
              <a:ext cx="364"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grpSp>
      <p:sp>
        <p:nvSpPr>
          <p:cNvPr id="1452046" name="Oval 14"/>
          <p:cNvSpPr>
            <a:spLocks noChangeArrowheads="1"/>
          </p:cNvSpPr>
          <p:nvPr/>
        </p:nvSpPr>
        <p:spPr bwMode="auto">
          <a:xfrm>
            <a:off x="6210300" y="2038350"/>
            <a:ext cx="393700" cy="417513"/>
          </a:xfrm>
          <a:prstGeom prst="ellipse">
            <a:avLst/>
          </a:prstGeom>
          <a:solidFill>
            <a:schemeClr val="accent1">
              <a:lumMod val="60000"/>
              <a:lumOff val="40000"/>
            </a:schemeClr>
          </a:solidFill>
          <a:ln w="9525" algn="ctr">
            <a:solidFill>
              <a:schemeClr val="tx1"/>
            </a:solidFill>
            <a:round/>
            <a:headEnd/>
            <a:tailEnd/>
          </a:ln>
          <a:effectLst/>
        </p:spPr>
        <p:txBody>
          <a:bodyPr wrap="none" anchor="ctr"/>
          <a:lstStyle/>
          <a:p>
            <a:pPr>
              <a:defRPr/>
            </a:pPr>
            <a:endParaRPr lang="en-US">
              <a:latin typeface="Arial Narrow" pitchFamily="34" charset="0"/>
              <a:ea typeface="+mn-ea"/>
            </a:endParaRPr>
          </a:p>
        </p:txBody>
      </p:sp>
      <p:sp>
        <p:nvSpPr>
          <p:cNvPr id="39946" name="Text Box 15"/>
          <p:cNvSpPr txBox="1">
            <a:spLocks noChangeArrowheads="1"/>
          </p:cNvSpPr>
          <p:nvPr/>
        </p:nvSpPr>
        <p:spPr bwMode="auto">
          <a:xfrm>
            <a:off x="6211888" y="2095500"/>
            <a:ext cx="449262"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grpSp>
        <p:nvGrpSpPr>
          <p:cNvPr id="39947" name="Group 16"/>
          <p:cNvGrpSpPr>
            <a:grpSpLocks/>
          </p:cNvGrpSpPr>
          <p:nvPr/>
        </p:nvGrpSpPr>
        <p:grpSpPr bwMode="auto">
          <a:xfrm>
            <a:off x="2727325" y="2752725"/>
            <a:ext cx="447675" cy="419100"/>
            <a:chOff x="1565" y="1298"/>
            <a:chExt cx="363" cy="318"/>
          </a:xfrm>
        </p:grpSpPr>
        <p:sp>
          <p:nvSpPr>
            <p:cNvPr id="39994" name="Oval 17"/>
            <p:cNvSpPr>
              <a:spLocks noChangeArrowheads="1"/>
            </p:cNvSpPr>
            <p:nvPr/>
          </p:nvSpPr>
          <p:spPr bwMode="auto">
            <a:xfrm>
              <a:off x="1565" y="1298"/>
              <a:ext cx="318" cy="318"/>
            </a:xfrm>
            <a:prstGeom prst="ellipse">
              <a:avLst/>
            </a:prstGeom>
            <a:solidFill>
              <a:srgbClr val="0070C0"/>
            </a:solidFill>
            <a:ln w="9525">
              <a:solidFill>
                <a:schemeClr val="tx1"/>
              </a:solidFill>
              <a:round/>
              <a:headEnd/>
              <a:tailEnd/>
            </a:ln>
          </p:spPr>
          <p:txBody>
            <a:bodyPr wrap="none" anchor="ctr"/>
            <a:lstStyle/>
            <a:p>
              <a:endParaRPr lang="en-US"/>
            </a:p>
          </p:txBody>
        </p:sp>
        <p:sp>
          <p:nvSpPr>
            <p:cNvPr id="39995" name="Text Box 18"/>
            <p:cNvSpPr txBox="1">
              <a:spLocks noChangeArrowheads="1"/>
            </p:cNvSpPr>
            <p:nvPr/>
          </p:nvSpPr>
          <p:spPr bwMode="auto">
            <a:xfrm>
              <a:off x="1565" y="1345"/>
              <a:ext cx="363" cy="2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2</a:t>
              </a:r>
            </a:p>
          </p:txBody>
        </p:sp>
      </p:grpSp>
      <p:sp>
        <p:nvSpPr>
          <p:cNvPr id="1452052" name="Oval 20"/>
          <p:cNvSpPr>
            <a:spLocks noChangeArrowheads="1"/>
          </p:cNvSpPr>
          <p:nvPr/>
        </p:nvSpPr>
        <p:spPr bwMode="auto">
          <a:xfrm>
            <a:off x="3119438" y="3529013"/>
            <a:ext cx="395287" cy="419100"/>
          </a:xfrm>
          <a:prstGeom prst="ellipse">
            <a:avLst/>
          </a:prstGeom>
          <a:solidFill>
            <a:schemeClr val="accent1">
              <a:lumMod val="60000"/>
              <a:lumOff val="40000"/>
            </a:schemeClr>
          </a:solidFill>
          <a:ln w="9525" algn="ctr">
            <a:solidFill>
              <a:schemeClr val="tx1"/>
            </a:solidFill>
            <a:round/>
            <a:headEnd/>
            <a:tailEnd/>
          </a:ln>
          <a:effectLst/>
        </p:spPr>
        <p:txBody>
          <a:bodyPr wrap="none" anchor="ctr"/>
          <a:lstStyle/>
          <a:p>
            <a:pPr>
              <a:defRPr/>
            </a:pPr>
            <a:endParaRPr lang="en-US">
              <a:latin typeface="Arial Narrow" pitchFamily="34" charset="0"/>
              <a:ea typeface="+mn-ea"/>
            </a:endParaRPr>
          </a:p>
        </p:txBody>
      </p:sp>
      <p:sp>
        <p:nvSpPr>
          <p:cNvPr id="39949" name="Text Box 21"/>
          <p:cNvSpPr txBox="1">
            <a:spLocks noChangeArrowheads="1"/>
          </p:cNvSpPr>
          <p:nvPr/>
        </p:nvSpPr>
        <p:spPr bwMode="auto">
          <a:xfrm>
            <a:off x="3119438" y="3587750"/>
            <a:ext cx="4508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dirty="0">
                <a:solidFill>
                  <a:srgbClr val="595959"/>
                </a:solidFill>
                <a:latin typeface="Arial" charset="0"/>
              </a:rPr>
              <a:t>1</a:t>
            </a:r>
          </a:p>
        </p:txBody>
      </p:sp>
      <p:grpSp>
        <p:nvGrpSpPr>
          <p:cNvPr id="39950" name="Group 22"/>
          <p:cNvGrpSpPr>
            <a:grpSpLocks/>
          </p:cNvGrpSpPr>
          <p:nvPr/>
        </p:nvGrpSpPr>
        <p:grpSpPr bwMode="auto">
          <a:xfrm>
            <a:off x="2051050" y="1260475"/>
            <a:ext cx="450850" cy="419100"/>
            <a:chOff x="1564" y="1298"/>
            <a:chExt cx="364" cy="318"/>
          </a:xfrm>
        </p:grpSpPr>
        <p:sp>
          <p:nvSpPr>
            <p:cNvPr id="39992" name="Oval 23"/>
            <p:cNvSpPr>
              <a:spLocks noChangeArrowheads="1"/>
            </p:cNvSpPr>
            <p:nvPr/>
          </p:nvSpPr>
          <p:spPr bwMode="auto">
            <a:xfrm>
              <a:off x="1565" y="1298"/>
              <a:ext cx="318" cy="318"/>
            </a:xfrm>
            <a:prstGeom prst="ellipse">
              <a:avLst/>
            </a:prstGeom>
            <a:solidFill>
              <a:srgbClr val="FF3300"/>
            </a:solidFill>
            <a:ln w="9525">
              <a:solidFill>
                <a:schemeClr val="tx1"/>
              </a:solidFill>
              <a:round/>
              <a:headEnd/>
              <a:tailEnd/>
            </a:ln>
          </p:spPr>
          <p:txBody>
            <a:bodyPr wrap="none" anchor="ctr"/>
            <a:lstStyle/>
            <a:p>
              <a:endParaRPr lang="en-US"/>
            </a:p>
          </p:txBody>
        </p:sp>
        <p:sp>
          <p:nvSpPr>
            <p:cNvPr id="39993" name="Text Box 24"/>
            <p:cNvSpPr txBox="1">
              <a:spLocks noChangeArrowheads="1"/>
            </p:cNvSpPr>
            <p:nvPr/>
          </p:nvSpPr>
          <p:spPr bwMode="auto">
            <a:xfrm>
              <a:off x="1564" y="1345"/>
              <a:ext cx="364"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grpSp>
        <p:nvGrpSpPr>
          <p:cNvPr id="39951" name="Group 25"/>
          <p:cNvGrpSpPr>
            <a:grpSpLocks/>
          </p:cNvGrpSpPr>
          <p:nvPr/>
        </p:nvGrpSpPr>
        <p:grpSpPr bwMode="auto">
          <a:xfrm>
            <a:off x="2838450" y="1260475"/>
            <a:ext cx="450850" cy="419100"/>
            <a:chOff x="1565" y="1298"/>
            <a:chExt cx="363" cy="318"/>
          </a:xfrm>
        </p:grpSpPr>
        <p:sp>
          <p:nvSpPr>
            <p:cNvPr id="39990" name="Oval 26"/>
            <p:cNvSpPr>
              <a:spLocks noChangeArrowheads="1"/>
            </p:cNvSpPr>
            <p:nvPr/>
          </p:nvSpPr>
          <p:spPr bwMode="auto">
            <a:xfrm>
              <a:off x="1565" y="1298"/>
              <a:ext cx="318" cy="318"/>
            </a:xfrm>
            <a:prstGeom prst="ellipse">
              <a:avLst/>
            </a:prstGeom>
            <a:solidFill>
              <a:srgbClr val="FF3300"/>
            </a:solidFill>
            <a:ln w="9525">
              <a:solidFill>
                <a:schemeClr val="tx1"/>
              </a:solidFill>
              <a:round/>
              <a:headEnd/>
              <a:tailEnd/>
            </a:ln>
          </p:spPr>
          <p:txBody>
            <a:bodyPr wrap="none" anchor="ctr"/>
            <a:lstStyle/>
            <a:p>
              <a:endParaRPr lang="en-US"/>
            </a:p>
          </p:txBody>
        </p:sp>
        <p:sp>
          <p:nvSpPr>
            <p:cNvPr id="39991" name="Text Box 27"/>
            <p:cNvSpPr txBox="1">
              <a:spLocks noChangeArrowheads="1"/>
            </p:cNvSpPr>
            <p:nvPr/>
          </p:nvSpPr>
          <p:spPr bwMode="auto">
            <a:xfrm>
              <a:off x="1565" y="1345"/>
              <a:ext cx="363"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grpSp>
        <p:nvGrpSpPr>
          <p:cNvPr id="39952" name="Group 28"/>
          <p:cNvGrpSpPr>
            <a:grpSpLocks/>
          </p:cNvGrpSpPr>
          <p:nvPr/>
        </p:nvGrpSpPr>
        <p:grpSpPr bwMode="auto">
          <a:xfrm>
            <a:off x="3906838" y="1260475"/>
            <a:ext cx="447675" cy="419100"/>
            <a:chOff x="1565" y="1298"/>
            <a:chExt cx="362" cy="318"/>
          </a:xfrm>
        </p:grpSpPr>
        <p:sp>
          <p:nvSpPr>
            <p:cNvPr id="39988" name="Oval 29"/>
            <p:cNvSpPr>
              <a:spLocks noChangeArrowheads="1"/>
            </p:cNvSpPr>
            <p:nvPr/>
          </p:nvSpPr>
          <p:spPr bwMode="auto">
            <a:xfrm>
              <a:off x="1565" y="1298"/>
              <a:ext cx="318" cy="318"/>
            </a:xfrm>
            <a:prstGeom prst="ellipse">
              <a:avLst/>
            </a:prstGeom>
            <a:solidFill>
              <a:srgbClr val="7030A0"/>
            </a:solidFill>
            <a:ln w="9525">
              <a:solidFill>
                <a:schemeClr val="tx1"/>
              </a:solidFill>
              <a:round/>
              <a:headEnd/>
              <a:tailEnd/>
            </a:ln>
          </p:spPr>
          <p:txBody>
            <a:bodyPr wrap="none" anchor="ctr"/>
            <a:lstStyle/>
            <a:p>
              <a:endParaRPr lang="en-US">
                <a:solidFill>
                  <a:srgbClr val="7030A0"/>
                </a:solidFill>
              </a:endParaRPr>
            </a:p>
          </p:txBody>
        </p:sp>
        <p:sp>
          <p:nvSpPr>
            <p:cNvPr id="39989" name="Text Box 30"/>
            <p:cNvSpPr txBox="1">
              <a:spLocks noChangeArrowheads="1"/>
            </p:cNvSpPr>
            <p:nvPr/>
          </p:nvSpPr>
          <p:spPr bwMode="auto">
            <a:xfrm>
              <a:off x="1565" y="1345"/>
              <a:ext cx="362" cy="2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3</a:t>
              </a:r>
            </a:p>
          </p:txBody>
        </p:sp>
      </p:grpSp>
      <p:grpSp>
        <p:nvGrpSpPr>
          <p:cNvPr id="39953" name="Group 31"/>
          <p:cNvGrpSpPr>
            <a:grpSpLocks/>
          </p:cNvGrpSpPr>
          <p:nvPr/>
        </p:nvGrpSpPr>
        <p:grpSpPr bwMode="auto">
          <a:xfrm>
            <a:off x="5199063" y="1260475"/>
            <a:ext cx="449262" cy="419100"/>
            <a:chOff x="1565" y="1298"/>
            <a:chExt cx="364" cy="318"/>
          </a:xfrm>
        </p:grpSpPr>
        <p:sp>
          <p:nvSpPr>
            <p:cNvPr id="39986" name="Oval 32"/>
            <p:cNvSpPr>
              <a:spLocks noChangeArrowheads="1"/>
            </p:cNvSpPr>
            <p:nvPr/>
          </p:nvSpPr>
          <p:spPr bwMode="auto">
            <a:xfrm>
              <a:off x="1565" y="1298"/>
              <a:ext cx="318" cy="318"/>
            </a:xfrm>
            <a:prstGeom prst="ellipse">
              <a:avLst/>
            </a:prstGeom>
            <a:solidFill>
              <a:srgbClr val="0070C0"/>
            </a:solidFill>
            <a:ln w="9525">
              <a:solidFill>
                <a:schemeClr val="tx1"/>
              </a:solidFill>
              <a:round/>
              <a:headEnd/>
              <a:tailEnd/>
            </a:ln>
          </p:spPr>
          <p:txBody>
            <a:bodyPr wrap="none" anchor="ctr"/>
            <a:lstStyle/>
            <a:p>
              <a:endParaRPr lang="en-US"/>
            </a:p>
          </p:txBody>
        </p:sp>
        <p:sp>
          <p:nvSpPr>
            <p:cNvPr id="39987" name="Text Box 33"/>
            <p:cNvSpPr txBox="1">
              <a:spLocks noChangeArrowheads="1"/>
            </p:cNvSpPr>
            <p:nvPr/>
          </p:nvSpPr>
          <p:spPr bwMode="auto">
            <a:xfrm>
              <a:off x="1565" y="1345"/>
              <a:ext cx="364"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2</a:t>
              </a:r>
              <a:endParaRPr lang="en-US" sz="1200">
                <a:solidFill>
                  <a:srgbClr val="000099"/>
                </a:solidFill>
                <a:latin typeface="Arial" charset="0"/>
              </a:endParaRPr>
            </a:p>
          </p:txBody>
        </p:sp>
      </p:grpSp>
      <p:grpSp>
        <p:nvGrpSpPr>
          <p:cNvPr id="39954" name="Group 34"/>
          <p:cNvGrpSpPr>
            <a:grpSpLocks/>
          </p:cNvGrpSpPr>
          <p:nvPr/>
        </p:nvGrpSpPr>
        <p:grpSpPr bwMode="auto">
          <a:xfrm>
            <a:off x="6210300" y="1260475"/>
            <a:ext cx="450850" cy="419100"/>
            <a:chOff x="1565" y="1298"/>
            <a:chExt cx="364" cy="318"/>
          </a:xfrm>
        </p:grpSpPr>
        <p:sp>
          <p:nvSpPr>
            <p:cNvPr id="39984" name="Oval 35"/>
            <p:cNvSpPr>
              <a:spLocks noChangeArrowheads="1"/>
            </p:cNvSpPr>
            <p:nvPr/>
          </p:nvSpPr>
          <p:spPr bwMode="auto">
            <a:xfrm>
              <a:off x="1565" y="1298"/>
              <a:ext cx="318" cy="318"/>
            </a:xfrm>
            <a:prstGeom prst="ellipse">
              <a:avLst/>
            </a:prstGeom>
            <a:solidFill>
              <a:srgbClr val="0070C0"/>
            </a:solidFill>
            <a:ln w="9525">
              <a:solidFill>
                <a:schemeClr val="tx1"/>
              </a:solidFill>
              <a:round/>
              <a:headEnd/>
              <a:tailEnd/>
            </a:ln>
          </p:spPr>
          <p:txBody>
            <a:bodyPr wrap="none" anchor="ctr"/>
            <a:lstStyle/>
            <a:p>
              <a:endParaRPr lang="en-US"/>
            </a:p>
          </p:txBody>
        </p:sp>
        <p:sp>
          <p:nvSpPr>
            <p:cNvPr id="39985" name="Text Box 36"/>
            <p:cNvSpPr txBox="1">
              <a:spLocks noChangeArrowheads="1"/>
            </p:cNvSpPr>
            <p:nvPr/>
          </p:nvSpPr>
          <p:spPr bwMode="auto">
            <a:xfrm>
              <a:off x="1566" y="1345"/>
              <a:ext cx="363" cy="2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rgbClr val="FFFFFF"/>
                  </a:solidFill>
                  <a:latin typeface="Arial" charset="0"/>
                </a:rPr>
                <a:t>2</a:t>
              </a:r>
            </a:p>
          </p:txBody>
        </p:sp>
      </p:grpSp>
      <p:grpSp>
        <p:nvGrpSpPr>
          <p:cNvPr id="39955" name="Group 37"/>
          <p:cNvGrpSpPr>
            <a:grpSpLocks/>
          </p:cNvGrpSpPr>
          <p:nvPr/>
        </p:nvGrpSpPr>
        <p:grpSpPr bwMode="auto">
          <a:xfrm>
            <a:off x="4132263" y="4305300"/>
            <a:ext cx="730250" cy="419100"/>
            <a:chOff x="2427" y="1071"/>
            <a:chExt cx="589" cy="318"/>
          </a:xfrm>
        </p:grpSpPr>
        <p:sp>
          <p:nvSpPr>
            <p:cNvPr id="39982" name="Oval 38"/>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9983" name="Text Box 39"/>
            <p:cNvSpPr txBox="1">
              <a:spLocks noChangeArrowheads="1"/>
            </p:cNvSpPr>
            <p:nvPr/>
          </p:nvSpPr>
          <p:spPr bwMode="auto">
            <a:xfrm>
              <a:off x="2427" y="1116"/>
              <a:ext cx="589" cy="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grpSp>
      <p:sp>
        <p:nvSpPr>
          <p:cNvPr id="39956" name="Line 40"/>
          <p:cNvSpPr>
            <a:spLocks noChangeShapeType="1"/>
          </p:cNvSpPr>
          <p:nvPr/>
        </p:nvSpPr>
        <p:spPr bwMode="auto">
          <a:xfrm>
            <a:off x="2276475" y="1679575"/>
            <a:ext cx="225425"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57" name="Line 41"/>
          <p:cNvSpPr>
            <a:spLocks noChangeShapeType="1"/>
          </p:cNvSpPr>
          <p:nvPr/>
        </p:nvSpPr>
        <p:spPr bwMode="auto">
          <a:xfrm flipH="1">
            <a:off x="2670175" y="1679575"/>
            <a:ext cx="338138"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58" name="Line 42"/>
          <p:cNvSpPr>
            <a:spLocks noChangeShapeType="1"/>
          </p:cNvSpPr>
          <p:nvPr/>
        </p:nvSpPr>
        <p:spPr bwMode="auto">
          <a:xfrm flipH="1">
            <a:off x="3849688" y="1679575"/>
            <a:ext cx="169862"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59" name="Line 43"/>
          <p:cNvSpPr>
            <a:spLocks noChangeShapeType="1"/>
          </p:cNvSpPr>
          <p:nvPr/>
        </p:nvSpPr>
        <p:spPr bwMode="auto">
          <a:xfrm>
            <a:off x="5422900" y="1679575"/>
            <a:ext cx="0"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0" name="Line 44"/>
          <p:cNvSpPr>
            <a:spLocks noChangeShapeType="1"/>
          </p:cNvSpPr>
          <p:nvPr/>
        </p:nvSpPr>
        <p:spPr bwMode="auto">
          <a:xfrm>
            <a:off x="6434138" y="1679575"/>
            <a:ext cx="0"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1" name="Line 45"/>
          <p:cNvSpPr>
            <a:spLocks noChangeShapeType="1"/>
          </p:cNvSpPr>
          <p:nvPr/>
        </p:nvSpPr>
        <p:spPr bwMode="auto">
          <a:xfrm>
            <a:off x="2614613" y="2454275"/>
            <a:ext cx="223837"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2" name="Line 46"/>
          <p:cNvSpPr>
            <a:spLocks noChangeShapeType="1"/>
          </p:cNvSpPr>
          <p:nvPr/>
        </p:nvSpPr>
        <p:spPr bwMode="auto">
          <a:xfrm>
            <a:off x="2951163" y="3171825"/>
            <a:ext cx="280987" cy="41751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3" name="Line 47"/>
          <p:cNvSpPr>
            <a:spLocks noChangeShapeType="1"/>
          </p:cNvSpPr>
          <p:nvPr/>
        </p:nvSpPr>
        <p:spPr bwMode="auto">
          <a:xfrm flipH="1">
            <a:off x="3402013" y="2454275"/>
            <a:ext cx="334962" cy="107473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4" name="Line 48"/>
          <p:cNvSpPr>
            <a:spLocks noChangeShapeType="1"/>
          </p:cNvSpPr>
          <p:nvPr/>
        </p:nvSpPr>
        <p:spPr bwMode="auto">
          <a:xfrm>
            <a:off x="3455988" y="3887788"/>
            <a:ext cx="900112" cy="47625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65" name="Line 49"/>
          <p:cNvSpPr>
            <a:spLocks noChangeShapeType="1"/>
          </p:cNvSpPr>
          <p:nvPr/>
        </p:nvSpPr>
        <p:spPr bwMode="auto">
          <a:xfrm flipH="1">
            <a:off x="4524375" y="2454275"/>
            <a:ext cx="898525" cy="185102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66" name="Line 50"/>
          <p:cNvSpPr>
            <a:spLocks noChangeShapeType="1"/>
          </p:cNvSpPr>
          <p:nvPr/>
        </p:nvSpPr>
        <p:spPr bwMode="auto">
          <a:xfrm flipH="1">
            <a:off x="4637088" y="2454275"/>
            <a:ext cx="1741487" cy="19097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67" name="Text Box 51"/>
          <p:cNvSpPr txBox="1">
            <a:spLocks noChangeArrowheads="1"/>
          </p:cNvSpPr>
          <p:nvPr/>
        </p:nvSpPr>
        <p:spPr bwMode="auto">
          <a:xfrm>
            <a:off x="2211388" y="1209675"/>
            <a:ext cx="560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39968" name="Text Box 52"/>
          <p:cNvSpPr txBox="1">
            <a:spLocks noChangeArrowheads="1"/>
          </p:cNvSpPr>
          <p:nvPr/>
        </p:nvSpPr>
        <p:spPr bwMode="auto">
          <a:xfrm>
            <a:off x="3065463" y="1201738"/>
            <a:ext cx="557212"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9969" name="Text Box 53"/>
          <p:cNvSpPr txBox="1">
            <a:spLocks noChangeArrowheads="1"/>
          </p:cNvSpPr>
          <p:nvPr/>
        </p:nvSpPr>
        <p:spPr bwMode="auto">
          <a:xfrm>
            <a:off x="2560638" y="1919288"/>
            <a:ext cx="5588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39970" name="Text Box 54"/>
          <p:cNvSpPr txBox="1">
            <a:spLocks noChangeArrowheads="1"/>
          </p:cNvSpPr>
          <p:nvPr/>
        </p:nvSpPr>
        <p:spPr bwMode="auto">
          <a:xfrm>
            <a:off x="2894013" y="2695575"/>
            <a:ext cx="561975"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39971" name="Text Box 55"/>
          <p:cNvSpPr txBox="1">
            <a:spLocks noChangeArrowheads="1"/>
          </p:cNvSpPr>
          <p:nvPr/>
        </p:nvSpPr>
        <p:spPr bwMode="auto">
          <a:xfrm>
            <a:off x="3343275" y="3467100"/>
            <a:ext cx="563563"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39972" name="Text Box 56"/>
          <p:cNvSpPr txBox="1">
            <a:spLocks noChangeArrowheads="1"/>
          </p:cNvSpPr>
          <p:nvPr/>
        </p:nvSpPr>
        <p:spPr bwMode="auto">
          <a:xfrm>
            <a:off x="4076700" y="1201738"/>
            <a:ext cx="558800" cy="276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39973" name="Text Box 57"/>
          <p:cNvSpPr txBox="1">
            <a:spLocks noChangeArrowheads="1"/>
          </p:cNvSpPr>
          <p:nvPr/>
        </p:nvSpPr>
        <p:spPr bwMode="auto">
          <a:xfrm>
            <a:off x="3736975" y="1979613"/>
            <a:ext cx="563563"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39974" name="Text Box 58"/>
          <p:cNvSpPr txBox="1">
            <a:spLocks noChangeArrowheads="1"/>
          </p:cNvSpPr>
          <p:nvPr/>
        </p:nvSpPr>
        <p:spPr bwMode="auto">
          <a:xfrm>
            <a:off x="5365750" y="1201738"/>
            <a:ext cx="56038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39975" name="Text Box 59"/>
          <p:cNvSpPr txBox="1">
            <a:spLocks noChangeArrowheads="1"/>
          </p:cNvSpPr>
          <p:nvPr/>
        </p:nvSpPr>
        <p:spPr bwMode="auto">
          <a:xfrm>
            <a:off x="5365750" y="1979613"/>
            <a:ext cx="56038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39976" name="Text Box 60"/>
          <p:cNvSpPr txBox="1">
            <a:spLocks noChangeArrowheads="1"/>
          </p:cNvSpPr>
          <p:nvPr/>
        </p:nvSpPr>
        <p:spPr bwMode="auto">
          <a:xfrm>
            <a:off x="6432550" y="1196975"/>
            <a:ext cx="5588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39977" name="Text Box 61"/>
          <p:cNvSpPr txBox="1">
            <a:spLocks noChangeArrowheads="1"/>
          </p:cNvSpPr>
          <p:nvPr/>
        </p:nvSpPr>
        <p:spPr bwMode="auto">
          <a:xfrm>
            <a:off x="6376988" y="1979613"/>
            <a:ext cx="561975"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39978" name="Text Box 62"/>
          <p:cNvSpPr txBox="1">
            <a:spLocks noChangeArrowheads="1"/>
          </p:cNvSpPr>
          <p:nvPr/>
        </p:nvSpPr>
        <p:spPr bwMode="auto">
          <a:xfrm>
            <a:off x="4525963" y="4310063"/>
            <a:ext cx="56038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39979" name="Rectangle 63"/>
          <p:cNvSpPr>
            <a:spLocks noChangeArrowheads="1"/>
          </p:cNvSpPr>
          <p:nvPr/>
        </p:nvSpPr>
        <p:spPr bwMode="auto">
          <a:xfrm>
            <a:off x="4438650" y="3290888"/>
            <a:ext cx="26828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nchor="ctr">
            <a:spAutoFit/>
          </a:bodyPr>
          <a:lstStyle/>
          <a:p>
            <a:r>
              <a:rPr lang="en-US" sz="1200">
                <a:solidFill>
                  <a:srgbClr val="FFFFFF"/>
                </a:solidFill>
                <a:latin typeface="Arial" charset="0"/>
              </a:rPr>
              <a:t>1</a:t>
            </a:r>
          </a:p>
        </p:txBody>
      </p:sp>
      <p:sp>
        <p:nvSpPr>
          <p:cNvPr id="39980" name="Rectangle 64"/>
          <p:cNvSpPr>
            <a:spLocks noChangeArrowheads="1"/>
          </p:cNvSpPr>
          <p:nvPr/>
        </p:nvSpPr>
        <p:spPr bwMode="auto">
          <a:xfrm>
            <a:off x="6294438" y="2060575"/>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wrap="none" anchor="ctr">
            <a:spAutoFit/>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203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203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5203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520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096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3D6A9E3-8ECB-D242-B379-DB11877312E6}" type="slidenum">
              <a:rPr lang="en-US" sz="1400" b="0"/>
              <a:pPr/>
              <a:t>38</a:t>
            </a:fld>
            <a:endParaRPr lang="en-US" sz="1400" b="0"/>
          </a:p>
        </p:txBody>
      </p:sp>
      <p:sp>
        <p:nvSpPr>
          <p:cNvPr id="40964" name="Rectangle 2"/>
          <p:cNvSpPr>
            <a:spLocks noGrp="1" noChangeArrowheads="1"/>
          </p:cNvSpPr>
          <p:nvPr>
            <p:ph type="title"/>
          </p:nvPr>
        </p:nvSpPr>
        <p:spPr/>
        <p:txBody>
          <a:bodyPr/>
          <a:lstStyle/>
          <a:p>
            <a:r>
              <a:rPr lang="en-US">
                <a:latin typeface="Arial Narrow" charset="0"/>
              </a:rPr>
              <a:t>Exactness of Hu</a:t>
            </a:r>
            <a:r>
              <a:rPr lang="ja-JP" altLang="en-US">
                <a:latin typeface="Arial Narrow" charset="0"/>
              </a:rPr>
              <a:t>’</a:t>
            </a:r>
            <a:r>
              <a:rPr lang="en-US">
                <a:latin typeface="Arial Narrow" charset="0"/>
              </a:rPr>
              <a:t>s algorithm</a:t>
            </a:r>
          </a:p>
        </p:txBody>
      </p:sp>
      <p:sp>
        <p:nvSpPr>
          <p:cNvPr id="1453059" name="Rectangle 3"/>
          <p:cNvSpPr>
            <a:spLocks noGrp="1" noChangeArrowheads="1"/>
          </p:cNvSpPr>
          <p:nvPr>
            <p:ph type="body" idx="1"/>
          </p:nvPr>
        </p:nvSpPr>
        <p:spPr>
          <a:xfrm>
            <a:off x="349250" y="1006475"/>
            <a:ext cx="8794750" cy="5407025"/>
          </a:xfrm>
        </p:spPr>
        <p:txBody>
          <a:bodyPr/>
          <a:lstStyle/>
          <a:p>
            <a:pPr marL="342900" indent="-342900">
              <a:lnSpc>
                <a:spcPct val="90000"/>
              </a:lnSpc>
            </a:pPr>
            <a:r>
              <a:rPr lang="en-US" sz="2400" dirty="0">
                <a:latin typeface="Arial Narrow" charset="0"/>
              </a:rPr>
              <a:t>Theorem1:</a:t>
            </a:r>
          </a:p>
          <a:p>
            <a:pPr marL="742950" lvl="1" indent="-285750">
              <a:lnSpc>
                <a:spcPct val="90000"/>
              </a:lnSpc>
            </a:pPr>
            <a:r>
              <a:rPr lang="en-US" sz="2000" dirty="0">
                <a:latin typeface="Arial Narrow" charset="0"/>
              </a:rPr>
              <a:t>Given a dag with operations of the same type</a:t>
            </a:r>
          </a:p>
          <a:p>
            <a:pPr marL="742950" lvl="1" indent="-285750">
              <a:lnSpc>
                <a:spcPct val="90000"/>
              </a:lnSpc>
            </a:pPr>
            <a:r>
              <a:rPr lang="en-US" sz="2000" dirty="0" err="1">
                <a:solidFill>
                  <a:schemeClr val="tx2"/>
                </a:solidFill>
                <a:latin typeface="Lucida Grande" charset="0"/>
                <a:cs typeface="Arial" charset="0"/>
              </a:rPr>
              <a:t>ā</a:t>
            </a:r>
            <a:r>
              <a:rPr lang="en-US" sz="2000" dirty="0">
                <a:latin typeface="Arial Narrow" charset="0"/>
                <a:cs typeface="Arial" charset="0"/>
              </a:rPr>
              <a:t> = max </a:t>
            </a:r>
            <a:r>
              <a:rPr lang="en-US" sz="2000" baseline="30000" dirty="0">
                <a:latin typeface="Arial Narrow" charset="0"/>
                <a:cs typeface="Arial" charset="0"/>
              </a:rPr>
              <a:t>┌</a:t>
            </a:r>
            <a:r>
              <a:rPr lang="en-US" sz="2000" dirty="0">
                <a:latin typeface="Arial Narrow" charset="0"/>
                <a:cs typeface="Arial" charset="0"/>
              </a:rPr>
              <a:t>                              </a:t>
            </a:r>
            <a:r>
              <a:rPr lang="en-US" sz="2000" baseline="30000" dirty="0">
                <a:latin typeface="Arial Narrow" charset="0"/>
                <a:cs typeface="Arial" charset="0"/>
              </a:rPr>
              <a:t>┐</a:t>
            </a:r>
          </a:p>
          <a:p>
            <a:pPr marL="742950" lvl="1" indent="-285750">
              <a:lnSpc>
                <a:spcPct val="90000"/>
              </a:lnSpc>
            </a:pPr>
            <a:endParaRPr lang="en-US" sz="2000" baseline="30000" dirty="0">
              <a:latin typeface="Arial Narrow" charset="0"/>
              <a:cs typeface="Arial" charset="0"/>
            </a:endParaRPr>
          </a:p>
          <a:p>
            <a:pPr marL="742950" lvl="1" indent="-285750">
              <a:lnSpc>
                <a:spcPct val="90000"/>
              </a:lnSpc>
            </a:pPr>
            <a:r>
              <a:rPr lang="en-US" sz="2000" dirty="0" err="1">
                <a:solidFill>
                  <a:schemeClr val="tx2"/>
                </a:solidFill>
                <a:latin typeface="Lucida Grande" charset="0"/>
                <a:cs typeface="Arial" charset="0"/>
              </a:rPr>
              <a:t>ā</a:t>
            </a:r>
            <a:r>
              <a:rPr lang="en-US" sz="2000" dirty="0">
                <a:latin typeface="Arial Narrow" charset="0"/>
                <a:cs typeface="Arial" charset="0"/>
              </a:rPr>
              <a:t> is a lower bound on the number of resources to complete a schedule with latency </a:t>
            </a:r>
            <a:r>
              <a:rPr lang="en-US" sz="2000" dirty="0" err="1">
                <a:solidFill>
                  <a:schemeClr val="tx2"/>
                </a:solidFill>
                <a:latin typeface="Lucida Grande" charset="0"/>
                <a:cs typeface="Arial" charset="0"/>
              </a:rPr>
              <a:t>λ</a:t>
            </a:r>
            <a:endParaRPr lang="en-US" sz="2000" dirty="0">
              <a:latin typeface="Arial Narrow" charset="0"/>
              <a:cs typeface="Arial" charset="0"/>
            </a:endParaRPr>
          </a:p>
          <a:p>
            <a:pPr marL="742950" lvl="1" indent="-285750">
              <a:lnSpc>
                <a:spcPct val="90000"/>
              </a:lnSpc>
            </a:pPr>
            <a:r>
              <a:rPr lang="el-GR" sz="2000" dirty="0">
                <a:solidFill>
                  <a:schemeClr val="tx2"/>
                </a:solidFill>
                <a:latin typeface="Lucida Grande" charset="0"/>
                <a:cs typeface="Arial" charset="0"/>
              </a:rPr>
              <a:t>γ</a:t>
            </a:r>
            <a:r>
              <a:rPr lang="en-US" sz="2000" dirty="0">
                <a:latin typeface="Arial Narrow" charset="0"/>
                <a:cs typeface="Arial" charset="0"/>
              </a:rPr>
              <a:t> is a positive integer</a:t>
            </a:r>
          </a:p>
          <a:p>
            <a:pPr marL="342900" indent="-342900">
              <a:lnSpc>
                <a:spcPct val="90000"/>
              </a:lnSpc>
            </a:pPr>
            <a:r>
              <a:rPr lang="en-US" sz="2400" dirty="0">
                <a:latin typeface="Arial Narrow" charset="0"/>
              </a:rPr>
              <a:t>Theorem2:</a:t>
            </a:r>
            <a:endParaRPr lang="en-US" sz="1800" dirty="0">
              <a:latin typeface="Arial Narrow" charset="0"/>
            </a:endParaRPr>
          </a:p>
          <a:p>
            <a:pPr marL="742950" lvl="1" indent="-285750">
              <a:lnSpc>
                <a:spcPct val="90000"/>
              </a:lnSpc>
            </a:pPr>
            <a:r>
              <a:rPr lang="en-US" sz="2000" dirty="0">
                <a:latin typeface="Arial Narrow" charset="0"/>
                <a:cs typeface="Arial" charset="0"/>
              </a:rPr>
              <a:t>Hu</a:t>
            </a:r>
            <a:r>
              <a:rPr lang="ja-JP" altLang="en-US" sz="2000" dirty="0">
                <a:latin typeface="Arial Narrow" charset="0"/>
                <a:cs typeface="Arial" charset="0"/>
              </a:rPr>
              <a:t>’</a:t>
            </a:r>
            <a:r>
              <a:rPr lang="en-US" sz="2000" dirty="0">
                <a:latin typeface="Arial Narrow" charset="0"/>
                <a:cs typeface="Arial" charset="0"/>
              </a:rPr>
              <a:t>s algorithm applied to a tree with </a:t>
            </a:r>
            <a:r>
              <a:rPr lang="en-US" sz="2000" dirty="0" err="1">
                <a:solidFill>
                  <a:schemeClr val="bg2">
                    <a:lumMod val="75000"/>
                  </a:schemeClr>
                </a:solidFill>
                <a:latin typeface="Lucida Grande" charset="0"/>
                <a:cs typeface="Arial" charset="0"/>
              </a:rPr>
              <a:t>ā</a:t>
            </a:r>
            <a:r>
              <a:rPr lang="en-US" sz="2000" dirty="0">
                <a:latin typeface="Arial Narrow" charset="0"/>
                <a:cs typeface="Arial" charset="0"/>
              </a:rPr>
              <a:t> unit-cycle resources achieves latency </a:t>
            </a:r>
            <a:r>
              <a:rPr lang="en-US" sz="2000" dirty="0" err="1">
                <a:solidFill>
                  <a:schemeClr val="tx2"/>
                </a:solidFill>
                <a:latin typeface="Lucida Grande" charset="0"/>
                <a:cs typeface="Arial" charset="0"/>
              </a:rPr>
              <a:t>λ</a:t>
            </a:r>
            <a:r>
              <a:rPr lang="en-US" sz="1000" dirty="0">
                <a:latin typeface="Arial Narrow" charset="0"/>
                <a:cs typeface="Arial" charset="0"/>
              </a:rPr>
              <a:t> </a:t>
            </a:r>
          </a:p>
          <a:p>
            <a:pPr marL="342900" indent="-342900">
              <a:lnSpc>
                <a:spcPct val="90000"/>
              </a:lnSpc>
            </a:pPr>
            <a:r>
              <a:rPr lang="en-US" sz="2400" dirty="0">
                <a:latin typeface="Arial Narrow" charset="0"/>
              </a:rPr>
              <a:t>Corollary:</a:t>
            </a:r>
            <a:endParaRPr lang="en-US" sz="2000" dirty="0">
              <a:latin typeface="Arial Narrow" charset="0"/>
            </a:endParaRPr>
          </a:p>
          <a:p>
            <a:pPr marL="742950" lvl="1" indent="-285750">
              <a:lnSpc>
                <a:spcPct val="90000"/>
              </a:lnSpc>
            </a:pPr>
            <a:r>
              <a:rPr lang="en-US" sz="2000" dirty="0">
                <a:latin typeface="Arial Narrow" charset="0"/>
                <a:cs typeface="Arial" charset="0"/>
              </a:rPr>
              <a:t>Since</a:t>
            </a:r>
            <a:r>
              <a:rPr lang="en-US" sz="2000" b="0" dirty="0">
                <a:latin typeface="Arial Narrow" charset="0"/>
                <a:cs typeface="Arial" charset="0"/>
              </a:rPr>
              <a:t> </a:t>
            </a:r>
            <a:r>
              <a:rPr lang="en-US" sz="2000" dirty="0" err="1">
                <a:solidFill>
                  <a:schemeClr val="tx2"/>
                </a:solidFill>
                <a:latin typeface="Lucida Grande" charset="0"/>
                <a:cs typeface="Arial" charset="0"/>
              </a:rPr>
              <a:t>ā</a:t>
            </a:r>
            <a:r>
              <a:rPr lang="en-US" sz="2000" b="0" dirty="0">
                <a:latin typeface="Arial Narrow" charset="0"/>
                <a:cs typeface="Arial" charset="0"/>
              </a:rPr>
              <a:t> </a:t>
            </a:r>
            <a:r>
              <a:rPr lang="en-US" sz="2000" dirty="0">
                <a:latin typeface="Arial Narrow" charset="0"/>
                <a:cs typeface="Arial" charset="0"/>
              </a:rPr>
              <a:t>is a lower bound on the number of resources for achieving </a:t>
            </a:r>
            <a:r>
              <a:rPr lang="en-US" sz="2000" dirty="0" err="1">
                <a:solidFill>
                  <a:schemeClr val="tx2"/>
                </a:solidFill>
                <a:latin typeface="Lucida Grande" charset="0"/>
                <a:cs typeface="Arial" charset="0"/>
              </a:rPr>
              <a:t>λ</a:t>
            </a:r>
            <a:r>
              <a:rPr lang="en-US" sz="2000">
                <a:latin typeface="Arial Narrow" charset="0"/>
                <a:cs typeface="Arial" charset="0"/>
              </a:rPr>
              <a:t>,</a:t>
            </a:r>
            <a:br>
              <a:rPr lang="en-US" sz="2000">
                <a:latin typeface="Arial Narrow" charset="0"/>
                <a:cs typeface="Arial" charset="0"/>
              </a:rPr>
            </a:br>
            <a:r>
              <a:rPr lang="en-US" sz="2000">
                <a:latin typeface="Arial Narrow" charset="0"/>
                <a:cs typeface="Arial" charset="0"/>
              </a:rPr>
              <a:t> </a:t>
            </a:r>
            <a:r>
              <a:rPr lang="en-US" sz="2000" dirty="0">
                <a:latin typeface="Arial Narrow" charset="0"/>
                <a:cs typeface="Arial" charset="0"/>
              </a:rPr>
              <a:t>then </a:t>
            </a:r>
            <a:r>
              <a:rPr lang="en-US" sz="2000" dirty="0" err="1">
                <a:solidFill>
                  <a:schemeClr val="tx2"/>
                </a:solidFill>
                <a:latin typeface="Lucida Grande" charset="0"/>
                <a:cs typeface="Arial" charset="0"/>
              </a:rPr>
              <a:t>λ</a:t>
            </a:r>
            <a:r>
              <a:rPr lang="en-US" sz="2000" dirty="0">
                <a:solidFill>
                  <a:schemeClr val="tx2"/>
                </a:solidFill>
                <a:latin typeface="Arial Narrow" charset="0"/>
                <a:cs typeface="Arial" charset="0"/>
              </a:rPr>
              <a:t> </a:t>
            </a:r>
            <a:r>
              <a:rPr lang="en-US" sz="2000" dirty="0">
                <a:latin typeface="Arial Narrow" charset="0"/>
                <a:cs typeface="Arial" charset="0"/>
              </a:rPr>
              <a:t>is minimum</a:t>
            </a:r>
            <a:endParaRPr lang="en-US" sz="1800" dirty="0">
              <a:latin typeface="Arial Narrow" charset="0"/>
              <a:cs typeface="Arial" charset="0"/>
            </a:endParaRPr>
          </a:p>
          <a:p>
            <a:pPr marL="342900" indent="-342900">
              <a:lnSpc>
                <a:spcPct val="90000"/>
              </a:lnSpc>
            </a:pPr>
            <a:endParaRPr lang="en-US" sz="1200" dirty="0">
              <a:latin typeface="Arial Narrow" charset="0"/>
              <a:cs typeface="Arial" charset="0"/>
            </a:endParaRPr>
          </a:p>
          <a:p>
            <a:pPr marL="342900" indent="-342900">
              <a:lnSpc>
                <a:spcPct val="90000"/>
              </a:lnSpc>
            </a:pPr>
            <a:endParaRPr lang="en-US" sz="1200" dirty="0">
              <a:latin typeface="Arial Narrow" charset="0"/>
              <a:cs typeface="Arial" charset="0"/>
            </a:endParaRPr>
          </a:p>
          <a:p>
            <a:pPr marL="1162050" lvl="2">
              <a:buFont typeface="Monotype Sorts" charset="0"/>
              <a:buNone/>
            </a:pPr>
            <a:endParaRPr lang="en-US" sz="900" dirty="0">
              <a:latin typeface="Arial Narrow" charset="0"/>
            </a:endParaRPr>
          </a:p>
        </p:txBody>
      </p:sp>
      <p:sp>
        <p:nvSpPr>
          <p:cNvPr id="40966" name="Text Box 7"/>
          <p:cNvSpPr txBox="1">
            <a:spLocks noChangeArrowheads="1"/>
          </p:cNvSpPr>
          <p:nvPr/>
        </p:nvSpPr>
        <p:spPr bwMode="auto">
          <a:xfrm>
            <a:off x="6551613" y="506413"/>
            <a:ext cx="4318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l-GR" sz="1600" b="0">
                <a:latin typeface="Arial" charset="0"/>
                <a:cs typeface="Arial" charset="0"/>
              </a:rPr>
              <a:t>γ</a:t>
            </a:r>
            <a:endParaRPr lang="en-US" sz="1600" b="0">
              <a:latin typeface="Arial" charset="0"/>
              <a:cs typeface="Arial" charset="0"/>
            </a:endParaRPr>
          </a:p>
        </p:txBody>
      </p:sp>
      <p:grpSp>
        <p:nvGrpSpPr>
          <p:cNvPr id="40967" name="Group 9"/>
          <p:cNvGrpSpPr>
            <a:grpSpLocks/>
          </p:cNvGrpSpPr>
          <p:nvPr/>
        </p:nvGrpSpPr>
        <p:grpSpPr bwMode="auto">
          <a:xfrm>
            <a:off x="2182813" y="1727200"/>
            <a:ext cx="1800225" cy="696913"/>
            <a:chOff x="1480" y="1217"/>
            <a:chExt cx="1134" cy="439"/>
          </a:xfrm>
        </p:grpSpPr>
        <p:sp>
          <p:nvSpPr>
            <p:cNvPr id="40968" name="Line 4"/>
            <p:cNvSpPr>
              <a:spLocks noChangeShapeType="1"/>
            </p:cNvSpPr>
            <p:nvPr/>
          </p:nvSpPr>
          <p:spPr bwMode="auto">
            <a:xfrm>
              <a:off x="1525" y="1489"/>
              <a:ext cx="1044"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0969" name="Text Box 5"/>
            <p:cNvSpPr txBox="1">
              <a:spLocks noChangeArrowheads="1"/>
            </p:cNvSpPr>
            <p:nvPr/>
          </p:nvSpPr>
          <p:spPr bwMode="auto">
            <a:xfrm>
              <a:off x="1616" y="1444"/>
              <a:ext cx="817"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l-GR" sz="1600" b="0">
                  <a:latin typeface="Arial" charset="0"/>
                  <a:cs typeface="Arial" charset="0"/>
                </a:rPr>
                <a:t>γ</a:t>
              </a:r>
              <a:r>
                <a:rPr lang="en-US" sz="1600" b="0">
                  <a:latin typeface="Arial" charset="0"/>
                  <a:cs typeface="Arial" charset="0"/>
                </a:rPr>
                <a:t> </a:t>
              </a:r>
              <a:r>
                <a:rPr lang="en-US" sz="1600" b="0">
                  <a:latin typeface="Arial" charset="0"/>
                </a:rPr>
                <a:t>+ </a:t>
              </a:r>
              <a:r>
                <a:rPr lang="el-GR" sz="1600" b="0">
                  <a:latin typeface="Arial" charset="0"/>
                  <a:cs typeface="Arial" charset="0"/>
                </a:rPr>
                <a:t>λ</a:t>
              </a:r>
              <a:r>
                <a:rPr lang="en-US" sz="1600" b="0">
                  <a:latin typeface="Arial" charset="0"/>
                </a:rPr>
                <a:t> - </a:t>
              </a:r>
              <a:r>
                <a:rPr lang="el-GR" sz="1600" b="0">
                  <a:latin typeface="Arial" charset="0"/>
                  <a:cs typeface="Arial" charset="0"/>
                </a:rPr>
                <a:t>α</a:t>
              </a:r>
              <a:endParaRPr lang="en-US" sz="1600" b="0">
                <a:latin typeface="Arial" charset="0"/>
                <a:cs typeface="Arial" charset="0"/>
              </a:endParaRPr>
            </a:p>
          </p:txBody>
        </p:sp>
        <p:sp>
          <p:nvSpPr>
            <p:cNvPr id="40970" name="Text Box 6"/>
            <p:cNvSpPr txBox="1">
              <a:spLocks noChangeArrowheads="1"/>
            </p:cNvSpPr>
            <p:nvPr/>
          </p:nvSpPr>
          <p:spPr bwMode="auto">
            <a:xfrm>
              <a:off x="1480" y="1262"/>
              <a:ext cx="1134"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l-GR" sz="1600" b="0">
                  <a:latin typeface="Arial" charset="0"/>
                  <a:cs typeface="Arial" charset="0"/>
                </a:rPr>
                <a:t>Σ</a:t>
              </a:r>
              <a:r>
                <a:rPr lang="en-US" sz="1600" b="0" baseline="-25000">
                  <a:latin typeface="Arial" charset="0"/>
                  <a:cs typeface="Arial" charset="0"/>
                </a:rPr>
                <a:t>j=1</a:t>
              </a:r>
              <a:r>
                <a:rPr lang="en-US" sz="1600" b="0">
                  <a:latin typeface="Arial" charset="0"/>
                  <a:cs typeface="Arial" charset="0"/>
                </a:rPr>
                <a:t> </a:t>
              </a:r>
              <a:r>
                <a:rPr lang="en-US" sz="1600" b="0" i="1">
                  <a:latin typeface="Arial" charset="0"/>
                </a:rPr>
                <a:t>p</a:t>
              </a:r>
              <a:r>
                <a:rPr lang="en-US" sz="1600" b="0">
                  <a:latin typeface="Arial" charset="0"/>
                </a:rPr>
                <a:t>( </a:t>
              </a:r>
              <a:r>
                <a:rPr lang="el-GR" sz="1600" b="0">
                  <a:latin typeface="Arial" charset="0"/>
                  <a:cs typeface="Arial" charset="0"/>
                </a:rPr>
                <a:t>α</a:t>
              </a:r>
              <a:r>
                <a:rPr lang="en-US" sz="1600" b="0">
                  <a:latin typeface="Arial" charset="0"/>
                  <a:cs typeface="Arial" charset="0"/>
                </a:rPr>
                <a:t> + 1 – </a:t>
              </a:r>
              <a:r>
                <a:rPr lang="en-US" sz="1600" b="0" i="1">
                  <a:latin typeface="Arial" charset="0"/>
                  <a:cs typeface="Arial" charset="0"/>
                </a:rPr>
                <a:t>j</a:t>
              </a:r>
              <a:r>
                <a:rPr lang="en-US" sz="1600" b="0">
                  <a:latin typeface="Arial" charset="0"/>
                  <a:cs typeface="Arial" charset="0"/>
                </a:rPr>
                <a:t>) </a:t>
              </a:r>
            </a:p>
          </p:txBody>
        </p:sp>
        <p:sp>
          <p:nvSpPr>
            <p:cNvPr id="40971" name="Text Box 8"/>
            <p:cNvSpPr txBox="1">
              <a:spLocks noChangeArrowheads="1"/>
            </p:cNvSpPr>
            <p:nvPr/>
          </p:nvSpPr>
          <p:spPr bwMode="auto">
            <a:xfrm>
              <a:off x="1571" y="1217"/>
              <a:ext cx="272"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l-GR" sz="1000" b="0">
                  <a:latin typeface="Arial" charset="0"/>
                  <a:cs typeface="Arial" charset="0"/>
                </a:rPr>
                <a:t>γ</a:t>
              </a:r>
              <a:endParaRPr lang="en-US" sz="1000" b="0">
                <a:latin typeface="Arial" charset="0"/>
                <a:cs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3059">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3059">
                                            <p:txEl>
                                              <p:pRg st="7" end="7"/>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53059">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5305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198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39B8338-B95A-CD4E-865B-22C06239322A}" type="slidenum">
              <a:rPr lang="en-US" sz="1400" b="0"/>
              <a:pPr/>
              <a:t>39</a:t>
            </a:fld>
            <a:endParaRPr lang="en-US" sz="1400" b="0"/>
          </a:p>
        </p:txBody>
      </p:sp>
      <p:sp>
        <p:nvSpPr>
          <p:cNvPr id="41988" name="Rectangle 2"/>
          <p:cNvSpPr>
            <a:spLocks noGrp="1" noChangeArrowheads="1"/>
          </p:cNvSpPr>
          <p:nvPr>
            <p:ph type="title"/>
          </p:nvPr>
        </p:nvSpPr>
        <p:spPr/>
        <p:txBody>
          <a:bodyPr/>
          <a:lstStyle/>
          <a:p>
            <a:r>
              <a:rPr lang="en-US">
                <a:latin typeface="Arial Narrow" charset="0"/>
              </a:rPr>
              <a:t>List scheduling algorithms</a:t>
            </a:r>
          </a:p>
        </p:txBody>
      </p:sp>
      <p:sp>
        <p:nvSpPr>
          <p:cNvPr id="41989" name="Rectangle 3"/>
          <p:cNvSpPr>
            <a:spLocks noGrp="1" noChangeArrowheads="1"/>
          </p:cNvSpPr>
          <p:nvPr>
            <p:ph type="body" idx="1"/>
          </p:nvPr>
        </p:nvSpPr>
        <p:spPr/>
        <p:txBody>
          <a:bodyPr/>
          <a:lstStyle/>
          <a:p>
            <a:pPr marL="342900" indent="-342900">
              <a:lnSpc>
                <a:spcPct val="110000"/>
              </a:lnSpc>
            </a:pPr>
            <a:r>
              <a:rPr lang="en-US">
                <a:latin typeface="Arial Narrow" charset="0"/>
              </a:rPr>
              <a:t>Heuristic method for:</a:t>
            </a:r>
          </a:p>
          <a:p>
            <a:pPr marL="742950" lvl="1" indent="-285750"/>
            <a:r>
              <a:rPr lang="en-US">
                <a:latin typeface="Arial Narrow" charset="0"/>
              </a:rPr>
              <a:t>Min </a:t>
            </a:r>
            <a:r>
              <a:rPr lang="en-US" i="1">
                <a:latin typeface="Arial Narrow" charset="0"/>
              </a:rPr>
              <a:t>latency</a:t>
            </a:r>
            <a:r>
              <a:rPr lang="en-US">
                <a:latin typeface="Arial Narrow" charset="0"/>
              </a:rPr>
              <a:t> subject to </a:t>
            </a:r>
            <a:r>
              <a:rPr lang="en-US" i="1">
                <a:latin typeface="Arial Narrow" charset="0"/>
              </a:rPr>
              <a:t>resource bound</a:t>
            </a:r>
            <a:endParaRPr lang="en-US">
              <a:latin typeface="Arial Narrow" charset="0"/>
            </a:endParaRPr>
          </a:p>
          <a:p>
            <a:pPr marL="742950" lvl="1" indent="-285750"/>
            <a:r>
              <a:rPr lang="en-US">
                <a:latin typeface="Arial Narrow" charset="0"/>
              </a:rPr>
              <a:t>Min </a:t>
            </a:r>
            <a:r>
              <a:rPr lang="en-US" i="1">
                <a:latin typeface="Arial Narrow" charset="0"/>
              </a:rPr>
              <a:t>resource</a:t>
            </a:r>
            <a:r>
              <a:rPr lang="en-US">
                <a:latin typeface="Arial Narrow" charset="0"/>
              </a:rPr>
              <a:t> subject to </a:t>
            </a:r>
            <a:r>
              <a:rPr lang="en-US" i="1">
                <a:latin typeface="Arial Narrow" charset="0"/>
              </a:rPr>
              <a:t>latency bound</a:t>
            </a:r>
            <a:endParaRPr lang="en-US">
              <a:latin typeface="Arial Narrow" charset="0"/>
            </a:endParaRPr>
          </a:p>
          <a:p>
            <a:pPr marL="342900" indent="-342900">
              <a:lnSpc>
                <a:spcPct val="110000"/>
              </a:lnSpc>
            </a:pPr>
            <a:r>
              <a:rPr lang="en-US">
                <a:latin typeface="Arial Narrow" charset="0"/>
              </a:rPr>
              <a:t>Greedy strategy (like Hu</a:t>
            </a:r>
            <a:r>
              <a:rPr lang="ja-JP" altLang="en-US">
                <a:latin typeface="Arial Narrow" charset="0"/>
              </a:rPr>
              <a:t>’</a:t>
            </a:r>
            <a:r>
              <a:rPr lang="en-US">
                <a:latin typeface="Arial Narrow" charset="0"/>
              </a:rPr>
              <a:t>s)</a:t>
            </a:r>
          </a:p>
          <a:p>
            <a:pPr marL="342900" indent="-342900">
              <a:lnSpc>
                <a:spcPct val="110000"/>
              </a:lnSpc>
            </a:pPr>
            <a:r>
              <a:rPr lang="en-US">
                <a:latin typeface="Arial Narrow" charset="0"/>
              </a:rPr>
              <a:t>General graphs (unlike Hu</a:t>
            </a:r>
            <a:r>
              <a:rPr lang="ja-JP" altLang="en-US">
                <a:latin typeface="Arial Narrow" charset="0"/>
              </a:rPr>
              <a:t>’</a:t>
            </a:r>
            <a:r>
              <a:rPr lang="en-US">
                <a:latin typeface="Arial Narrow" charset="0"/>
              </a:rPr>
              <a:t>s)</a:t>
            </a:r>
          </a:p>
          <a:p>
            <a:pPr marL="342900" indent="-342900">
              <a:lnSpc>
                <a:spcPct val="110000"/>
              </a:lnSpc>
            </a:pPr>
            <a:r>
              <a:rPr lang="en-US">
                <a:latin typeface="Arial Narrow" charset="0"/>
              </a:rPr>
              <a:t>Priority list heuristics</a:t>
            </a:r>
          </a:p>
          <a:p>
            <a:pPr marL="742950" lvl="1" indent="-285750"/>
            <a:r>
              <a:rPr lang="en-US">
                <a:latin typeface="Arial Narrow" charset="0"/>
              </a:rPr>
              <a:t>Longest path to sink</a:t>
            </a:r>
          </a:p>
          <a:p>
            <a:pPr marL="742950" lvl="1" indent="-285750"/>
            <a:r>
              <a:rPr lang="en-US">
                <a:latin typeface="Arial Narrow" charset="0"/>
              </a:rPr>
              <a:t>Longest path to timing constraint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14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64CAD454-4C46-434F-AC62-31C9282E4BB2}" type="slidenum">
              <a:rPr lang="en-US" sz="1400" b="0"/>
              <a:pPr/>
              <a:t>4</a:t>
            </a:fld>
            <a:endParaRPr lang="en-US" sz="1400" b="0"/>
          </a:p>
        </p:txBody>
      </p:sp>
      <p:sp>
        <p:nvSpPr>
          <p:cNvPr id="6148" name="Rectangle 2"/>
          <p:cNvSpPr>
            <a:spLocks noGrp="1" noChangeArrowheads="1"/>
          </p:cNvSpPr>
          <p:nvPr>
            <p:ph type="title"/>
          </p:nvPr>
        </p:nvSpPr>
        <p:spPr>
          <a:xfrm>
            <a:off x="684213" y="0"/>
            <a:ext cx="7772400" cy="1143000"/>
          </a:xfrm>
        </p:spPr>
        <p:txBody>
          <a:bodyPr/>
          <a:lstStyle/>
          <a:p>
            <a:r>
              <a:rPr lang="en-US">
                <a:latin typeface="Arial Narrow" charset="0"/>
              </a:rPr>
              <a:t>Example</a:t>
            </a:r>
            <a:endParaRPr lang="en-US" sz="2500">
              <a:latin typeface="Arial Narrow" charset="0"/>
            </a:endParaRPr>
          </a:p>
        </p:txBody>
      </p:sp>
      <p:grpSp>
        <p:nvGrpSpPr>
          <p:cNvPr id="6149" name="Group 3"/>
          <p:cNvGrpSpPr>
            <a:grpSpLocks/>
          </p:cNvGrpSpPr>
          <p:nvPr/>
        </p:nvGrpSpPr>
        <p:grpSpPr bwMode="auto">
          <a:xfrm>
            <a:off x="3419475" y="3789363"/>
            <a:ext cx="4968875" cy="2808287"/>
            <a:chOff x="295" y="618"/>
            <a:chExt cx="4989" cy="3312"/>
          </a:xfrm>
        </p:grpSpPr>
        <p:grpSp>
          <p:nvGrpSpPr>
            <p:cNvPr id="6219" name="Group 4"/>
            <p:cNvGrpSpPr>
              <a:grpSpLocks/>
            </p:cNvGrpSpPr>
            <p:nvPr/>
          </p:nvGrpSpPr>
          <p:grpSpPr bwMode="auto">
            <a:xfrm>
              <a:off x="1247" y="1888"/>
              <a:ext cx="363" cy="318"/>
              <a:chOff x="1565" y="1298"/>
              <a:chExt cx="363" cy="318"/>
            </a:xfrm>
          </p:grpSpPr>
          <p:sp>
            <p:nvSpPr>
              <p:cNvPr id="6293" name="Oval 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94" name="Text Box 6"/>
              <p:cNvSpPr txBox="1">
                <a:spLocks noChangeArrowheads="1"/>
              </p:cNvSpPr>
              <p:nvPr/>
            </p:nvSpPr>
            <p:spPr bwMode="auto">
              <a:xfrm>
                <a:off x="1565" y="1343"/>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20" name="Group 7"/>
            <p:cNvGrpSpPr>
              <a:grpSpLocks/>
            </p:cNvGrpSpPr>
            <p:nvPr/>
          </p:nvGrpSpPr>
          <p:grpSpPr bwMode="auto">
            <a:xfrm>
              <a:off x="2200" y="1888"/>
              <a:ext cx="363" cy="318"/>
              <a:chOff x="1565" y="1298"/>
              <a:chExt cx="363" cy="318"/>
            </a:xfrm>
          </p:grpSpPr>
          <p:sp>
            <p:nvSpPr>
              <p:cNvPr id="6291" name="Oval 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92" name="Text Box 9"/>
              <p:cNvSpPr txBox="1">
                <a:spLocks noChangeArrowheads="1"/>
              </p:cNvSpPr>
              <p:nvPr/>
            </p:nvSpPr>
            <p:spPr bwMode="auto">
              <a:xfrm>
                <a:off x="1565" y="1343"/>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21" name="Group 10"/>
            <p:cNvGrpSpPr>
              <a:grpSpLocks/>
            </p:cNvGrpSpPr>
            <p:nvPr/>
          </p:nvGrpSpPr>
          <p:grpSpPr bwMode="auto">
            <a:xfrm>
              <a:off x="3515" y="1888"/>
              <a:ext cx="363" cy="318"/>
              <a:chOff x="1565" y="1298"/>
              <a:chExt cx="363" cy="318"/>
            </a:xfrm>
          </p:grpSpPr>
          <p:sp>
            <p:nvSpPr>
              <p:cNvPr id="6289" name="Oval 1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90" name="Text Box 12"/>
              <p:cNvSpPr txBox="1">
                <a:spLocks noChangeArrowheads="1"/>
              </p:cNvSpPr>
              <p:nvPr/>
            </p:nvSpPr>
            <p:spPr bwMode="auto">
              <a:xfrm>
                <a:off x="1565" y="1343"/>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22" name="Group 13"/>
            <p:cNvGrpSpPr>
              <a:grpSpLocks/>
            </p:cNvGrpSpPr>
            <p:nvPr/>
          </p:nvGrpSpPr>
          <p:grpSpPr bwMode="auto">
            <a:xfrm>
              <a:off x="4332" y="1888"/>
              <a:ext cx="363" cy="318"/>
              <a:chOff x="1565" y="1298"/>
              <a:chExt cx="363" cy="318"/>
            </a:xfrm>
          </p:grpSpPr>
          <p:sp>
            <p:nvSpPr>
              <p:cNvPr id="6287" name="Oval 1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88" name="Text Box 15"/>
              <p:cNvSpPr txBox="1">
                <a:spLocks noChangeArrowheads="1"/>
              </p:cNvSpPr>
              <p:nvPr/>
            </p:nvSpPr>
            <p:spPr bwMode="auto">
              <a:xfrm>
                <a:off x="1565" y="1343"/>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&lt;</a:t>
                </a:r>
              </a:p>
            </p:txBody>
          </p:sp>
        </p:grpSp>
        <p:grpSp>
          <p:nvGrpSpPr>
            <p:cNvPr id="6223" name="Group 16"/>
            <p:cNvGrpSpPr>
              <a:grpSpLocks/>
            </p:cNvGrpSpPr>
            <p:nvPr/>
          </p:nvGrpSpPr>
          <p:grpSpPr bwMode="auto">
            <a:xfrm>
              <a:off x="1519" y="2432"/>
              <a:ext cx="363" cy="318"/>
              <a:chOff x="1565" y="1298"/>
              <a:chExt cx="363" cy="318"/>
            </a:xfrm>
          </p:grpSpPr>
          <p:sp>
            <p:nvSpPr>
              <p:cNvPr id="6285" name="Oval 1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86" name="Text Box 18"/>
              <p:cNvSpPr txBox="1">
                <a:spLocks noChangeArrowheads="1"/>
              </p:cNvSpPr>
              <p:nvPr/>
            </p:nvSpPr>
            <p:spPr bwMode="auto">
              <a:xfrm>
                <a:off x="1565" y="1345"/>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24" name="Group 19"/>
            <p:cNvGrpSpPr>
              <a:grpSpLocks/>
            </p:cNvGrpSpPr>
            <p:nvPr/>
          </p:nvGrpSpPr>
          <p:grpSpPr bwMode="auto">
            <a:xfrm>
              <a:off x="1837" y="3022"/>
              <a:ext cx="363" cy="318"/>
              <a:chOff x="1565" y="1298"/>
              <a:chExt cx="363" cy="318"/>
            </a:xfrm>
          </p:grpSpPr>
          <p:sp>
            <p:nvSpPr>
              <p:cNvPr id="6283" name="Oval 2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84" name="Text Box 21"/>
              <p:cNvSpPr txBox="1">
                <a:spLocks noChangeArrowheads="1"/>
              </p:cNvSpPr>
              <p:nvPr/>
            </p:nvSpPr>
            <p:spPr bwMode="auto">
              <a:xfrm>
                <a:off x="1565" y="1343"/>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25" name="Group 22"/>
            <p:cNvGrpSpPr>
              <a:grpSpLocks/>
            </p:cNvGrpSpPr>
            <p:nvPr/>
          </p:nvGrpSpPr>
          <p:grpSpPr bwMode="auto">
            <a:xfrm>
              <a:off x="975" y="1298"/>
              <a:ext cx="363" cy="318"/>
              <a:chOff x="1565" y="1298"/>
              <a:chExt cx="363" cy="318"/>
            </a:xfrm>
          </p:grpSpPr>
          <p:sp>
            <p:nvSpPr>
              <p:cNvPr id="6281" name="Oval 2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82" name="Text Box 24"/>
              <p:cNvSpPr txBox="1">
                <a:spLocks noChangeArrowheads="1"/>
              </p:cNvSpPr>
              <p:nvPr/>
            </p:nvSpPr>
            <p:spPr bwMode="auto">
              <a:xfrm>
                <a:off x="1565" y="1345"/>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26" name="Group 25"/>
            <p:cNvGrpSpPr>
              <a:grpSpLocks/>
            </p:cNvGrpSpPr>
            <p:nvPr/>
          </p:nvGrpSpPr>
          <p:grpSpPr bwMode="auto">
            <a:xfrm>
              <a:off x="1610" y="1298"/>
              <a:ext cx="363" cy="318"/>
              <a:chOff x="1565" y="1298"/>
              <a:chExt cx="363" cy="318"/>
            </a:xfrm>
          </p:grpSpPr>
          <p:sp>
            <p:nvSpPr>
              <p:cNvPr id="6279" name="Oval 2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80" name="Text Box 27"/>
              <p:cNvSpPr txBox="1">
                <a:spLocks noChangeArrowheads="1"/>
              </p:cNvSpPr>
              <p:nvPr/>
            </p:nvSpPr>
            <p:spPr bwMode="auto">
              <a:xfrm>
                <a:off x="1565" y="1345"/>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27" name="Group 28"/>
            <p:cNvGrpSpPr>
              <a:grpSpLocks/>
            </p:cNvGrpSpPr>
            <p:nvPr/>
          </p:nvGrpSpPr>
          <p:grpSpPr bwMode="auto">
            <a:xfrm>
              <a:off x="2472" y="1298"/>
              <a:ext cx="363" cy="318"/>
              <a:chOff x="1565" y="1298"/>
              <a:chExt cx="363" cy="318"/>
            </a:xfrm>
          </p:grpSpPr>
          <p:sp>
            <p:nvSpPr>
              <p:cNvPr id="6277" name="Oval 2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78" name="Text Box 30"/>
              <p:cNvSpPr txBox="1">
                <a:spLocks noChangeArrowheads="1"/>
              </p:cNvSpPr>
              <p:nvPr/>
            </p:nvSpPr>
            <p:spPr bwMode="auto">
              <a:xfrm>
                <a:off x="1565" y="1345"/>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28" name="Group 31"/>
            <p:cNvGrpSpPr>
              <a:grpSpLocks/>
            </p:cNvGrpSpPr>
            <p:nvPr/>
          </p:nvGrpSpPr>
          <p:grpSpPr bwMode="auto">
            <a:xfrm>
              <a:off x="3515" y="1298"/>
              <a:ext cx="363" cy="318"/>
              <a:chOff x="1565" y="1298"/>
              <a:chExt cx="363" cy="318"/>
            </a:xfrm>
          </p:grpSpPr>
          <p:sp>
            <p:nvSpPr>
              <p:cNvPr id="6275" name="Oval 3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76" name="Text Box 33"/>
              <p:cNvSpPr txBox="1">
                <a:spLocks noChangeArrowheads="1"/>
              </p:cNvSpPr>
              <p:nvPr/>
            </p:nvSpPr>
            <p:spPr bwMode="auto">
              <a:xfrm>
                <a:off x="1565" y="1345"/>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29" name="Group 34"/>
            <p:cNvGrpSpPr>
              <a:grpSpLocks/>
            </p:cNvGrpSpPr>
            <p:nvPr/>
          </p:nvGrpSpPr>
          <p:grpSpPr bwMode="auto">
            <a:xfrm>
              <a:off x="4332" y="1298"/>
              <a:ext cx="363" cy="318"/>
              <a:chOff x="1565" y="1298"/>
              <a:chExt cx="363" cy="318"/>
            </a:xfrm>
          </p:grpSpPr>
          <p:sp>
            <p:nvSpPr>
              <p:cNvPr id="6273" name="Oval 3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74" name="Text Box 36"/>
              <p:cNvSpPr txBox="1">
                <a:spLocks noChangeArrowheads="1"/>
              </p:cNvSpPr>
              <p:nvPr/>
            </p:nvSpPr>
            <p:spPr bwMode="auto">
              <a:xfrm>
                <a:off x="1565" y="1345"/>
                <a:ext cx="363"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230" name="Group 37"/>
            <p:cNvGrpSpPr>
              <a:grpSpLocks/>
            </p:cNvGrpSpPr>
            <p:nvPr/>
          </p:nvGrpSpPr>
          <p:grpSpPr bwMode="auto">
            <a:xfrm>
              <a:off x="2653" y="618"/>
              <a:ext cx="590" cy="318"/>
              <a:chOff x="2426" y="1071"/>
              <a:chExt cx="590" cy="318"/>
            </a:xfrm>
          </p:grpSpPr>
          <p:sp>
            <p:nvSpPr>
              <p:cNvPr id="6271" name="Oval 38"/>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72" name="Text Box 39"/>
              <p:cNvSpPr txBox="1">
                <a:spLocks noChangeArrowheads="1"/>
              </p:cNvSpPr>
              <p:nvPr/>
            </p:nvSpPr>
            <p:spPr bwMode="auto">
              <a:xfrm>
                <a:off x="2426" y="1116"/>
                <a:ext cx="590"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NOP</a:t>
                </a:r>
              </a:p>
            </p:txBody>
          </p:sp>
        </p:grpSp>
        <p:grpSp>
          <p:nvGrpSpPr>
            <p:cNvPr id="6231" name="Group 40"/>
            <p:cNvGrpSpPr>
              <a:grpSpLocks/>
            </p:cNvGrpSpPr>
            <p:nvPr/>
          </p:nvGrpSpPr>
          <p:grpSpPr bwMode="auto">
            <a:xfrm>
              <a:off x="2653" y="3612"/>
              <a:ext cx="590" cy="318"/>
              <a:chOff x="2426" y="1071"/>
              <a:chExt cx="590" cy="318"/>
            </a:xfrm>
          </p:grpSpPr>
          <p:sp>
            <p:nvSpPr>
              <p:cNvPr id="6269" name="Oval 41"/>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70" name="Text Box 42"/>
              <p:cNvSpPr txBox="1">
                <a:spLocks noChangeArrowheads="1"/>
              </p:cNvSpPr>
              <p:nvPr/>
            </p:nvSpPr>
            <p:spPr bwMode="auto">
              <a:xfrm>
                <a:off x="2426" y="1116"/>
                <a:ext cx="590"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NOP</a:t>
                </a:r>
              </a:p>
            </p:txBody>
          </p:sp>
        </p:grpSp>
        <p:sp>
          <p:nvSpPr>
            <p:cNvPr id="6232" name="Line 43"/>
            <p:cNvSpPr>
              <a:spLocks noChangeShapeType="1"/>
            </p:cNvSpPr>
            <p:nvPr/>
          </p:nvSpPr>
          <p:spPr bwMode="auto">
            <a:xfrm>
              <a:off x="748" y="1752"/>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33" name="Line 44"/>
            <p:cNvSpPr>
              <a:spLocks noChangeShapeType="1"/>
            </p:cNvSpPr>
            <p:nvPr/>
          </p:nvSpPr>
          <p:spPr bwMode="auto">
            <a:xfrm>
              <a:off x="748" y="2296"/>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34" name="Line 45"/>
            <p:cNvSpPr>
              <a:spLocks noChangeShapeType="1"/>
            </p:cNvSpPr>
            <p:nvPr/>
          </p:nvSpPr>
          <p:spPr bwMode="auto">
            <a:xfrm>
              <a:off x="748" y="284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35" name="Line 46"/>
            <p:cNvSpPr>
              <a:spLocks noChangeShapeType="1"/>
            </p:cNvSpPr>
            <p:nvPr/>
          </p:nvSpPr>
          <p:spPr bwMode="auto">
            <a:xfrm>
              <a:off x="748" y="343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36" name="Line 47"/>
            <p:cNvSpPr>
              <a:spLocks noChangeShapeType="1"/>
            </p:cNvSpPr>
            <p:nvPr/>
          </p:nvSpPr>
          <p:spPr bwMode="auto">
            <a:xfrm flipH="1">
              <a:off x="1156" y="754"/>
              <a:ext cx="1633" cy="54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37" name="Line 48"/>
            <p:cNvSpPr>
              <a:spLocks noChangeShapeType="1"/>
            </p:cNvSpPr>
            <p:nvPr/>
          </p:nvSpPr>
          <p:spPr bwMode="auto">
            <a:xfrm flipH="1">
              <a:off x="1791" y="845"/>
              <a:ext cx="998" cy="45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38" name="Line 49"/>
            <p:cNvSpPr>
              <a:spLocks noChangeShapeType="1"/>
            </p:cNvSpPr>
            <p:nvPr/>
          </p:nvSpPr>
          <p:spPr bwMode="auto">
            <a:xfrm flipH="1">
              <a:off x="2653" y="935"/>
              <a:ext cx="227" cy="3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39" name="Line 50"/>
            <p:cNvSpPr>
              <a:spLocks noChangeShapeType="1"/>
            </p:cNvSpPr>
            <p:nvPr/>
          </p:nvSpPr>
          <p:spPr bwMode="auto">
            <a:xfrm>
              <a:off x="3061" y="890"/>
              <a:ext cx="590" cy="40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40" name="Line 51"/>
            <p:cNvSpPr>
              <a:spLocks noChangeShapeType="1"/>
            </p:cNvSpPr>
            <p:nvPr/>
          </p:nvSpPr>
          <p:spPr bwMode="auto">
            <a:xfrm>
              <a:off x="3107" y="799"/>
              <a:ext cx="1361" cy="49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41" name="Line 52"/>
            <p:cNvSpPr>
              <a:spLocks noChangeShapeType="1"/>
            </p:cNvSpPr>
            <p:nvPr/>
          </p:nvSpPr>
          <p:spPr bwMode="auto">
            <a:xfrm>
              <a:off x="1156" y="1616"/>
              <a:ext cx="18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242" name="Line 53"/>
            <p:cNvSpPr>
              <a:spLocks noChangeShapeType="1"/>
            </p:cNvSpPr>
            <p:nvPr/>
          </p:nvSpPr>
          <p:spPr bwMode="auto">
            <a:xfrm flipH="1">
              <a:off x="1474" y="1616"/>
              <a:ext cx="27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243" name="Line 54"/>
            <p:cNvSpPr>
              <a:spLocks noChangeShapeType="1"/>
            </p:cNvSpPr>
            <p:nvPr/>
          </p:nvSpPr>
          <p:spPr bwMode="auto">
            <a:xfrm flipH="1">
              <a:off x="2426" y="1616"/>
              <a:ext cx="136"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244" name="Line 55"/>
            <p:cNvSpPr>
              <a:spLocks noChangeShapeType="1"/>
            </p:cNvSpPr>
            <p:nvPr/>
          </p:nvSpPr>
          <p:spPr bwMode="auto">
            <a:xfrm>
              <a:off x="3696" y="1616"/>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245" name="Line 56"/>
            <p:cNvSpPr>
              <a:spLocks noChangeShapeType="1"/>
            </p:cNvSpPr>
            <p:nvPr/>
          </p:nvSpPr>
          <p:spPr bwMode="auto">
            <a:xfrm>
              <a:off x="4513" y="1616"/>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246" name="Line 57"/>
            <p:cNvSpPr>
              <a:spLocks noChangeShapeType="1"/>
            </p:cNvSpPr>
            <p:nvPr/>
          </p:nvSpPr>
          <p:spPr bwMode="auto">
            <a:xfrm>
              <a:off x="1429" y="2205"/>
              <a:ext cx="181" cy="27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247" name="Line 58"/>
            <p:cNvSpPr>
              <a:spLocks noChangeShapeType="1"/>
            </p:cNvSpPr>
            <p:nvPr/>
          </p:nvSpPr>
          <p:spPr bwMode="auto">
            <a:xfrm>
              <a:off x="1701" y="2750"/>
              <a:ext cx="226" cy="31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248" name="Line 59"/>
            <p:cNvSpPr>
              <a:spLocks noChangeShapeType="1"/>
            </p:cNvSpPr>
            <p:nvPr/>
          </p:nvSpPr>
          <p:spPr bwMode="auto">
            <a:xfrm flipH="1">
              <a:off x="2064" y="2205"/>
              <a:ext cx="272" cy="81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249" name="Line 60"/>
            <p:cNvSpPr>
              <a:spLocks noChangeShapeType="1"/>
            </p:cNvSpPr>
            <p:nvPr/>
          </p:nvSpPr>
          <p:spPr bwMode="auto">
            <a:xfrm>
              <a:off x="2109" y="3294"/>
              <a:ext cx="726" cy="3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50" name="Line 61"/>
            <p:cNvSpPr>
              <a:spLocks noChangeShapeType="1"/>
            </p:cNvSpPr>
            <p:nvPr/>
          </p:nvSpPr>
          <p:spPr bwMode="auto">
            <a:xfrm flipH="1">
              <a:off x="2971" y="2205"/>
              <a:ext cx="725" cy="140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51" name="Line 62"/>
            <p:cNvSpPr>
              <a:spLocks noChangeShapeType="1"/>
            </p:cNvSpPr>
            <p:nvPr/>
          </p:nvSpPr>
          <p:spPr bwMode="auto">
            <a:xfrm flipH="1">
              <a:off x="3061" y="2205"/>
              <a:ext cx="1407" cy="145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252" name="Text Box 63"/>
            <p:cNvSpPr txBox="1">
              <a:spLocks noChangeArrowheads="1"/>
            </p:cNvSpPr>
            <p:nvPr/>
          </p:nvSpPr>
          <p:spPr bwMode="auto">
            <a:xfrm>
              <a:off x="2923" y="618"/>
              <a:ext cx="455"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0</a:t>
              </a:r>
            </a:p>
          </p:txBody>
        </p:sp>
        <p:sp>
          <p:nvSpPr>
            <p:cNvPr id="6253" name="Text Box 64"/>
            <p:cNvSpPr txBox="1">
              <a:spLocks noChangeArrowheads="1"/>
            </p:cNvSpPr>
            <p:nvPr/>
          </p:nvSpPr>
          <p:spPr bwMode="auto">
            <a:xfrm>
              <a:off x="1066" y="1253"/>
              <a:ext cx="452"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1</a:t>
              </a:r>
            </a:p>
          </p:txBody>
        </p:sp>
        <p:sp>
          <p:nvSpPr>
            <p:cNvPr id="6254" name="Text Box 65"/>
            <p:cNvSpPr txBox="1">
              <a:spLocks noChangeArrowheads="1"/>
            </p:cNvSpPr>
            <p:nvPr/>
          </p:nvSpPr>
          <p:spPr bwMode="auto">
            <a:xfrm>
              <a:off x="1792" y="1253"/>
              <a:ext cx="452"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2</a:t>
              </a:r>
            </a:p>
          </p:txBody>
        </p:sp>
        <p:sp>
          <p:nvSpPr>
            <p:cNvPr id="6255" name="Text Box 66"/>
            <p:cNvSpPr txBox="1">
              <a:spLocks noChangeArrowheads="1"/>
            </p:cNvSpPr>
            <p:nvPr/>
          </p:nvSpPr>
          <p:spPr bwMode="auto">
            <a:xfrm>
              <a:off x="1384" y="1798"/>
              <a:ext cx="452"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3</a:t>
              </a:r>
            </a:p>
          </p:txBody>
        </p:sp>
        <p:sp>
          <p:nvSpPr>
            <p:cNvPr id="6256" name="Text Box 67"/>
            <p:cNvSpPr txBox="1">
              <a:spLocks noChangeArrowheads="1"/>
            </p:cNvSpPr>
            <p:nvPr/>
          </p:nvSpPr>
          <p:spPr bwMode="auto">
            <a:xfrm>
              <a:off x="1655" y="2387"/>
              <a:ext cx="454"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4</a:t>
              </a:r>
            </a:p>
          </p:txBody>
        </p:sp>
        <p:sp>
          <p:nvSpPr>
            <p:cNvPr id="6257" name="Text Box 68"/>
            <p:cNvSpPr txBox="1">
              <a:spLocks noChangeArrowheads="1"/>
            </p:cNvSpPr>
            <p:nvPr/>
          </p:nvSpPr>
          <p:spPr bwMode="auto">
            <a:xfrm>
              <a:off x="2016" y="2975"/>
              <a:ext cx="455"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5</a:t>
              </a:r>
            </a:p>
          </p:txBody>
        </p:sp>
        <p:sp>
          <p:nvSpPr>
            <p:cNvPr id="6258" name="Text Box 69"/>
            <p:cNvSpPr txBox="1">
              <a:spLocks noChangeArrowheads="1"/>
            </p:cNvSpPr>
            <p:nvPr/>
          </p:nvSpPr>
          <p:spPr bwMode="auto">
            <a:xfrm>
              <a:off x="2608" y="1253"/>
              <a:ext cx="452"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6</a:t>
              </a:r>
            </a:p>
          </p:txBody>
        </p:sp>
        <p:sp>
          <p:nvSpPr>
            <p:cNvPr id="6259" name="Text Box 70"/>
            <p:cNvSpPr txBox="1">
              <a:spLocks noChangeArrowheads="1"/>
            </p:cNvSpPr>
            <p:nvPr/>
          </p:nvSpPr>
          <p:spPr bwMode="auto">
            <a:xfrm>
              <a:off x="2335" y="1844"/>
              <a:ext cx="455"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7</a:t>
              </a:r>
            </a:p>
          </p:txBody>
        </p:sp>
        <p:sp>
          <p:nvSpPr>
            <p:cNvPr id="6260" name="Text Box 71"/>
            <p:cNvSpPr txBox="1">
              <a:spLocks noChangeArrowheads="1"/>
            </p:cNvSpPr>
            <p:nvPr/>
          </p:nvSpPr>
          <p:spPr bwMode="auto">
            <a:xfrm>
              <a:off x="3649" y="1253"/>
              <a:ext cx="455"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8</a:t>
              </a:r>
            </a:p>
          </p:txBody>
        </p:sp>
        <p:sp>
          <p:nvSpPr>
            <p:cNvPr id="6261" name="Text Box 72"/>
            <p:cNvSpPr txBox="1">
              <a:spLocks noChangeArrowheads="1"/>
            </p:cNvSpPr>
            <p:nvPr/>
          </p:nvSpPr>
          <p:spPr bwMode="auto">
            <a:xfrm>
              <a:off x="3649" y="1844"/>
              <a:ext cx="455"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9</a:t>
              </a:r>
            </a:p>
          </p:txBody>
        </p:sp>
        <p:sp>
          <p:nvSpPr>
            <p:cNvPr id="6262" name="Text Box 73"/>
            <p:cNvSpPr txBox="1">
              <a:spLocks noChangeArrowheads="1"/>
            </p:cNvSpPr>
            <p:nvPr/>
          </p:nvSpPr>
          <p:spPr bwMode="auto">
            <a:xfrm>
              <a:off x="4513" y="1253"/>
              <a:ext cx="452"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10</a:t>
              </a:r>
            </a:p>
          </p:txBody>
        </p:sp>
        <p:sp>
          <p:nvSpPr>
            <p:cNvPr id="6263" name="Text Box 74"/>
            <p:cNvSpPr txBox="1">
              <a:spLocks noChangeArrowheads="1"/>
            </p:cNvSpPr>
            <p:nvPr/>
          </p:nvSpPr>
          <p:spPr bwMode="auto">
            <a:xfrm>
              <a:off x="4466" y="1844"/>
              <a:ext cx="455"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11</a:t>
              </a:r>
            </a:p>
          </p:txBody>
        </p:sp>
        <p:sp>
          <p:nvSpPr>
            <p:cNvPr id="6264" name="Text Box 75"/>
            <p:cNvSpPr txBox="1">
              <a:spLocks noChangeArrowheads="1"/>
            </p:cNvSpPr>
            <p:nvPr/>
          </p:nvSpPr>
          <p:spPr bwMode="auto">
            <a:xfrm>
              <a:off x="2971" y="3615"/>
              <a:ext cx="454"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n</a:t>
              </a:r>
            </a:p>
          </p:txBody>
        </p:sp>
        <p:sp>
          <p:nvSpPr>
            <p:cNvPr id="6265" name="Text Box 76"/>
            <p:cNvSpPr txBox="1">
              <a:spLocks noChangeArrowheads="1"/>
            </p:cNvSpPr>
            <p:nvPr/>
          </p:nvSpPr>
          <p:spPr bwMode="auto">
            <a:xfrm>
              <a:off x="295" y="1387"/>
              <a:ext cx="679"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TIME 1</a:t>
              </a:r>
            </a:p>
          </p:txBody>
        </p:sp>
        <p:sp>
          <p:nvSpPr>
            <p:cNvPr id="6266" name="Text Box 77"/>
            <p:cNvSpPr txBox="1">
              <a:spLocks noChangeArrowheads="1"/>
            </p:cNvSpPr>
            <p:nvPr/>
          </p:nvSpPr>
          <p:spPr bwMode="auto">
            <a:xfrm>
              <a:off x="295" y="1930"/>
              <a:ext cx="679"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TIME 2</a:t>
              </a:r>
            </a:p>
          </p:txBody>
        </p:sp>
        <p:sp>
          <p:nvSpPr>
            <p:cNvPr id="6267" name="Text Box 78"/>
            <p:cNvSpPr txBox="1">
              <a:spLocks noChangeArrowheads="1"/>
            </p:cNvSpPr>
            <p:nvPr/>
          </p:nvSpPr>
          <p:spPr bwMode="auto">
            <a:xfrm>
              <a:off x="295" y="2522"/>
              <a:ext cx="679"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TIME 3</a:t>
              </a:r>
            </a:p>
          </p:txBody>
        </p:sp>
        <p:sp>
          <p:nvSpPr>
            <p:cNvPr id="6268" name="Text Box 79"/>
            <p:cNvSpPr txBox="1">
              <a:spLocks noChangeArrowheads="1"/>
            </p:cNvSpPr>
            <p:nvPr/>
          </p:nvSpPr>
          <p:spPr bwMode="auto">
            <a:xfrm>
              <a:off x="295" y="3069"/>
              <a:ext cx="679" cy="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TIME 4</a:t>
              </a:r>
            </a:p>
          </p:txBody>
        </p:sp>
      </p:grpSp>
      <p:grpSp>
        <p:nvGrpSpPr>
          <p:cNvPr id="6150" name="Group 80"/>
          <p:cNvGrpSpPr>
            <a:grpSpLocks/>
          </p:cNvGrpSpPr>
          <p:nvPr/>
        </p:nvGrpSpPr>
        <p:grpSpPr bwMode="auto">
          <a:xfrm>
            <a:off x="1225550" y="2139950"/>
            <a:ext cx="373063" cy="290513"/>
            <a:chOff x="1565" y="1298"/>
            <a:chExt cx="363" cy="318"/>
          </a:xfrm>
        </p:grpSpPr>
        <p:sp>
          <p:nvSpPr>
            <p:cNvPr id="6217" name="Oval 8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18" name="Text Box 82"/>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51" name="Group 83"/>
          <p:cNvGrpSpPr>
            <a:grpSpLocks/>
          </p:cNvGrpSpPr>
          <p:nvPr/>
        </p:nvGrpSpPr>
        <p:grpSpPr bwMode="auto">
          <a:xfrm>
            <a:off x="2203450" y="2139950"/>
            <a:ext cx="371475" cy="290513"/>
            <a:chOff x="1565" y="1298"/>
            <a:chExt cx="363" cy="318"/>
          </a:xfrm>
        </p:grpSpPr>
        <p:sp>
          <p:nvSpPr>
            <p:cNvPr id="6215" name="Oval 8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16" name="Text Box 85"/>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52" name="Group 86"/>
          <p:cNvGrpSpPr>
            <a:grpSpLocks/>
          </p:cNvGrpSpPr>
          <p:nvPr/>
        </p:nvGrpSpPr>
        <p:grpSpPr bwMode="auto">
          <a:xfrm>
            <a:off x="3549650" y="2139950"/>
            <a:ext cx="373063" cy="290513"/>
            <a:chOff x="1565" y="1298"/>
            <a:chExt cx="363" cy="318"/>
          </a:xfrm>
        </p:grpSpPr>
        <p:sp>
          <p:nvSpPr>
            <p:cNvPr id="6213" name="Oval 8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14" name="Text Box 88"/>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53" name="Group 89"/>
          <p:cNvGrpSpPr>
            <a:grpSpLocks/>
          </p:cNvGrpSpPr>
          <p:nvPr/>
        </p:nvGrpSpPr>
        <p:grpSpPr bwMode="auto">
          <a:xfrm>
            <a:off x="4387850" y="2139950"/>
            <a:ext cx="371475" cy="290513"/>
            <a:chOff x="1565" y="1298"/>
            <a:chExt cx="363" cy="318"/>
          </a:xfrm>
        </p:grpSpPr>
        <p:sp>
          <p:nvSpPr>
            <p:cNvPr id="6211" name="Oval 9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12" name="Text Box 91"/>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&lt;</a:t>
              </a:r>
            </a:p>
          </p:txBody>
        </p:sp>
      </p:grpSp>
      <p:grpSp>
        <p:nvGrpSpPr>
          <p:cNvPr id="6154" name="Group 92"/>
          <p:cNvGrpSpPr>
            <a:grpSpLocks/>
          </p:cNvGrpSpPr>
          <p:nvPr/>
        </p:nvGrpSpPr>
        <p:grpSpPr bwMode="auto">
          <a:xfrm>
            <a:off x="1504950" y="2636838"/>
            <a:ext cx="371475" cy="290512"/>
            <a:chOff x="1565" y="1298"/>
            <a:chExt cx="363" cy="318"/>
          </a:xfrm>
        </p:grpSpPr>
        <p:sp>
          <p:nvSpPr>
            <p:cNvPr id="6209" name="Oval 9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10" name="Text Box 94"/>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55" name="Group 95"/>
          <p:cNvGrpSpPr>
            <a:grpSpLocks/>
          </p:cNvGrpSpPr>
          <p:nvPr/>
        </p:nvGrpSpPr>
        <p:grpSpPr bwMode="auto">
          <a:xfrm>
            <a:off x="1830388" y="3176588"/>
            <a:ext cx="373062" cy="290512"/>
            <a:chOff x="1565" y="1298"/>
            <a:chExt cx="363" cy="318"/>
          </a:xfrm>
        </p:grpSpPr>
        <p:sp>
          <p:nvSpPr>
            <p:cNvPr id="6207" name="Oval 9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08" name="Text Box 97"/>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56" name="Group 98"/>
          <p:cNvGrpSpPr>
            <a:grpSpLocks/>
          </p:cNvGrpSpPr>
          <p:nvPr/>
        </p:nvGrpSpPr>
        <p:grpSpPr bwMode="auto">
          <a:xfrm>
            <a:off x="947738" y="1601788"/>
            <a:ext cx="371475" cy="290512"/>
            <a:chOff x="1565" y="1298"/>
            <a:chExt cx="363" cy="318"/>
          </a:xfrm>
        </p:grpSpPr>
        <p:sp>
          <p:nvSpPr>
            <p:cNvPr id="6205" name="Oval 9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06" name="Text Box 100"/>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57" name="Group 101"/>
          <p:cNvGrpSpPr>
            <a:grpSpLocks/>
          </p:cNvGrpSpPr>
          <p:nvPr/>
        </p:nvGrpSpPr>
        <p:grpSpPr bwMode="auto">
          <a:xfrm>
            <a:off x="1598613" y="1601788"/>
            <a:ext cx="371475" cy="290512"/>
            <a:chOff x="1565" y="1298"/>
            <a:chExt cx="363" cy="318"/>
          </a:xfrm>
        </p:grpSpPr>
        <p:sp>
          <p:nvSpPr>
            <p:cNvPr id="6203" name="Oval 10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04" name="Text Box 103"/>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58" name="Group 104"/>
          <p:cNvGrpSpPr>
            <a:grpSpLocks/>
          </p:cNvGrpSpPr>
          <p:nvPr/>
        </p:nvGrpSpPr>
        <p:grpSpPr bwMode="auto">
          <a:xfrm>
            <a:off x="2481263" y="1601788"/>
            <a:ext cx="371475" cy="290512"/>
            <a:chOff x="1565" y="1298"/>
            <a:chExt cx="363" cy="318"/>
          </a:xfrm>
        </p:grpSpPr>
        <p:sp>
          <p:nvSpPr>
            <p:cNvPr id="6201" name="Oval 10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02" name="Text Box 106"/>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59" name="Group 107"/>
          <p:cNvGrpSpPr>
            <a:grpSpLocks/>
          </p:cNvGrpSpPr>
          <p:nvPr/>
        </p:nvGrpSpPr>
        <p:grpSpPr bwMode="auto">
          <a:xfrm>
            <a:off x="3549650" y="1601788"/>
            <a:ext cx="373063" cy="290512"/>
            <a:chOff x="1565" y="1298"/>
            <a:chExt cx="363" cy="318"/>
          </a:xfrm>
        </p:grpSpPr>
        <p:sp>
          <p:nvSpPr>
            <p:cNvPr id="6199" name="Oval 10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200" name="Text Box 109"/>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60" name="Group 110"/>
          <p:cNvGrpSpPr>
            <a:grpSpLocks/>
          </p:cNvGrpSpPr>
          <p:nvPr/>
        </p:nvGrpSpPr>
        <p:grpSpPr bwMode="auto">
          <a:xfrm>
            <a:off x="4387850" y="1601788"/>
            <a:ext cx="371475" cy="290512"/>
            <a:chOff x="1565" y="1298"/>
            <a:chExt cx="363" cy="318"/>
          </a:xfrm>
        </p:grpSpPr>
        <p:sp>
          <p:nvSpPr>
            <p:cNvPr id="6197" name="Oval 11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98" name="Text Box 112"/>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a:t>
              </a:r>
            </a:p>
          </p:txBody>
        </p:sp>
      </p:grpSp>
      <p:grpSp>
        <p:nvGrpSpPr>
          <p:cNvPr id="6161" name="Group 113"/>
          <p:cNvGrpSpPr>
            <a:grpSpLocks/>
          </p:cNvGrpSpPr>
          <p:nvPr/>
        </p:nvGrpSpPr>
        <p:grpSpPr bwMode="auto">
          <a:xfrm>
            <a:off x="2667000" y="981075"/>
            <a:ext cx="604838" cy="290513"/>
            <a:chOff x="2426" y="1071"/>
            <a:chExt cx="590" cy="318"/>
          </a:xfrm>
        </p:grpSpPr>
        <p:sp>
          <p:nvSpPr>
            <p:cNvPr id="6195" name="Oval 114"/>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96" name="Text Box 115"/>
            <p:cNvSpPr txBox="1">
              <a:spLocks noChangeArrowheads="1"/>
            </p:cNvSpPr>
            <p:nvPr/>
          </p:nvSpPr>
          <p:spPr bwMode="auto">
            <a:xfrm>
              <a:off x="2426" y="1116"/>
              <a:ext cx="590"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NOP</a:t>
              </a:r>
            </a:p>
          </p:txBody>
        </p:sp>
      </p:grpSp>
      <p:grpSp>
        <p:nvGrpSpPr>
          <p:cNvPr id="6162" name="Group 116"/>
          <p:cNvGrpSpPr>
            <a:grpSpLocks/>
          </p:cNvGrpSpPr>
          <p:nvPr/>
        </p:nvGrpSpPr>
        <p:grpSpPr bwMode="auto">
          <a:xfrm>
            <a:off x="2667000" y="3714750"/>
            <a:ext cx="604838" cy="290513"/>
            <a:chOff x="2426" y="1071"/>
            <a:chExt cx="590" cy="318"/>
          </a:xfrm>
        </p:grpSpPr>
        <p:sp>
          <p:nvSpPr>
            <p:cNvPr id="6193" name="Oval 117"/>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94" name="Text Box 118"/>
            <p:cNvSpPr txBox="1">
              <a:spLocks noChangeArrowheads="1"/>
            </p:cNvSpPr>
            <p:nvPr/>
          </p:nvSpPr>
          <p:spPr bwMode="auto">
            <a:xfrm>
              <a:off x="2426" y="1116"/>
              <a:ext cx="590"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NOP</a:t>
              </a:r>
            </a:p>
          </p:txBody>
        </p:sp>
      </p:grpSp>
      <p:sp>
        <p:nvSpPr>
          <p:cNvPr id="6163" name="Line 119"/>
          <p:cNvSpPr>
            <a:spLocks noChangeShapeType="1"/>
          </p:cNvSpPr>
          <p:nvPr/>
        </p:nvSpPr>
        <p:spPr bwMode="auto">
          <a:xfrm flipH="1">
            <a:off x="1133475" y="1104900"/>
            <a:ext cx="1673225" cy="49688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64" name="Line 120"/>
          <p:cNvSpPr>
            <a:spLocks noChangeShapeType="1"/>
          </p:cNvSpPr>
          <p:nvPr/>
        </p:nvSpPr>
        <p:spPr bwMode="auto">
          <a:xfrm flipH="1">
            <a:off x="1784350" y="1189038"/>
            <a:ext cx="1022350" cy="41275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65" name="Line 121"/>
          <p:cNvSpPr>
            <a:spLocks noChangeShapeType="1"/>
          </p:cNvSpPr>
          <p:nvPr/>
        </p:nvSpPr>
        <p:spPr bwMode="auto">
          <a:xfrm flipH="1">
            <a:off x="2667000" y="1270000"/>
            <a:ext cx="231775" cy="33178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66" name="Line 122"/>
          <p:cNvSpPr>
            <a:spLocks noChangeShapeType="1"/>
          </p:cNvSpPr>
          <p:nvPr/>
        </p:nvSpPr>
        <p:spPr bwMode="auto">
          <a:xfrm>
            <a:off x="3084513" y="1228725"/>
            <a:ext cx="604837" cy="3730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67" name="Line 123"/>
          <p:cNvSpPr>
            <a:spLocks noChangeShapeType="1"/>
          </p:cNvSpPr>
          <p:nvPr/>
        </p:nvSpPr>
        <p:spPr bwMode="auto">
          <a:xfrm>
            <a:off x="3132138" y="1146175"/>
            <a:ext cx="1393825" cy="45561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68" name="Line 124"/>
          <p:cNvSpPr>
            <a:spLocks noChangeShapeType="1"/>
          </p:cNvSpPr>
          <p:nvPr/>
        </p:nvSpPr>
        <p:spPr bwMode="auto">
          <a:xfrm>
            <a:off x="1133475" y="1892300"/>
            <a:ext cx="185738" cy="2476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9" name="Line 125"/>
          <p:cNvSpPr>
            <a:spLocks noChangeShapeType="1"/>
          </p:cNvSpPr>
          <p:nvPr/>
        </p:nvSpPr>
        <p:spPr bwMode="auto">
          <a:xfrm flipH="1">
            <a:off x="1458913" y="1892300"/>
            <a:ext cx="279400" cy="2476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0" name="Line 126"/>
          <p:cNvSpPr>
            <a:spLocks noChangeShapeType="1"/>
          </p:cNvSpPr>
          <p:nvPr/>
        </p:nvSpPr>
        <p:spPr bwMode="auto">
          <a:xfrm flipH="1">
            <a:off x="2433638" y="1892300"/>
            <a:ext cx="139700" cy="2476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1" name="Line 127"/>
          <p:cNvSpPr>
            <a:spLocks noChangeShapeType="1"/>
          </p:cNvSpPr>
          <p:nvPr/>
        </p:nvSpPr>
        <p:spPr bwMode="auto">
          <a:xfrm>
            <a:off x="3735388" y="1892300"/>
            <a:ext cx="0" cy="2476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2" name="Line 128"/>
          <p:cNvSpPr>
            <a:spLocks noChangeShapeType="1"/>
          </p:cNvSpPr>
          <p:nvPr/>
        </p:nvSpPr>
        <p:spPr bwMode="auto">
          <a:xfrm>
            <a:off x="4572000" y="1892300"/>
            <a:ext cx="0" cy="24765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3" name="Line 129"/>
          <p:cNvSpPr>
            <a:spLocks noChangeShapeType="1"/>
          </p:cNvSpPr>
          <p:nvPr/>
        </p:nvSpPr>
        <p:spPr bwMode="auto">
          <a:xfrm>
            <a:off x="1412875" y="2430463"/>
            <a:ext cx="185738" cy="24923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4" name="Line 130"/>
          <p:cNvSpPr>
            <a:spLocks noChangeShapeType="1"/>
          </p:cNvSpPr>
          <p:nvPr/>
        </p:nvSpPr>
        <p:spPr bwMode="auto">
          <a:xfrm>
            <a:off x="1690688" y="2927350"/>
            <a:ext cx="231775" cy="29051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5" name="Line 131"/>
          <p:cNvSpPr>
            <a:spLocks noChangeShapeType="1"/>
          </p:cNvSpPr>
          <p:nvPr/>
        </p:nvSpPr>
        <p:spPr bwMode="auto">
          <a:xfrm flipH="1">
            <a:off x="2063750" y="2430463"/>
            <a:ext cx="277813" cy="74612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76" name="Line 132"/>
          <p:cNvSpPr>
            <a:spLocks noChangeShapeType="1"/>
          </p:cNvSpPr>
          <p:nvPr/>
        </p:nvSpPr>
        <p:spPr bwMode="auto">
          <a:xfrm>
            <a:off x="2109788" y="3424238"/>
            <a:ext cx="742950" cy="33178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7" name="Line 133"/>
          <p:cNvSpPr>
            <a:spLocks noChangeShapeType="1"/>
          </p:cNvSpPr>
          <p:nvPr/>
        </p:nvSpPr>
        <p:spPr bwMode="auto">
          <a:xfrm flipH="1">
            <a:off x="2992438" y="2430463"/>
            <a:ext cx="742950" cy="128428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8" name="Line 134"/>
          <p:cNvSpPr>
            <a:spLocks noChangeShapeType="1"/>
          </p:cNvSpPr>
          <p:nvPr/>
        </p:nvSpPr>
        <p:spPr bwMode="auto">
          <a:xfrm flipH="1">
            <a:off x="3084513" y="2430463"/>
            <a:ext cx="1441450" cy="132556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9" name="Text Box 135"/>
          <p:cNvSpPr txBox="1">
            <a:spLocks noChangeArrowheads="1"/>
          </p:cNvSpPr>
          <p:nvPr/>
        </p:nvSpPr>
        <p:spPr bwMode="auto">
          <a:xfrm>
            <a:off x="2944813" y="981075"/>
            <a:ext cx="46355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0</a:t>
            </a:r>
          </a:p>
        </p:txBody>
      </p:sp>
      <p:sp>
        <p:nvSpPr>
          <p:cNvPr id="6180" name="Text Box 136"/>
          <p:cNvSpPr txBox="1">
            <a:spLocks noChangeArrowheads="1"/>
          </p:cNvSpPr>
          <p:nvPr/>
        </p:nvSpPr>
        <p:spPr bwMode="auto">
          <a:xfrm>
            <a:off x="1041400" y="1560513"/>
            <a:ext cx="461963"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1</a:t>
            </a:r>
          </a:p>
        </p:txBody>
      </p:sp>
      <p:sp>
        <p:nvSpPr>
          <p:cNvPr id="6181" name="Text Box 137"/>
          <p:cNvSpPr txBox="1">
            <a:spLocks noChangeArrowheads="1"/>
          </p:cNvSpPr>
          <p:nvPr/>
        </p:nvSpPr>
        <p:spPr bwMode="auto">
          <a:xfrm>
            <a:off x="1784350" y="1560513"/>
            <a:ext cx="4635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2</a:t>
            </a:r>
          </a:p>
        </p:txBody>
      </p:sp>
      <p:sp>
        <p:nvSpPr>
          <p:cNvPr id="6182" name="Text Box 138"/>
          <p:cNvSpPr txBox="1">
            <a:spLocks noChangeArrowheads="1"/>
          </p:cNvSpPr>
          <p:nvPr/>
        </p:nvSpPr>
        <p:spPr bwMode="auto">
          <a:xfrm>
            <a:off x="1365250" y="2057400"/>
            <a:ext cx="465138"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3</a:t>
            </a:r>
          </a:p>
        </p:txBody>
      </p:sp>
      <p:sp>
        <p:nvSpPr>
          <p:cNvPr id="6183" name="Text Box 139"/>
          <p:cNvSpPr txBox="1">
            <a:spLocks noChangeArrowheads="1"/>
          </p:cNvSpPr>
          <p:nvPr/>
        </p:nvSpPr>
        <p:spPr bwMode="auto">
          <a:xfrm>
            <a:off x="1644650" y="2597150"/>
            <a:ext cx="465138"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4</a:t>
            </a:r>
          </a:p>
        </p:txBody>
      </p:sp>
      <p:sp>
        <p:nvSpPr>
          <p:cNvPr id="6184" name="Text Box 140"/>
          <p:cNvSpPr txBox="1">
            <a:spLocks noChangeArrowheads="1"/>
          </p:cNvSpPr>
          <p:nvPr/>
        </p:nvSpPr>
        <p:spPr bwMode="auto">
          <a:xfrm>
            <a:off x="2014538" y="3133725"/>
            <a:ext cx="465137"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5</a:t>
            </a:r>
          </a:p>
        </p:txBody>
      </p:sp>
      <p:sp>
        <p:nvSpPr>
          <p:cNvPr id="6185" name="Text Box 141"/>
          <p:cNvSpPr txBox="1">
            <a:spLocks noChangeArrowheads="1"/>
          </p:cNvSpPr>
          <p:nvPr/>
        </p:nvSpPr>
        <p:spPr bwMode="auto">
          <a:xfrm>
            <a:off x="2620963" y="1560513"/>
            <a:ext cx="4635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6</a:t>
            </a:r>
          </a:p>
        </p:txBody>
      </p:sp>
      <p:sp>
        <p:nvSpPr>
          <p:cNvPr id="6186" name="Text Box 142"/>
          <p:cNvSpPr txBox="1">
            <a:spLocks noChangeArrowheads="1"/>
          </p:cNvSpPr>
          <p:nvPr/>
        </p:nvSpPr>
        <p:spPr bwMode="auto">
          <a:xfrm>
            <a:off x="2341563" y="2100263"/>
            <a:ext cx="465137"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7</a:t>
            </a:r>
          </a:p>
        </p:txBody>
      </p:sp>
      <p:sp>
        <p:nvSpPr>
          <p:cNvPr id="6187" name="Text Box 143"/>
          <p:cNvSpPr txBox="1">
            <a:spLocks noChangeArrowheads="1"/>
          </p:cNvSpPr>
          <p:nvPr/>
        </p:nvSpPr>
        <p:spPr bwMode="auto">
          <a:xfrm>
            <a:off x="3687763" y="1560513"/>
            <a:ext cx="466725"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8</a:t>
            </a:r>
          </a:p>
        </p:txBody>
      </p:sp>
      <p:sp>
        <p:nvSpPr>
          <p:cNvPr id="6188" name="Text Box 144"/>
          <p:cNvSpPr txBox="1">
            <a:spLocks noChangeArrowheads="1"/>
          </p:cNvSpPr>
          <p:nvPr/>
        </p:nvSpPr>
        <p:spPr bwMode="auto">
          <a:xfrm>
            <a:off x="3687763" y="2100263"/>
            <a:ext cx="466725"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9</a:t>
            </a:r>
          </a:p>
        </p:txBody>
      </p:sp>
      <p:sp>
        <p:nvSpPr>
          <p:cNvPr id="6189" name="Text Box 145"/>
          <p:cNvSpPr txBox="1">
            <a:spLocks noChangeArrowheads="1"/>
          </p:cNvSpPr>
          <p:nvPr/>
        </p:nvSpPr>
        <p:spPr bwMode="auto">
          <a:xfrm>
            <a:off x="4572000" y="1560513"/>
            <a:ext cx="465138"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10</a:t>
            </a:r>
          </a:p>
        </p:txBody>
      </p:sp>
      <p:sp>
        <p:nvSpPr>
          <p:cNvPr id="6190" name="Text Box 146"/>
          <p:cNvSpPr txBox="1">
            <a:spLocks noChangeArrowheads="1"/>
          </p:cNvSpPr>
          <p:nvPr/>
        </p:nvSpPr>
        <p:spPr bwMode="auto">
          <a:xfrm>
            <a:off x="4525963" y="2100263"/>
            <a:ext cx="465137"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11</a:t>
            </a:r>
          </a:p>
        </p:txBody>
      </p:sp>
      <p:sp>
        <p:nvSpPr>
          <p:cNvPr id="6191" name="Text Box 147"/>
          <p:cNvSpPr txBox="1">
            <a:spLocks noChangeArrowheads="1"/>
          </p:cNvSpPr>
          <p:nvPr/>
        </p:nvSpPr>
        <p:spPr bwMode="auto">
          <a:xfrm>
            <a:off x="2992438" y="3717925"/>
            <a:ext cx="465137"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b="0">
                <a:solidFill>
                  <a:schemeClr val="tx2"/>
                </a:solidFill>
                <a:latin typeface="Arial" charset="0"/>
              </a:rPr>
              <a:t>n</a:t>
            </a:r>
          </a:p>
        </p:txBody>
      </p:sp>
      <p:sp>
        <p:nvSpPr>
          <p:cNvPr id="6192" name="AutoShape 148"/>
          <p:cNvSpPr>
            <a:spLocks noChangeArrowheads="1"/>
          </p:cNvSpPr>
          <p:nvPr/>
        </p:nvSpPr>
        <p:spPr bwMode="auto">
          <a:xfrm rot="2356103">
            <a:off x="4140200" y="3357563"/>
            <a:ext cx="976313" cy="485775"/>
          </a:xfrm>
          <a:prstGeom prst="rightArrow">
            <a:avLst>
              <a:gd name="adj1" fmla="val 50000"/>
              <a:gd name="adj2" fmla="val 50245"/>
            </a:avLst>
          </a:prstGeom>
          <a:solidFill>
            <a:srgbClr val="FF3300"/>
          </a:solidFill>
          <a:ln w="9525">
            <a:solidFill>
              <a:schemeClr val="tx1"/>
            </a:solidFill>
            <a:miter lim="800000"/>
            <a:headEnd/>
            <a:tailEnd/>
          </a:ln>
        </p:spPr>
        <p:txBody>
          <a:bodyPr wrap="none" anchor="ctr"/>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301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79F87E91-0D6E-D443-B2D2-D1E47F9DB7D7}" type="slidenum">
              <a:rPr lang="en-US" sz="1400" b="0"/>
              <a:pPr/>
              <a:t>40</a:t>
            </a:fld>
            <a:endParaRPr lang="en-US" sz="1400" b="0"/>
          </a:p>
        </p:txBody>
      </p:sp>
      <p:sp>
        <p:nvSpPr>
          <p:cNvPr id="43012" name="Rectangle 2"/>
          <p:cNvSpPr>
            <a:spLocks noGrp="1" noChangeArrowheads="1"/>
          </p:cNvSpPr>
          <p:nvPr>
            <p:ph type="title"/>
          </p:nvPr>
        </p:nvSpPr>
        <p:spPr>
          <a:xfrm>
            <a:off x="650875" y="201613"/>
            <a:ext cx="7772400" cy="495300"/>
          </a:xfrm>
        </p:spPr>
        <p:txBody>
          <a:bodyPr/>
          <a:lstStyle/>
          <a:p>
            <a:r>
              <a:rPr lang="en-US">
                <a:latin typeface="Arial Narrow" charset="0"/>
              </a:rPr>
              <a:t>List scheduling algorithm for minimum latency</a:t>
            </a:r>
          </a:p>
        </p:txBody>
      </p:sp>
      <p:sp>
        <p:nvSpPr>
          <p:cNvPr id="43013" name="Rectangle 3"/>
          <p:cNvSpPr>
            <a:spLocks noGrp="1" noChangeArrowheads="1"/>
          </p:cNvSpPr>
          <p:nvPr>
            <p:ph type="body" idx="1"/>
          </p:nvPr>
        </p:nvSpPr>
        <p:spPr>
          <a:xfrm>
            <a:off x="215900" y="1030288"/>
            <a:ext cx="7772400" cy="5330825"/>
          </a:xfrm>
        </p:spPr>
        <p:txBody>
          <a:bodyPr/>
          <a:lstStyle/>
          <a:p>
            <a:pPr>
              <a:buFont typeface="Monotype Sorts" charset="0"/>
              <a:buNone/>
            </a:pPr>
            <a:r>
              <a:rPr lang="en-US" sz="1600">
                <a:solidFill>
                  <a:schemeClr val="tx2"/>
                </a:solidFill>
                <a:latin typeface="Arial Narrow" charset="0"/>
              </a:rPr>
              <a:t>LIST_L( G(V, E), </a:t>
            </a:r>
            <a:r>
              <a:rPr lang="en-US" sz="1600" b="0">
                <a:solidFill>
                  <a:schemeClr val="tx2"/>
                </a:solidFill>
                <a:latin typeface="Arial Narrow" charset="0"/>
              </a:rPr>
              <a:t>a</a:t>
            </a:r>
            <a:r>
              <a:rPr lang="en-US" sz="1600">
                <a:solidFill>
                  <a:schemeClr val="tx2"/>
                </a:solidFill>
                <a:latin typeface="Arial Narrow" charset="0"/>
              </a:rPr>
              <a:t>)</a:t>
            </a:r>
            <a:r>
              <a:rPr lang="en-US" sz="1600">
                <a:latin typeface="Arial Narrow" charset="0"/>
              </a:rPr>
              <a:t> {</a:t>
            </a:r>
          </a:p>
          <a:p>
            <a:pPr>
              <a:buFont typeface="Monotype Sorts" charset="0"/>
              <a:buNone/>
            </a:pPr>
            <a:r>
              <a:rPr lang="en-US" sz="1600">
                <a:latin typeface="Arial Narrow" charset="0"/>
              </a:rPr>
              <a:t>	</a:t>
            </a:r>
            <a:r>
              <a:rPr lang="en-US" sz="1600" i="1">
                <a:solidFill>
                  <a:schemeClr val="tx2"/>
                </a:solidFill>
                <a:latin typeface="Arial Narrow" charset="0"/>
              </a:rPr>
              <a:t>l</a:t>
            </a:r>
            <a:r>
              <a:rPr lang="en-US" sz="1600">
                <a:solidFill>
                  <a:schemeClr val="tx2"/>
                </a:solidFill>
                <a:latin typeface="Arial Narrow" charset="0"/>
              </a:rPr>
              <a:t> = 1</a:t>
            </a:r>
            <a:r>
              <a:rPr lang="en-US" sz="1600">
                <a:latin typeface="Arial Narrow" charset="0"/>
              </a:rPr>
              <a:t>;</a:t>
            </a:r>
          </a:p>
          <a:p>
            <a:pPr>
              <a:buFont typeface="Monotype Sorts" charset="0"/>
              <a:buNone/>
            </a:pPr>
            <a:r>
              <a:rPr lang="en-US" sz="1600">
                <a:latin typeface="Arial Narrow" charset="0"/>
              </a:rPr>
              <a:t>	</a:t>
            </a:r>
            <a:r>
              <a:rPr lang="en-US" sz="1600" b="0">
                <a:latin typeface="Arial Narrow" charset="0"/>
              </a:rPr>
              <a:t>repeat</a:t>
            </a:r>
            <a:r>
              <a:rPr lang="en-US" sz="1600">
                <a:latin typeface="Arial Narrow" charset="0"/>
              </a:rPr>
              <a:t> {</a:t>
            </a:r>
          </a:p>
          <a:p>
            <a:pPr>
              <a:buFont typeface="Monotype Sorts" charset="0"/>
              <a:buNone/>
            </a:pPr>
            <a:r>
              <a:rPr lang="en-US" sz="1600">
                <a:latin typeface="Arial Narrow" charset="0"/>
              </a:rPr>
              <a:t>		</a:t>
            </a:r>
            <a:r>
              <a:rPr lang="en-US" sz="1600" b="0">
                <a:latin typeface="Arial Narrow" charset="0"/>
              </a:rPr>
              <a:t>for each</a:t>
            </a:r>
            <a:r>
              <a:rPr lang="en-US" sz="1600">
                <a:latin typeface="Arial Narrow" charset="0"/>
              </a:rPr>
              <a:t> resource type </a:t>
            </a:r>
            <a:r>
              <a:rPr lang="en-US" sz="1600">
                <a:solidFill>
                  <a:schemeClr val="tx2"/>
                </a:solidFill>
                <a:latin typeface="Arial Narrow" charset="0"/>
              </a:rPr>
              <a:t>k = 1, 2, …, </a:t>
            </a:r>
            <a:r>
              <a:rPr lang="en-US" sz="1600" i="1">
                <a:solidFill>
                  <a:schemeClr val="tx2"/>
                </a:solidFill>
                <a:latin typeface="Arial Narrow" charset="0"/>
              </a:rPr>
              <a:t>n</a:t>
            </a:r>
            <a:r>
              <a:rPr lang="en-US" sz="1600" i="1" baseline="-25000">
                <a:solidFill>
                  <a:schemeClr val="tx2"/>
                </a:solidFill>
                <a:latin typeface="Arial Narrow" charset="0"/>
              </a:rPr>
              <a:t>res</a:t>
            </a:r>
            <a:r>
              <a:rPr lang="en-US" sz="1600">
                <a:latin typeface="Arial Narrow" charset="0"/>
              </a:rPr>
              <a:t> {</a:t>
            </a:r>
          </a:p>
          <a:p>
            <a:pPr>
              <a:buFont typeface="Monotype Sorts" charset="0"/>
              <a:buNone/>
            </a:pPr>
            <a:r>
              <a:rPr lang="en-US" sz="1600">
                <a:latin typeface="Arial Narrow" charset="0"/>
              </a:rPr>
              <a:t>		    Determine </a:t>
            </a:r>
            <a:r>
              <a:rPr lang="en-US" sz="1600">
                <a:solidFill>
                  <a:schemeClr val="tx2"/>
                </a:solidFill>
                <a:latin typeface="Arial Narrow" charset="0"/>
              </a:rPr>
              <a:t>ready</a:t>
            </a:r>
            <a:r>
              <a:rPr lang="en-US" sz="1600">
                <a:latin typeface="Arial Narrow" charset="0"/>
              </a:rPr>
              <a:t> operations </a:t>
            </a:r>
            <a:r>
              <a:rPr lang="en-US" sz="1600" i="1">
                <a:solidFill>
                  <a:schemeClr val="tx2"/>
                </a:solidFill>
                <a:latin typeface="Arial Narrow" charset="0"/>
              </a:rPr>
              <a:t>U</a:t>
            </a:r>
            <a:r>
              <a:rPr lang="en-US" sz="1600" i="1" baseline="-25000">
                <a:solidFill>
                  <a:schemeClr val="tx2"/>
                </a:solidFill>
                <a:latin typeface="Arial Narrow" charset="0"/>
              </a:rPr>
              <a:t>l,k</a:t>
            </a:r>
            <a:r>
              <a:rPr lang="en-US" sz="1600">
                <a:latin typeface="Arial Narrow" charset="0"/>
              </a:rPr>
              <a:t>;</a:t>
            </a:r>
          </a:p>
          <a:p>
            <a:pPr>
              <a:buFont typeface="Monotype Sorts" charset="0"/>
              <a:buNone/>
            </a:pPr>
            <a:r>
              <a:rPr lang="en-US" sz="1600">
                <a:latin typeface="Arial Narrow" charset="0"/>
              </a:rPr>
              <a:t>		    Determine </a:t>
            </a:r>
            <a:r>
              <a:rPr lang="en-US" sz="1600">
                <a:solidFill>
                  <a:schemeClr val="tx2"/>
                </a:solidFill>
                <a:latin typeface="Arial Narrow" charset="0"/>
              </a:rPr>
              <a:t>unfinished</a:t>
            </a:r>
            <a:r>
              <a:rPr lang="en-US" sz="1600">
                <a:latin typeface="Arial Narrow" charset="0"/>
              </a:rPr>
              <a:t> operations </a:t>
            </a:r>
            <a:r>
              <a:rPr lang="en-US" sz="1600" i="1">
                <a:solidFill>
                  <a:schemeClr val="tx2"/>
                </a:solidFill>
                <a:latin typeface="Arial Narrow" charset="0"/>
              </a:rPr>
              <a:t>T</a:t>
            </a:r>
            <a:r>
              <a:rPr lang="en-US" sz="1600" i="1" baseline="-25000">
                <a:solidFill>
                  <a:schemeClr val="tx2"/>
                </a:solidFill>
                <a:latin typeface="Arial Narrow" charset="0"/>
              </a:rPr>
              <a:t>l,k</a:t>
            </a:r>
            <a:r>
              <a:rPr lang="en-US" sz="1600">
                <a:latin typeface="Arial Narrow" charset="0"/>
              </a:rPr>
              <a:t>;</a:t>
            </a:r>
          </a:p>
          <a:p>
            <a:pPr>
              <a:buFont typeface="Monotype Sorts" charset="0"/>
              <a:buNone/>
            </a:pPr>
            <a:r>
              <a:rPr lang="en-US" sz="1600">
                <a:latin typeface="Arial Narrow" charset="0"/>
              </a:rPr>
              <a:t>		    Select </a:t>
            </a:r>
            <a:r>
              <a:rPr lang="en-US" sz="1600" i="1">
                <a:solidFill>
                  <a:schemeClr val="tx2"/>
                </a:solidFill>
                <a:latin typeface="Arial Narrow" charset="0"/>
              </a:rPr>
              <a:t>S</a:t>
            </a:r>
            <a:r>
              <a:rPr lang="en-US" sz="1600" i="1" baseline="-25000">
                <a:solidFill>
                  <a:schemeClr val="tx2"/>
                </a:solidFill>
                <a:latin typeface="Arial Narrow" charset="0"/>
              </a:rPr>
              <a:t>k</a:t>
            </a:r>
            <a:r>
              <a:rPr lang="en-US" sz="1600">
                <a:solidFill>
                  <a:schemeClr val="tx2"/>
                </a:solidFill>
                <a:latin typeface="Arial Narrow" charset="0"/>
              </a:rPr>
              <a:t> </a:t>
            </a:r>
            <a:r>
              <a:rPr lang="en-US" sz="1600">
                <a:solidFill>
                  <a:schemeClr val="tx2"/>
                </a:solidFill>
                <a:latin typeface="Arial Narrow" charset="0"/>
                <a:sym typeface="Symbol" charset="0"/>
              </a:rPr>
              <a:t> </a:t>
            </a:r>
            <a:r>
              <a:rPr lang="en-US" sz="1600">
                <a:solidFill>
                  <a:schemeClr val="tx2"/>
                </a:solidFill>
                <a:latin typeface="Arial Narrow" charset="0"/>
              </a:rPr>
              <a:t>U</a:t>
            </a:r>
            <a:r>
              <a:rPr lang="en-US" sz="1600" i="1" baseline="-25000">
                <a:solidFill>
                  <a:schemeClr val="tx2"/>
                </a:solidFill>
                <a:latin typeface="Arial Narrow" charset="0"/>
              </a:rPr>
              <a:t>l,k</a:t>
            </a:r>
            <a:r>
              <a:rPr lang="en-US" sz="1600">
                <a:latin typeface="Arial Narrow" charset="0"/>
              </a:rPr>
              <a:t> vertices, s.t. </a:t>
            </a:r>
            <a:r>
              <a:rPr lang="en-US" sz="1600">
                <a:solidFill>
                  <a:schemeClr val="tx2"/>
                </a:solidFill>
                <a:latin typeface="Arial Narrow" charset="0"/>
              </a:rPr>
              <a:t>|</a:t>
            </a:r>
            <a:r>
              <a:rPr lang="en-US" sz="1600" i="1">
                <a:solidFill>
                  <a:schemeClr val="tx2"/>
                </a:solidFill>
                <a:latin typeface="Arial Narrow" charset="0"/>
              </a:rPr>
              <a:t>S</a:t>
            </a:r>
            <a:r>
              <a:rPr lang="en-US" sz="1600" i="1" baseline="-25000">
                <a:solidFill>
                  <a:schemeClr val="tx2"/>
                </a:solidFill>
                <a:latin typeface="Arial Narrow" charset="0"/>
              </a:rPr>
              <a:t>k</a:t>
            </a:r>
            <a:r>
              <a:rPr lang="en-US" sz="1600">
                <a:solidFill>
                  <a:schemeClr val="tx2"/>
                </a:solidFill>
                <a:latin typeface="Arial Narrow" charset="0"/>
              </a:rPr>
              <a:t>| + |</a:t>
            </a:r>
            <a:r>
              <a:rPr lang="en-US" sz="1600" i="1">
                <a:solidFill>
                  <a:schemeClr val="tx2"/>
                </a:solidFill>
                <a:latin typeface="Arial Narrow" charset="0"/>
              </a:rPr>
              <a:t>T</a:t>
            </a:r>
            <a:r>
              <a:rPr lang="en-US" sz="1600" i="1" baseline="-25000">
                <a:solidFill>
                  <a:schemeClr val="tx2"/>
                </a:solidFill>
                <a:latin typeface="Arial Narrow" charset="0"/>
              </a:rPr>
              <a:t>l,k</a:t>
            </a:r>
            <a:r>
              <a:rPr lang="en-US" sz="1600">
                <a:solidFill>
                  <a:schemeClr val="tx2"/>
                </a:solidFill>
                <a:latin typeface="Arial Narrow" charset="0"/>
              </a:rPr>
              <a:t>| </a:t>
            </a:r>
            <a:r>
              <a:rPr lang="en-US" sz="1600">
                <a:solidFill>
                  <a:schemeClr val="tx2"/>
                </a:solidFill>
                <a:latin typeface="Arial Narrow" charset="0"/>
                <a:cs typeface="Arial" charset="0"/>
              </a:rPr>
              <a:t>≤ </a:t>
            </a:r>
            <a:r>
              <a:rPr lang="en-US" sz="1600">
                <a:solidFill>
                  <a:schemeClr val="tx2"/>
                </a:solidFill>
                <a:latin typeface="Arial Narrow" charset="0"/>
              </a:rPr>
              <a:t>a</a:t>
            </a:r>
            <a:r>
              <a:rPr lang="en-US" sz="1600" i="1" baseline="-25000">
                <a:solidFill>
                  <a:schemeClr val="tx2"/>
                </a:solidFill>
                <a:latin typeface="Arial Narrow" charset="0"/>
              </a:rPr>
              <a:t>k</a:t>
            </a:r>
            <a:r>
              <a:rPr lang="en-US" sz="1600">
                <a:latin typeface="Arial Narrow" charset="0"/>
              </a:rPr>
              <a:t>;</a:t>
            </a:r>
          </a:p>
          <a:p>
            <a:pPr>
              <a:buFont typeface="Monotype Sorts" charset="0"/>
              <a:buNone/>
            </a:pPr>
            <a:r>
              <a:rPr lang="en-US" sz="1600">
                <a:latin typeface="Arial Narrow" charset="0"/>
              </a:rPr>
              <a:t>		    Schedule the </a:t>
            </a:r>
            <a:r>
              <a:rPr lang="en-US" sz="1600" i="1">
                <a:solidFill>
                  <a:schemeClr val="tx2"/>
                </a:solidFill>
                <a:latin typeface="Arial Narrow" charset="0"/>
              </a:rPr>
              <a:t>S</a:t>
            </a:r>
            <a:r>
              <a:rPr lang="en-US" sz="1600" i="1" baseline="-25000">
                <a:solidFill>
                  <a:schemeClr val="tx2"/>
                </a:solidFill>
                <a:latin typeface="Arial Narrow" charset="0"/>
              </a:rPr>
              <a:t>k</a:t>
            </a:r>
            <a:r>
              <a:rPr lang="en-US" sz="1600">
                <a:latin typeface="Arial Narrow" charset="0"/>
              </a:rPr>
              <a:t> operations at step </a:t>
            </a:r>
            <a:r>
              <a:rPr lang="en-US" sz="1600" i="1">
                <a:solidFill>
                  <a:schemeClr val="tx2"/>
                </a:solidFill>
                <a:latin typeface="Arial Narrow" charset="0"/>
              </a:rPr>
              <a:t>l</a:t>
            </a:r>
            <a:r>
              <a:rPr lang="en-US" sz="1600">
                <a:latin typeface="Arial Narrow" charset="0"/>
              </a:rPr>
              <a:t>;</a:t>
            </a:r>
          </a:p>
          <a:p>
            <a:pPr>
              <a:buFont typeface="Monotype Sorts" charset="0"/>
              <a:buNone/>
            </a:pPr>
            <a:r>
              <a:rPr lang="en-US" sz="1600">
                <a:latin typeface="Arial Narrow" charset="0"/>
              </a:rPr>
              <a:t>		    }</a:t>
            </a:r>
          </a:p>
          <a:p>
            <a:pPr>
              <a:buFont typeface="Monotype Sorts" charset="0"/>
              <a:buNone/>
            </a:pPr>
            <a:r>
              <a:rPr lang="en-US" sz="1600">
                <a:latin typeface="Arial Narrow" charset="0"/>
              </a:rPr>
              <a:t>		</a:t>
            </a:r>
            <a:r>
              <a:rPr lang="en-US" sz="1600" i="1">
                <a:solidFill>
                  <a:schemeClr val="tx2"/>
                </a:solidFill>
                <a:latin typeface="Arial Narrow" charset="0"/>
              </a:rPr>
              <a:t>l</a:t>
            </a:r>
            <a:r>
              <a:rPr lang="en-US" sz="1600">
                <a:solidFill>
                  <a:schemeClr val="tx2"/>
                </a:solidFill>
                <a:latin typeface="Arial Narrow" charset="0"/>
              </a:rPr>
              <a:t> = </a:t>
            </a:r>
            <a:r>
              <a:rPr lang="en-US" sz="1600" i="1">
                <a:solidFill>
                  <a:schemeClr val="tx2"/>
                </a:solidFill>
                <a:latin typeface="Arial Narrow" charset="0"/>
              </a:rPr>
              <a:t>l</a:t>
            </a:r>
            <a:r>
              <a:rPr lang="en-US" sz="1600">
                <a:solidFill>
                  <a:schemeClr val="tx2"/>
                </a:solidFill>
                <a:latin typeface="Arial Narrow" charset="0"/>
              </a:rPr>
              <a:t> + 1</a:t>
            </a:r>
            <a:r>
              <a:rPr lang="en-US" sz="1600">
                <a:latin typeface="Arial Narrow" charset="0"/>
              </a:rPr>
              <a:t>;</a:t>
            </a:r>
          </a:p>
          <a:p>
            <a:pPr>
              <a:buFont typeface="Monotype Sorts" charset="0"/>
              <a:buNone/>
            </a:pPr>
            <a:r>
              <a:rPr lang="en-US" sz="1600">
                <a:latin typeface="Arial Narrow" charset="0"/>
              </a:rPr>
              <a:t>	}</a:t>
            </a:r>
          </a:p>
          <a:p>
            <a:pPr>
              <a:buFont typeface="Monotype Sorts" charset="0"/>
              <a:buNone/>
            </a:pPr>
            <a:r>
              <a:rPr lang="en-US" sz="1600">
                <a:latin typeface="Arial Narrow" charset="0"/>
              </a:rPr>
              <a:t>	</a:t>
            </a:r>
            <a:r>
              <a:rPr lang="en-US" sz="1600" b="0">
                <a:latin typeface="Arial Narrow" charset="0"/>
              </a:rPr>
              <a:t>until</a:t>
            </a:r>
            <a:r>
              <a:rPr lang="en-US" sz="1600">
                <a:latin typeface="Arial Narrow" charset="0"/>
              </a:rPr>
              <a:t> (</a:t>
            </a:r>
            <a:r>
              <a:rPr lang="en-US" sz="1600" i="1">
                <a:solidFill>
                  <a:schemeClr val="tx2"/>
                </a:solidFill>
                <a:latin typeface="Arial Narrow" charset="0"/>
              </a:rPr>
              <a:t>v</a:t>
            </a:r>
            <a:r>
              <a:rPr lang="en-US" sz="1600" i="1" baseline="-25000">
                <a:solidFill>
                  <a:schemeClr val="tx2"/>
                </a:solidFill>
                <a:latin typeface="Arial Narrow" charset="0"/>
              </a:rPr>
              <a:t>n</a:t>
            </a:r>
            <a:r>
              <a:rPr lang="en-US" sz="1600">
                <a:latin typeface="Arial Narrow" charset="0"/>
              </a:rPr>
              <a:t> is scheduled) ;</a:t>
            </a:r>
          </a:p>
          <a:p>
            <a:pPr>
              <a:buFont typeface="Monotype Sorts" charset="0"/>
              <a:buNone/>
            </a:pPr>
            <a:r>
              <a:rPr lang="en-US" sz="1600">
                <a:latin typeface="Arial Narrow" charset="0"/>
              </a:rPr>
              <a:t>	</a:t>
            </a:r>
            <a:r>
              <a:rPr lang="en-US" sz="1600" b="0">
                <a:latin typeface="Arial Narrow" charset="0"/>
              </a:rPr>
              <a:t>return</a:t>
            </a:r>
            <a:r>
              <a:rPr lang="en-US" sz="1600">
                <a:latin typeface="Arial Narrow" charset="0"/>
              </a:rPr>
              <a:t> (</a:t>
            </a:r>
            <a:r>
              <a:rPr lang="en-US" sz="1600" b="0">
                <a:solidFill>
                  <a:schemeClr val="tx2"/>
                </a:solidFill>
                <a:latin typeface="Arial Narrow" charset="0"/>
              </a:rPr>
              <a:t>t</a:t>
            </a:r>
            <a:r>
              <a:rPr lang="en-US" sz="1600">
                <a:latin typeface="Arial Narrow" charset="0"/>
              </a:rPr>
              <a:t>);</a:t>
            </a:r>
          </a:p>
          <a:p>
            <a:pPr>
              <a:buFont typeface="Monotype Sorts" charset="0"/>
              <a:buNone/>
            </a:pPr>
            <a:r>
              <a:rPr lang="en-US" sz="1600">
                <a:latin typeface="Arial Narrow" charset="0"/>
              </a:rPr>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403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514C46E-AF58-F745-8A1B-63D18A5E38D5}" type="slidenum">
              <a:rPr lang="en-US" sz="1400" b="0"/>
              <a:pPr/>
              <a:t>41</a:t>
            </a:fld>
            <a:endParaRPr lang="en-US" sz="1400" b="0"/>
          </a:p>
        </p:txBody>
      </p:sp>
      <p:sp>
        <p:nvSpPr>
          <p:cNvPr id="44036" name="Rectangle 2"/>
          <p:cNvSpPr>
            <a:spLocks noGrp="1" noChangeArrowheads="1"/>
          </p:cNvSpPr>
          <p:nvPr>
            <p:ph type="title"/>
          </p:nvPr>
        </p:nvSpPr>
        <p:spPr>
          <a:xfrm>
            <a:off x="755650" y="230188"/>
            <a:ext cx="7772400" cy="571500"/>
          </a:xfrm>
        </p:spPr>
        <p:txBody>
          <a:bodyPr/>
          <a:lstStyle/>
          <a:p>
            <a:r>
              <a:rPr lang="en-US">
                <a:latin typeface="Arial Narrow" charset="0"/>
              </a:rPr>
              <a:t>Example</a:t>
            </a:r>
          </a:p>
        </p:txBody>
      </p:sp>
      <p:sp>
        <p:nvSpPr>
          <p:cNvPr id="44037" name="Line 42"/>
          <p:cNvSpPr>
            <a:spLocks noChangeShapeType="1"/>
          </p:cNvSpPr>
          <p:nvPr/>
        </p:nvSpPr>
        <p:spPr bwMode="auto">
          <a:xfrm>
            <a:off x="4405313" y="2246313"/>
            <a:ext cx="4648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38" name="Line 43"/>
          <p:cNvSpPr>
            <a:spLocks noChangeShapeType="1"/>
          </p:cNvSpPr>
          <p:nvPr/>
        </p:nvSpPr>
        <p:spPr bwMode="auto">
          <a:xfrm>
            <a:off x="4495800" y="2876550"/>
            <a:ext cx="4648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39" name="Line 44"/>
          <p:cNvSpPr>
            <a:spLocks noChangeShapeType="1"/>
          </p:cNvSpPr>
          <p:nvPr/>
        </p:nvSpPr>
        <p:spPr bwMode="auto">
          <a:xfrm>
            <a:off x="4495800" y="3497263"/>
            <a:ext cx="4648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0" name="Line 45"/>
          <p:cNvSpPr>
            <a:spLocks noChangeShapeType="1"/>
          </p:cNvSpPr>
          <p:nvPr/>
        </p:nvSpPr>
        <p:spPr bwMode="auto">
          <a:xfrm>
            <a:off x="4495800" y="4159250"/>
            <a:ext cx="4648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1" name="Line 78"/>
          <p:cNvSpPr>
            <a:spLocks noChangeShapeType="1"/>
          </p:cNvSpPr>
          <p:nvPr/>
        </p:nvSpPr>
        <p:spPr bwMode="auto">
          <a:xfrm>
            <a:off x="4495800" y="4852988"/>
            <a:ext cx="4648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2" name="Line 79"/>
          <p:cNvSpPr>
            <a:spLocks noChangeShapeType="1"/>
          </p:cNvSpPr>
          <p:nvPr/>
        </p:nvSpPr>
        <p:spPr bwMode="auto">
          <a:xfrm>
            <a:off x="4495800" y="5481638"/>
            <a:ext cx="4648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3" name="Line 80"/>
          <p:cNvSpPr>
            <a:spLocks noChangeShapeType="1"/>
          </p:cNvSpPr>
          <p:nvPr/>
        </p:nvSpPr>
        <p:spPr bwMode="auto">
          <a:xfrm>
            <a:off x="4495800" y="6127750"/>
            <a:ext cx="4648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nvGrpSpPr>
          <p:cNvPr id="44044" name="Group 228"/>
          <p:cNvGrpSpPr>
            <a:grpSpLocks/>
          </p:cNvGrpSpPr>
          <p:nvPr/>
        </p:nvGrpSpPr>
        <p:grpSpPr bwMode="auto">
          <a:xfrm>
            <a:off x="3956050" y="1090613"/>
            <a:ext cx="4784725" cy="5616575"/>
            <a:chOff x="2492" y="572"/>
            <a:chExt cx="3014" cy="3538"/>
          </a:xfrm>
        </p:grpSpPr>
        <p:grpSp>
          <p:nvGrpSpPr>
            <p:cNvPr id="44188" name="Group 3"/>
            <p:cNvGrpSpPr>
              <a:grpSpLocks/>
            </p:cNvGrpSpPr>
            <p:nvPr/>
          </p:nvGrpSpPr>
          <p:grpSpPr bwMode="auto">
            <a:xfrm>
              <a:off x="3101" y="1842"/>
              <a:ext cx="235" cy="590"/>
              <a:chOff x="1565" y="1298"/>
              <a:chExt cx="363" cy="318"/>
            </a:xfrm>
          </p:grpSpPr>
          <p:sp>
            <p:nvSpPr>
              <p:cNvPr id="44262" name="Oval 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63" name="Text Box 5"/>
              <p:cNvSpPr txBox="1">
                <a:spLocks noChangeArrowheads="1"/>
              </p:cNvSpPr>
              <p:nvPr/>
            </p:nvSpPr>
            <p:spPr bwMode="auto">
              <a:xfrm>
                <a:off x="1565" y="1343"/>
                <a:ext cx="363" cy="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89" name="Group 6"/>
            <p:cNvGrpSpPr>
              <a:grpSpLocks/>
            </p:cNvGrpSpPr>
            <p:nvPr/>
          </p:nvGrpSpPr>
          <p:grpSpPr bwMode="auto">
            <a:xfrm>
              <a:off x="3898" y="1842"/>
              <a:ext cx="234" cy="590"/>
              <a:chOff x="1565" y="1298"/>
              <a:chExt cx="363" cy="318"/>
            </a:xfrm>
          </p:grpSpPr>
          <p:sp>
            <p:nvSpPr>
              <p:cNvPr id="44260" name="Oval 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61" name="Text Box 8"/>
              <p:cNvSpPr txBox="1">
                <a:spLocks noChangeArrowheads="1"/>
              </p:cNvSpPr>
              <p:nvPr/>
            </p:nvSpPr>
            <p:spPr bwMode="auto">
              <a:xfrm>
                <a:off x="1565" y="1343"/>
                <a:ext cx="363" cy="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90" name="Group 9"/>
            <p:cNvGrpSpPr>
              <a:grpSpLocks/>
            </p:cNvGrpSpPr>
            <p:nvPr/>
          </p:nvGrpSpPr>
          <p:grpSpPr bwMode="auto">
            <a:xfrm>
              <a:off x="4534" y="3475"/>
              <a:ext cx="235" cy="227"/>
              <a:chOff x="1565" y="1298"/>
              <a:chExt cx="363" cy="318"/>
            </a:xfrm>
          </p:grpSpPr>
          <p:sp>
            <p:nvSpPr>
              <p:cNvPr id="44258" name="Oval 1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59" name="Text Box 11"/>
              <p:cNvSpPr txBox="1">
                <a:spLocks noChangeArrowheads="1"/>
              </p:cNvSpPr>
              <p:nvPr/>
            </p:nvSpPr>
            <p:spPr bwMode="auto">
              <a:xfrm>
                <a:off x="1565" y="1343"/>
                <a:ext cx="363" cy="2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91" name="Group 12"/>
            <p:cNvGrpSpPr>
              <a:grpSpLocks/>
            </p:cNvGrpSpPr>
            <p:nvPr/>
          </p:nvGrpSpPr>
          <p:grpSpPr bwMode="auto">
            <a:xfrm>
              <a:off x="5098" y="1476"/>
              <a:ext cx="234" cy="227"/>
              <a:chOff x="1565" y="1298"/>
              <a:chExt cx="363" cy="318"/>
            </a:xfrm>
          </p:grpSpPr>
          <p:sp>
            <p:nvSpPr>
              <p:cNvPr id="44256" name="Oval 1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57" name="Text Box 14"/>
              <p:cNvSpPr txBox="1">
                <a:spLocks noChangeArrowheads="1"/>
              </p:cNvSpPr>
              <p:nvPr/>
            </p:nvSpPr>
            <p:spPr bwMode="auto">
              <a:xfrm>
                <a:off x="1565" y="1343"/>
                <a:ext cx="363" cy="2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&lt;</a:t>
                </a:r>
              </a:p>
            </p:txBody>
          </p:sp>
        </p:grpSp>
        <p:grpSp>
          <p:nvGrpSpPr>
            <p:cNvPr id="44192" name="Group 15"/>
            <p:cNvGrpSpPr>
              <a:grpSpLocks/>
            </p:cNvGrpSpPr>
            <p:nvPr/>
          </p:nvGrpSpPr>
          <p:grpSpPr bwMode="auto">
            <a:xfrm>
              <a:off x="3331" y="2646"/>
              <a:ext cx="234" cy="227"/>
              <a:chOff x="1565" y="1298"/>
              <a:chExt cx="363" cy="318"/>
            </a:xfrm>
          </p:grpSpPr>
          <p:sp>
            <p:nvSpPr>
              <p:cNvPr id="44254" name="Oval 1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55" name="Text Box 17"/>
              <p:cNvSpPr txBox="1">
                <a:spLocks noChangeArrowheads="1"/>
              </p:cNvSpPr>
              <p:nvPr/>
            </p:nvSpPr>
            <p:spPr bwMode="auto">
              <a:xfrm>
                <a:off x="1565" y="1346"/>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93" name="Group 18"/>
            <p:cNvGrpSpPr>
              <a:grpSpLocks/>
            </p:cNvGrpSpPr>
            <p:nvPr/>
          </p:nvGrpSpPr>
          <p:grpSpPr bwMode="auto">
            <a:xfrm>
              <a:off x="3536" y="3067"/>
              <a:ext cx="235" cy="226"/>
              <a:chOff x="1565" y="1298"/>
              <a:chExt cx="363" cy="318"/>
            </a:xfrm>
          </p:grpSpPr>
          <p:sp>
            <p:nvSpPr>
              <p:cNvPr id="44252" name="Oval 1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53" name="Text Box 20"/>
              <p:cNvSpPr txBox="1">
                <a:spLocks noChangeArrowheads="1"/>
              </p:cNvSpPr>
              <p:nvPr/>
            </p:nvSpPr>
            <p:spPr bwMode="auto">
              <a:xfrm>
                <a:off x="1565" y="1343"/>
                <a:ext cx="363" cy="2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94" name="Group 21"/>
            <p:cNvGrpSpPr>
              <a:grpSpLocks/>
            </p:cNvGrpSpPr>
            <p:nvPr/>
          </p:nvGrpSpPr>
          <p:grpSpPr bwMode="auto">
            <a:xfrm>
              <a:off x="2931" y="1056"/>
              <a:ext cx="234" cy="605"/>
              <a:chOff x="1565" y="1298"/>
              <a:chExt cx="363" cy="318"/>
            </a:xfrm>
          </p:grpSpPr>
          <p:sp>
            <p:nvSpPr>
              <p:cNvPr id="44250" name="Oval 2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51" name="Text Box 23"/>
              <p:cNvSpPr txBox="1">
                <a:spLocks noChangeArrowheads="1"/>
              </p:cNvSpPr>
              <p:nvPr/>
            </p:nvSpPr>
            <p:spPr bwMode="auto">
              <a:xfrm>
                <a:off x="1565" y="1346"/>
                <a:ext cx="363" cy="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95" name="Group 24"/>
            <p:cNvGrpSpPr>
              <a:grpSpLocks/>
            </p:cNvGrpSpPr>
            <p:nvPr/>
          </p:nvGrpSpPr>
          <p:grpSpPr bwMode="auto">
            <a:xfrm>
              <a:off x="3341" y="1056"/>
              <a:ext cx="234" cy="605"/>
              <a:chOff x="1565" y="1298"/>
              <a:chExt cx="363" cy="318"/>
            </a:xfrm>
          </p:grpSpPr>
          <p:sp>
            <p:nvSpPr>
              <p:cNvPr id="44248" name="Oval 2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49" name="Text Box 26"/>
              <p:cNvSpPr txBox="1">
                <a:spLocks noChangeArrowheads="1"/>
              </p:cNvSpPr>
              <p:nvPr/>
            </p:nvSpPr>
            <p:spPr bwMode="auto">
              <a:xfrm>
                <a:off x="1565" y="1346"/>
                <a:ext cx="363" cy="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96" name="Group 27"/>
            <p:cNvGrpSpPr>
              <a:grpSpLocks/>
            </p:cNvGrpSpPr>
            <p:nvPr/>
          </p:nvGrpSpPr>
          <p:grpSpPr bwMode="auto">
            <a:xfrm>
              <a:off x="3897" y="1056"/>
              <a:ext cx="234" cy="560"/>
              <a:chOff x="1565" y="1298"/>
              <a:chExt cx="363" cy="318"/>
            </a:xfrm>
          </p:grpSpPr>
          <p:sp>
            <p:nvSpPr>
              <p:cNvPr id="44246" name="Oval 2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47" name="Text Box 29"/>
              <p:cNvSpPr txBox="1">
                <a:spLocks noChangeArrowheads="1"/>
              </p:cNvSpPr>
              <p:nvPr/>
            </p:nvSpPr>
            <p:spPr bwMode="auto">
              <a:xfrm>
                <a:off x="1565" y="1346"/>
                <a:ext cx="363" cy="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97" name="Group 30"/>
            <p:cNvGrpSpPr>
              <a:grpSpLocks/>
            </p:cNvGrpSpPr>
            <p:nvPr/>
          </p:nvGrpSpPr>
          <p:grpSpPr bwMode="auto">
            <a:xfrm>
              <a:off x="4534" y="1842"/>
              <a:ext cx="235" cy="590"/>
              <a:chOff x="1565" y="1298"/>
              <a:chExt cx="363" cy="318"/>
            </a:xfrm>
          </p:grpSpPr>
          <p:sp>
            <p:nvSpPr>
              <p:cNvPr id="44244" name="Oval 3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45" name="Text Box 32"/>
              <p:cNvSpPr txBox="1">
                <a:spLocks noChangeArrowheads="1"/>
              </p:cNvSpPr>
              <p:nvPr/>
            </p:nvSpPr>
            <p:spPr bwMode="auto">
              <a:xfrm>
                <a:off x="1565" y="1346"/>
                <a:ext cx="363" cy="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98" name="Group 33"/>
            <p:cNvGrpSpPr>
              <a:grpSpLocks/>
            </p:cNvGrpSpPr>
            <p:nvPr/>
          </p:nvGrpSpPr>
          <p:grpSpPr bwMode="auto">
            <a:xfrm>
              <a:off x="5098" y="1056"/>
              <a:ext cx="234" cy="227"/>
              <a:chOff x="1565" y="1298"/>
              <a:chExt cx="363" cy="318"/>
            </a:xfrm>
          </p:grpSpPr>
          <p:sp>
            <p:nvSpPr>
              <p:cNvPr id="44242" name="Oval 3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43" name="Text Box 35"/>
              <p:cNvSpPr txBox="1">
                <a:spLocks noChangeArrowheads="1"/>
              </p:cNvSpPr>
              <p:nvPr/>
            </p:nvSpPr>
            <p:spPr bwMode="auto">
              <a:xfrm>
                <a:off x="1565" y="1346"/>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4199" name="Group 36"/>
            <p:cNvGrpSpPr>
              <a:grpSpLocks/>
            </p:cNvGrpSpPr>
            <p:nvPr/>
          </p:nvGrpSpPr>
          <p:grpSpPr bwMode="auto">
            <a:xfrm>
              <a:off x="4014" y="572"/>
              <a:ext cx="381" cy="226"/>
              <a:chOff x="2426" y="1071"/>
              <a:chExt cx="590" cy="318"/>
            </a:xfrm>
          </p:grpSpPr>
          <p:sp>
            <p:nvSpPr>
              <p:cNvPr id="44240" name="Oval 37"/>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41" name="Text Box 38"/>
              <p:cNvSpPr txBox="1">
                <a:spLocks noChangeArrowheads="1"/>
              </p:cNvSpPr>
              <p:nvPr/>
            </p:nvSpPr>
            <p:spPr bwMode="auto">
              <a:xfrm>
                <a:off x="2426" y="1116"/>
                <a:ext cx="590" cy="2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grpSp>
          <p:nvGrpSpPr>
            <p:cNvPr id="44200" name="Group 39"/>
            <p:cNvGrpSpPr>
              <a:grpSpLocks/>
            </p:cNvGrpSpPr>
            <p:nvPr/>
          </p:nvGrpSpPr>
          <p:grpSpPr bwMode="auto">
            <a:xfrm>
              <a:off x="4125" y="3884"/>
              <a:ext cx="381" cy="226"/>
              <a:chOff x="2426" y="1071"/>
              <a:chExt cx="590" cy="318"/>
            </a:xfrm>
          </p:grpSpPr>
          <p:sp>
            <p:nvSpPr>
              <p:cNvPr id="44238" name="Oval 40"/>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239" name="Text Box 41"/>
              <p:cNvSpPr txBox="1">
                <a:spLocks noChangeArrowheads="1"/>
              </p:cNvSpPr>
              <p:nvPr/>
            </p:nvSpPr>
            <p:spPr bwMode="auto">
              <a:xfrm>
                <a:off x="2426" y="1116"/>
                <a:ext cx="590" cy="2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sp>
          <p:nvSpPr>
            <p:cNvPr id="44201" name="Line 46"/>
            <p:cNvSpPr>
              <a:spLocks noChangeShapeType="1"/>
            </p:cNvSpPr>
            <p:nvPr/>
          </p:nvSpPr>
          <p:spPr bwMode="auto">
            <a:xfrm flipH="1">
              <a:off x="3048" y="669"/>
              <a:ext cx="1054" cy="38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202" name="Line 47"/>
            <p:cNvSpPr>
              <a:spLocks noChangeShapeType="1"/>
            </p:cNvSpPr>
            <p:nvPr/>
          </p:nvSpPr>
          <p:spPr bwMode="auto">
            <a:xfrm flipH="1">
              <a:off x="3458" y="734"/>
              <a:ext cx="644" cy="32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203" name="Line 48"/>
            <p:cNvSpPr>
              <a:spLocks noChangeShapeType="1"/>
            </p:cNvSpPr>
            <p:nvPr/>
          </p:nvSpPr>
          <p:spPr bwMode="auto">
            <a:xfrm flipH="1">
              <a:off x="4014" y="798"/>
              <a:ext cx="146" cy="25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204" name="Line 49"/>
            <p:cNvSpPr>
              <a:spLocks noChangeShapeType="1"/>
            </p:cNvSpPr>
            <p:nvPr/>
          </p:nvSpPr>
          <p:spPr bwMode="auto">
            <a:xfrm>
              <a:off x="4277" y="766"/>
              <a:ext cx="347" cy="107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205" name="Line 50"/>
            <p:cNvSpPr>
              <a:spLocks noChangeShapeType="1"/>
            </p:cNvSpPr>
            <p:nvPr/>
          </p:nvSpPr>
          <p:spPr bwMode="auto">
            <a:xfrm>
              <a:off x="4307" y="701"/>
              <a:ext cx="878" cy="35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206" name="Line 51"/>
            <p:cNvSpPr>
              <a:spLocks noChangeShapeType="1"/>
            </p:cNvSpPr>
            <p:nvPr/>
          </p:nvSpPr>
          <p:spPr bwMode="auto">
            <a:xfrm>
              <a:off x="3037" y="1661"/>
              <a:ext cx="136" cy="181"/>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207" name="Line 52"/>
            <p:cNvSpPr>
              <a:spLocks noChangeShapeType="1"/>
            </p:cNvSpPr>
            <p:nvPr/>
          </p:nvSpPr>
          <p:spPr bwMode="auto">
            <a:xfrm flipH="1">
              <a:off x="3218" y="1661"/>
              <a:ext cx="182" cy="181"/>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208" name="Line 53"/>
            <p:cNvSpPr>
              <a:spLocks noChangeShapeType="1"/>
            </p:cNvSpPr>
            <p:nvPr/>
          </p:nvSpPr>
          <p:spPr bwMode="auto">
            <a:xfrm>
              <a:off x="4624" y="2432"/>
              <a:ext cx="0" cy="104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209" name="Line 54"/>
            <p:cNvSpPr>
              <a:spLocks noChangeShapeType="1"/>
            </p:cNvSpPr>
            <p:nvPr/>
          </p:nvSpPr>
          <p:spPr bwMode="auto">
            <a:xfrm>
              <a:off x="5214" y="1283"/>
              <a:ext cx="0" cy="19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210" name="Line 55"/>
            <p:cNvSpPr>
              <a:spLocks noChangeShapeType="1"/>
            </p:cNvSpPr>
            <p:nvPr/>
          </p:nvSpPr>
          <p:spPr bwMode="auto">
            <a:xfrm>
              <a:off x="3218" y="2432"/>
              <a:ext cx="182"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211" name="Line 56"/>
            <p:cNvSpPr>
              <a:spLocks noChangeShapeType="1"/>
            </p:cNvSpPr>
            <p:nvPr/>
          </p:nvSpPr>
          <p:spPr bwMode="auto">
            <a:xfrm>
              <a:off x="3448" y="2873"/>
              <a:ext cx="146" cy="22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212" name="Line 57"/>
            <p:cNvSpPr>
              <a:spLocks noChangeShapeType="1"/>
            </p:cNvSpPr>
            <p:nvPr/>
          </p:nvSpPr>
          <p:spPr bwMode="auto">
            <a:xfrm flipH="1">
              <a:off x="3672" y="2432"/>
              <a:ext cx="317" cy="63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213" name="Line 58"/>
            <p:cNvSpPr>
              <a:spLocks noChangeShapeType="1"/>
            </p:cNvSpPr>
            <p:nvPr/>
          </p:nvSpPr>
          <p:spPr bwMode="auto">
            <a:xfrm>
              <a:off x="3712" y="3260"/>
              <a:ext cx="549" cy="66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214" name="Line 59"/>
            <p:cNvSpPr>
              <a:spLocks noChangeShapeType="1"/>
            </p:cNvSpPr>
            <p:nvPr/>
          </p:nvSpPr>
          <p:spPr bwMode="auto">
            <a:xfrm flipH="1">
              <a:off x="4397" y="3702"/>
              <a:ext cx="182" cy="22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215" name="Line 60"/>
            <p:cNvSpPr>
              <a:spLocks noChangeShapeType="1"/>
            </p:cNvSpPr>
            <p:nvPr/>
          </p:nvSpPr>
          <p:spPr bwMode="auto">
            <a:xfrm>
              <a:off x="5185" y="1702"/>
              <a:ext cx="29" cy="204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216" name="Text Box 61"/>
            <p:cNvSpPr txBox="1">
              <a:spLocks noChangeArrowheads="1"/>
            </p:cNvSpPr>
            <p:nvPr/>
          </p:nvSpPr>
          <p:spPr bwMode="auto">
            <a:xfrm>
              <a:off x="4216" y="572"/>
              <a:ext cx="294"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0</a:t>
              </a:r>
            </a:p>
          </p:txBody>
        </p:sp>
        <p:sp>
          <p:nvSpPr>
            <p:cNvPr id="44217" name="Text Box 62"/>
            <p:cNvSpPr txBox="1">
              <a:spLocks noChangeArrowheads="1"/>
            </p:cNvSpPr>
            <p:nvPr/>
          </p:nvSpPr>
          <p:spPr bwMode="auto">
            <a:xfrm>
              <a:off x="2990" y="1024"/>
              <a:ext cx="291"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a:t>
              </a:r>
            </a:p>
          </p:txBody>
        </p:sp>
        <p:sp>
          <p:nvSpPr>
            <p:cNvPr id="44218" name="Text Box 63"/>
            <p:cNvSpPr txBox="1">
              <a:spLocks noChangeArrowheads="1"/>
            </p:cNvSpPr>
            <p:nvPr/>
          </p:nvSpPr>
          <p:spPr bwMode="auto">
            <a:xfrm>
              <a:off x="3458" y="1024"/>
              <a:ext cx="292"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a:t>
              </a:r>
            </a:p>
          </p:txBody>
        </p:sp>
        <p:sp>
          <p:nvSpPr>
            <p:cNvPr id="44219" name="Text Box 64"/>
            <p:cNvSpPr txBox="1">
              <a:spLocks noChangeArrowheads="1"/>
            </p:cNvSpPr>
            <p:nvPr/>
          </p:nvSpPr>
          <p:spPr bwMode="auto">
            <a:xfrm>
              <a:off x="3190" y="1778"/>
              <a:ext cx="292"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3</a:t>
              </a:r>
            </a:p>
          </p:txBody>
        </p:sp>
        <p:sp>
          <p:nvSpPr>
            <p:cNvPr id="44220" name="Text Box 65"/>
            <p:cNvSpPr txBox="1">
              <a:spLocks noChangeArrowheads="1"/>
            </p:cNvSpPr>
            <p:nvPr/>
          </p:nvSpPr>
          <p:spPr bwMode="auto">
            <a:xfrm>
              <a:off x="3419" y="2614"/>
              <a:ext cx="293"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4</a:t>
              </a:r>
            </a:p>
          </p:txBody>
        </p:sp>
        <p:sp>
          <p:nvSpPr>
            <p:cNvPr id="44221" name="Text Box 66"/>
            <p:cNvSpPr txBox="1">
              <a:spLocks noChangeArrowheads="1"/>
            </p:cNvSpPr>
            <p:nvPr/>
          </p:nvSpPr>
          <p:spPr bwMode="auto">
            <a:xfrm>
              <a:off x="3652" y="3033"/>
              <a:ext cx="293"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5</a:t>
              </a:r>
            </a:p>
          </p:txBody>
        </p:sp>
        <p:sp>
          <p:nvSpPr>
            <p:cNvPr id="44222" name="Text Box 67"/>
            <p:cNvSpPr txBox="1">
              <a:spLocks noChangeArrowheads="1"/>
            </p:cNvSpPr>
            <p:nvPr/>
          </p:nvSpPr>
          <p:spPr bwMode="auto">
            <a:xfrm>
              <a:off x="3985" y="1024"/>
              <a:ext cx="292"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6</a:t>
              </a:r>
            </a:p>
          </p:txBody>
        </p:sp>
        <p:sp>
          <p:nvSpPr>
            <p:cNvPr id="44223" name="Text Box 68"/>
            <p:cNvSpPr txBox="1">
              <a:spLocks noChangeArrowheads="1"/>
            </p:cNvSpPr>
            <p:nvPr/>
          </p:nvSpPr>
          <p:spPr bwMode="auto">
            <a:xfrm>
              <a:off x="3989" y="1797"/>
              <a:ext cx="293"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7</a:t>
              </a:r>
            </a:p>
          </p:txBody>
        </p:sp>
        <p:sp>
          <p:nvSpPr>
            <p:cNvPr id="44224" name="Text Box 69"/>
            <p:cNvSpPr txBox="1">
              <a:spLocks noChangeArrowheads="1"/>
            </p:cNvSpPr>
            <p:nvPr/>
          </p:nvSpPr>
          <p:spPr bwMode="auto">
            <a:xfrm>
              <a:off x="4621" y="1810"/>
              <a:ext cx="293"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8</a:t>
              </a:r>
            </a:p>
          </p:txBody>
        </p:sp>
        <p:sp>
          <p:nvSpPr>
            <p:cNvPr id="44225" name="Text Box 70"/>
            <p:cNvSpPr txBox="1">
              <a:spLocks noChangeArrowheads="1"/>
            </p:cNvSpPr>
            <p:nvPr/>
          </p:nvSpPr>
          <p:spPr bwMode="auto">
            <a:xfrm>
              <a:off x="4624" y="3430"/>
              <a:ext cx="293"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9</a:t>
              </a:r>
            </a:p>
          </p:txBody>
        </p:sp>
        <p:sp>
          <p:nvSpPr>
            <p:cNvPr id="44226" name="Text Box 71"/>
            <p:cNvSpPr txBox="1">
              <a:spLocks noChangeArrowheads="1"/>
            </p:cNvSpPr>
            <p:nvPr/>
          </p:nvSpPr>
          <p:spPr bwMode="auto">
            <a:xfrm>
              <a:off x="5214" y="1024"/>
              <a:ext cx="292"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10</a:t>
              </a:r>
            </a:p>
          </p:txBody>
        </p:sp>
        <p:sp>
          <p:nvSpPr>
            <p:cNvPr id="44227" name="Text Box 72"/>
            <p:cNvSpPr txBox="1">
              <a:spLocks noChangeArrowheads="1"/>
            </p:cNvSpPr>
            <p:nvPr/>
          </p:nvSpPr>
          <p:spPr bwMode="auto">
            <a:xfrm>
              <a:off x="5184" y="1445"/>
              <a:ext cx="294"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11</a:t>
              </a:r>
            </a:p>
          </p:txBody>
        </p:sp>
        <p:sp>
          <p:nvSpPr>
            <p:cNvPr id="44228" name="Text Box 73"/>
            <p:cNvSpPr txBox="1">
              <a:spLocks noChangeArrowheads="1"/>
            </p:cNvSpPr>
            <p:nvPr/>
          </p:nvSpPr>
          <p:spPr bwMode="auto">
            <a:xfrm>
              <a:off x="4261" y="3748"/>
              <a:ext cx="293"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a:t>
              </a:r>
            </a:p>
          </p:txBody>
        </p:sp>
        <p:sp>
          <p:nvSpPr>
            <p:cNvPr id="44229" name="Text Box 74"/>
            <p:cNvSpPr txBox="1">
              <a:spLocks noChangeArrowheads="1"/>
            </p:cNvSpPr>
            <p:nvPr/>
          </p:nvSpPr>
          <p:spPr bwMode="auto">
            <a:xfrm>
              <a:off x="2492" y="1119"/>
              <a:ext cx="43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1</a:t>
              </a:r>
            </a:p>
          </p:txBody>
        </p:sp>
        <p:sp>
          <p:nvSpPr>
            <p:cNvPr id="44230" name="Text Box 75"/>
            <p:cNvSpPr txBox="1">
              <a:spLocks noChangeArrowheads="1"/>
            </p:cNvSpPr>
            <p:nvPr/>
          </p:nvSpPr>
          <p:spPr bwMode="auto">
            <a:xfrm>
              <a:off x="2492" y="1506"/>
              <a:ext cx="43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2</a:t>
              </a:r>
            </a:p>
          </p:txBody>
        </p:sp>
        <p:sp>
          <p:nvSpPr>
            <p:cNvPr id="44231" name="Text Box 76"/>
            <p:cNvSpPr txBox="1">
              <a:spLocks noChangeArrowheads="1"/>
            </p:cNvSpPr>
            <p:nvPr/>
          </p:nvSpPr>
          <p:spPr bwMode="auto">
            <a:xfrm>
              <a:off x="2492" y="1928"/>
              <a:ext cx="43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3</a:t>
              </a:r>
            </a:p>
          </p:txBody>
        </p:sp>
        <p:sp>
          <p:nvSpPr>
            <p:cNvPr id="44232" name="Text Box 77"/>
            <p:cNvSpPr txBox="1">
              <a:spLocks noChangeArrowheads="1"/>
            </p:cNvSpPr>
            <p:nvPr/>
          </p:nvSpPr>
          <p:spPr bwMode="auto">
            <a:xfrm>
              <a:off x="2492" y="2317"/>
              <a:ext cx="43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4</a:t>
              </a:r>
            </a:p>
          </p:txBody>
        </p:sp>
        <p:sp>
          <p:nvSpPr>
            <p:cNvPr id="44233" name="Text Box 81"/>
            <p:cNvSpPr txBox="1">
              <a:spLocks noChangeArrowheads="1"/>
            </p:cNvSpPr>
            <p:nvPr/>
          </p:nvSpPr>
          <p:spPr bwMode="auto">
            <a:xfrm>
              <a:off x="2492" y="2691"/>
              <a:ext cx="43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5</a:t>
              </a:r>
            </a:p>
          </p:txBody>
        </p:sp>
        <p:sp>
          <p:nvSpPr>
            <p:cNvPr id="44234" name="Text Box 82"/>
            <p:cNvSpPr txBox="1">
              <a:spLocks noChangeArrowheads="1"/>
            </p:cNvSpPr>
            <p:nvPr/>
          </p:nvSpPr>
          <p:spPr bwMode="auto">
            <a:xfrm>
              <a:off x="2492" y="3113"/>
              <a:ext cx="43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6</a:t>
              </a:r>
            </a:p>
          </p:txBody>
        </p:sp>
        <p:sp>
          <p:nvSpPr>
            <p:cNvPr id="44235" name="Text Box 83"/>
            <p:cNvSpPr txBox="1">
              <a:spLocks noChangeArrowheads="1"/>
            </p:cNvSpPr>
            <p:nvPr/>
          </p:nvSpPr>
          <p:spPr bwMode="auto">
            <a:xfrm>
              <a:off x="2492" y="3502"/>
              <a:ext cx="438"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7</a:t>
              </a:r>
            </a:p>
          </p:txBody>
        </p:sp>
        <p:sp>
          <p:nvSpPr>
            <p:cNvPr id="44236" name="Line 84"/>
            <p:cNvSpPr>
              <a:spLocks noChangeShapeType="1"/>
            </p:cNvSpPr>
            <p:nvPr/>
          </p:nvSpPr>
          <p:spPr bwMode="auto">
            <a:xfrm flipH="1">
              <a:off x="4443" y="3748"/>
              <a:ext cx="771" cy="22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237" name="Line 85"/>
            <p:cNvSpPr>
              <a:spLocks noChangeShapeType="1"/>
            </p:cNvSpPr>
            <p:nvPr/>
          </p:nvSpPr>
          <p:spPr bwMode="auto">
            <a:xfrm>
              <a:off x="3989" y="1616"/>
              <a:ext cx="0" cy="22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44045" name="AutoShape 153"/>
          <p:cNvSpPr>
            <a:spLocks noChangeArrowheads="1"/>
          </p:cNvSpPr>
          <p:nvPr/>
        </p:nvSpPr>
        <p:spPr bwMode="auto">
          <a:xfrm rot="1327041">
            <a:off x="2519363" y="3260725"/>
            <a:ext cx="1150937" cy="360363"/>
          </a:xfrm>
          <a:prstGeom prst="rightArrow">
            <a:avLst>
              <a:gd name="adj1" fmla="val 50000"/>
              <a:gd name="adj2" fmla="val 79846"/>
            </a:avLst>
          </a:prstGeom>
          <a:solidFill>
            <a:schemeClr val="hlink"/>
          </a:solidFill>
          <a:ln w="9525">
            <a:solidFill>
              <a:schemeClr val="tx1"/>
            </a:solidFill>
            <a:miter lim="800000"/>
            <a:headEnd/>
            <a:tailEnd/>
          </a:ln>
        </p:spPr>
        <p:txBody>
          <a:bodyPr wrap="none" anchor="ctr"/>
          <a:lstStyle/>
          <a:p>
            <a:endParaRPr lang="en-US"/>
          </a:p>
        </p:txBody>
      </p:sp>
      <p:sp>
        <p:nvSpPr>
          <p:cNvPr id="44046" name="Text Box 154"/>
          <p:cNvSpPr txBox="1">
            <a:spLocks noChangeArrowheads="1"/>
          </p:cNvSpPr>
          <p:nvPr/>
        </p:nvSpPr>
        <p:spPr bwMode="auto">
          <a:xfrm>
            <a:off x="357188" y="4457700"/>
            <a:ext cx="3240087" cy="1282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spcBef>
                <a:spcPct val="50000"/>
              </a:spcBef>
            </a:pPr>
            <a:r>
              <a:rPr lang="en-US">
                <a:latin typeface="Arial" charset="0"/>
              </a:rPr>
              <a:t>Resource bounds:</a:t>
            </a:r>
          </a:p>
          <a:p>
            <a:pPr algn="l">
              <a:spcBef>
                <a:spcPct val="50000"/>
              </a:spcBef>
            </a:pPr>
            <a:r>
              <a:rPr lang="en-US" sz="1800">
                <a:latin typeface="Arial" charset="0"/>
              </a:rPr>
              <a:t>   </a:t>
            </a:r>
            <a:r>
              <a:rPr lang="en-US" sz="1800">
                <a:solidFill>
                  <a:schemeClr val="tx2"/>
                </a:solidFill>
                <a:latin typeface="Arial" charset="0"/>
              </a:rPr>
              <a:t>3 </a:t>
            </a:r>
            <a:r>
              <a:rPr lang="en-US" sz="1800">
                <a:latin typeface="Arial" charset="0"/>
              </a:rPr>
              <a:t>multipliers with delay </a:t>
            </a:r>
            <a:r>
              <a:rPr lang="en-US" sz="1800">
                <a:solidFill>
                  <a:schemeClr val="tx2"/>
                </a:solidFill>
                <a:latin typeface="Arial" charset="0"/>
              </a:rPr>
              <a:t>2</a:t>
            </a:r>
          </a:p>
          <a:p>
            <a:pPr algn="l">
              <a:spcBef>
                <a:spcPct val="50000"/>
              </a:spcBef>
            </a:pPr>
            <a:r>
              <a:rPr lang="en-US" sz="1800">
                <a:latin typeface="Arial" charset="0"/>
              </a:rPr>
              <a:t>   </a:t>
            </a:r>
            <a:r>
              <a:rPr lang="en-US" sz="1800">
                <a:solidFill>
                  <a:schemeClr val="tx2"/>
                </a:solidFill>
                <a:latin typeface="Arial" charset="0"/>
              </a:rPr>
              <a:t>1</a:t>
            </a:r>
            <a:r>
              <a:rPr lang="en-US" sz="1800">
                <a:latin typeface="Arial" charset="0"/>
              </a:rPr>
              <a:t> ALU with delay </a:t>
            </a:r>
            <a:r>
              <a:rPr lang="en-US" sz="1800">
                <a:solidFill>
                  <a:schemeClr val="tx2"/>
                </a:solidFill>
                <a:latin typeface="Arial" charset="0"/>
              </a:rPr>
              <a:t>1</a:t>
            </a:r>
          </a:p>
        </p:txBody>
      </p:sp>
      <p:grpSp>
        <p:nvGrpSpPr>
          <p:cNvPr id="16" name="Group 155"/>
          <p:cNvGrpSpPr>
            <a:grpSpLocks/>
          </p:cNvGrpSpPr>
          <p:nvPr/>
        </p:nvGrpSpPr>
        <p:grpSpPr bwMode="auto">
          <a:xfrm>
            <a:off x="673100" y="2314575"/>
            <a:ext cx="4983163" cy="2447925"/>
            <a:chOff x="429" y="1344"/>
            <a:chExt cx="3139" cy="1542"/>
          </a:xfrm>
        </p:grpSpPr>
        <p:grpSp>
          <p:nvGrpSpPr>
            <p:cNvPr id="44182" name="Group 156"/>
            <p:cNvGrpSpPr>
              <a:grpSpLocks/>
            </p:cNvGrpSpPr>
            <p:nvPr/>
          </p:nvGrpSpPr>
          <p:grpSpPr bwMode="auto">
            <a:xfrm>
              <a:off x="429" y="1344"/>
              <a:ext cx="183" cy="196"/>
              <a:chOff x="1565" y="1298"/>
              <a:chExt cx="363" cy="399"/>
            </a:xfrm>
          </p:grpSpPr>
          <p:sp>
            <p:nvSpPr>
              <p:cNvPr id="44186" name="Oval 157"/>
              <p:cNvSpPr>
                <a:spLocks noChangeArrowheads="1"/>
              </p:cNvSpPr>
              <p:nvPr/>
            </p:nvSpPr>
            <p:spPr bwMode="auto">
              <a:xfrm>
                <a:off x="1565" y="1298"/>
                <a:ext cx="318" cy="318"/>
              </a:xfrm>
              <a:prstGeom prst="ellipse">
                <a:avLst/>
              </a:prstGeom>
              <a:solidFill>
                <a:schemeClr val="tx2"/>
              </a:solidFill>
              <a:ln w="9525">
                <a:solidFill>
                  <a:schemeClr val="tx1"/>
                </a:solidFill>
                <a:round/>
                <a:headEnd/>
                <a:tailEnd/>
              </a:ln>
            </p:spPr>
            <p:txBody>
              <a:bodyPr wrap="none" anchor="ctr"/>
              <a:lstStyle/>
              <a:p>
                <a:endParaRPr lang="en-US"/>
              </a:p>
            </p:txBody>
          </p:sp>
          <p:sp>
            <p:nvSpPr>
              <p:cNvPr id="44187" name="Text Box 158"/>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nvGrpSpPr>
            <p:cNvPr id="44183" name="Group 159"/>
            <p:cNvGrpSpPr>
              <a:grpSpLocks/>
            </p:cNvGrpSpPr>
            <p:nvPr/>
          </p:nvGrpSpPr>
          <p:grpSpPr bwMode="auto">
            <a:xfrm>
              <a:off x="3334" y="2659"/>
              <a:ext cx="234" cy="227"/>
              <a:chOff x="1565" y="1298"/>
              <a:chExt cx="363" cy="318"/>
            </a:xfrm>
          </p:grpSpPr>
          <p:sp>
            <p:nvSpPr>
              <p:cNvPr id="44184" name="Oval 160"/>
              <p:cNvSpPr>
                <a:spLocks noChangeArrowheads="1"/>
              </p:cNvSpPr>
              <p:nvPr/>
            </p:nvSpPr>
            <p:spPr bwMode="auto">
              <a:xfrm>
                <a:off x="1565" y="1298"/>
                <a:ext cx="318" cy="318"/>
              </a:xfrm>
              <a:prstGeom prst="ellipse">
                <a:avLst/>
              </a:prstGeom>
              <a:solidFill>
                <a:schemeClr val="tx2"/>
              </a:solidFill>
              <a:ln w="9525">
                <a:solidFill>
                  <a:schemeClr val="tx1"/>
                </a:solidFill>
                <a:round/>
                <a:headEnd/>
                <a:tailEnd/>
              </a:ln>
            </p:spPr>
            <p:txBody>
              <a:bodyPr wrap="none" anchor="ctr"/>
              <a:lstStyle/>
              <a:p>
                <a:endParaRPr lang="en-US"/>
              </a:p>
            </p:txBody>
          </p:sp>
          <p:sp>
            <p:nvSpPr>
              <p:cNvPr id="44185" name="Text Box 161"/>
              <p:cNvSpPr txBox="1">
                <a:spLocks noChangeArrowheads="1"/>
              </p:cNvSpPr>
              <p:nvPr/>
            </p:nvSpPr>
            <p:spPr bwMode="auto">
              <a:xfrm>
                <a:off x="1565" y="1346"/>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grpSp>
        <p:nvGrpSpPr>
          <p:cNvPr id="44048" name="Group 229"/>
          <p:cNvGrpSpPr>
            <a:grpSpLocks/>
          </p:cNvGrpSpPr>
          <p:nvPr/>
        </p:nvGrpSpPr>
        <p:grpSpPr bwMode="auto">
          <a:xfrm>
            <a:off x="260350" y="908050"/>
            <a:ext cx="3165475" cy="2619375"/>
            <a:chOff x="164" y="632"/>
            <a:chExt cx="2012" cy="1650"/>
          </a:xfrm>
        </p:grpSpPr>
        <p:grpSp>
          <p:nvGrpSpPr>
            <p:cNvPr id="44114" name="Group 86"/>
            <p:cNvGrpSpPr>
              <a:grpSpLocks/>
            </p:cNvGrpSpPr>
            <p:nvPr/>
          </p:nvGrpSpPr>
          <p:grpSpPr bwMode="auto">
            <a:xfrm>
              <a:off x="301" y="1258"/>
              <a:ext cx="183" cy="195"/>
              <a:chOff x="1565" y="1298"/>
              <a:chExt cx="363" cy="396"/>
            </a:xfrm>
          </p:grpSpPr>
          <p:sp>
            <p:nvSpPr>
              <p:cNvPr id="44180" name="Oval 8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81" name="Text Box 88"/>
              <p:cNvSpPr txBox="1">
                <a:spLocks noChangeArrowheads="1"/>
              </p:cNvSpPr>
              <p:nvPr/>
            </p:nvSpPr>
            <p:spPr bwMode="auto">
              <a:xfrm>
                <a:off x="1565" y="1343"/>
                <a:ext cx="363" cy="3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15" name="Group 89"/>
            <p:cNvGrpSpPr>
              <a:grpSpLocks/>
            </p:cNvGrpSpPr>
            <p:nvPr/>
          </p:nvGrpSpPr>
          <p:grpSpPr bwMode="auto">
            <a:xfrm>
              <a:off x="782" y="1258"/>
              <a:ext cx="183" cy="195"/>
              <a:chOff x="1565" y="1298"/>
              <a:chExt cx="363" cy="396"/>
            </a:xfrm>
          </p:grpSpPr>
          <p:sp>
            <p:nvSpPr>
              <p:cNvPr id="44178" name="Oval 9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79" name="Text Box 91"/>
              <p:cNvSpPr txBox="1">
                <a:spLocks noChangeArrowheads="1"/>
              </p:cNvSpPr>
              <p:nvPr/>
            </p:nvSpPr>
            <p:spPr bwMode="auto">
              <a:xfrm>
                <a:off x="1565" y="1343"/>
                <a:ext cx="363" cy="3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16" name="Group 92"/>
            <p:cNvGrpSpPr>
              <a:grpSpLocks/>
            </p:cNvGrpSpPr>
            <p:nvPr/>
          </p:nvGrpSpPr>
          <p:grpSpPr bwMode="auto">
            <a:xfrm>
              <a:off x="1444" y="1258"/>
              <a:ext cx="184" cy="195"/>
              <a:chOff x="1565" y="1298"/>
              <a:chExt cx="363" cy="396"/>
            </a:xfrm>
          </p:grpSpPr>
          <p:sp>
            <p:nvSpPr>
              <p:cNvPr id="44176" name="Oval 9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77" name="Text Box 94"/>
              <p:cNvSpPr txBox="1">
                <a:spLocks noChangeArrowheads="1"/>
              </p:cNvSpPr>
              <p:nvPr/>
            </p:nvSpPr>
            <p:spPr bwMode="auto">
              <a:xfrm>
                <a:off x="1565" y="1343"/>
                <a:ext cx="363" cy="3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17" name="Group 95"/>
            <p:cNvGrpSpPr>
              <a:grpSpLocks/>
            </p:cNvGrpSpPr>
            <p:nvPr/>
          </p:nvGrpSpPr>
          <p:grpSpPr bwMode="auto">
            <a:xfrm>
              <a:off x="1857" y="1258"/>
              <a:ext cx="182" cy="195"/>
              <a:chOff x="1565" y="1298"/>
              <a:chExt cx="363" cy="396"/>
            </a:xfrm>
          </p:grpSpPr>
          <p:sp>
            <p:nvSpPr>
              <p:cNvPr id="44174" name="Oval 9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75" name="Text Box 97"/>
              <p:cNvSpPr txBox="1">
                <a:spLocks noChangeArrowheads="1"/>
              </p:cNvSpPr>
              <p:nvPr/>
            </p:nvSpPr>
            <p:spPr bwMode="auto">
              <a:xfrm>
                <a:off x="1565" y="1343"/>
                <a:ext cx="363" cy="3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&lt;</a:t>
                </a:r>
              </a:p>
            </p:txBody>
          </p:sp>
        </p:grpSp>
        <p:grpSp>
          <p:nvGrpSpPr>
            <p:cNvPr id="44118" name="Group 98"/>
            <p:cNvGrpSpPr>
              <a:grpSpLocks/>
            </p:cNvGrpSpPr>
            <p:nvPr/>
          </p:nvGrpSpPr>
          <p:grpSpPr bwMode="auto">
            <a:xfrm>
              <a:off x="438" y="1526"/>
              <a:ext cx="183" cy="196"/>
              <a:chOff x="1565" y="1298"/>
              <a:chExt cx="363" cy="399"/>
            </a:xfrm>
          </p:grpSpPr>
          <p:sp>
            <p:nvSpPr>
              <p:cNvPr id="44172" name="Oval 9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73" name="Text Box 100"/>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19" name="Group 101"/>
            <p:cNvGrpSpPr>
              <a:grpSpLocks/>
            </p:cNvGrpSpPr>
            <p:nvPr/>
          </p:nvGrpSpPr>
          <p:grpSpPr bwMode="auto">
            <a:xfrm>
              <a:off x="598" y="1817"/>
              <a:ext cx="184" cy="195"/>
              <a:chOff x="1565" y="1298"/>
              <a:chExt cx="363" cy="395"/>
            </a:xfrm>
          </p:grpSpPr>
          <p:sp>
            <p:nvSpPr>
              <p:cNvPr id="44170" name="Oval 10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71" name="Text Box 103"/>
              <p:cNvSpPr txBox="1">
                <a:spLocks noChangeArrowheads="1"/>
              </p:cNvSpPr>
              <p:nvPr/>
            </p:nvSpPr>
            <p:spPr bwMode="auto">
              <a:xfrm>
                <a:off x="1565" y="1343"/>
                <a:ext cx="363" cy="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20" name="Group 104"/>
            <p:cNvGrpSpPr>
              <a:grpSpLocks/>
            </p:cNvGrpSpPr>
            <p:nvPr/>
          </p:nvGrpSpPr>
          <p:grpSpPr bwMode="auto">
            <a:xfrm>
              <a:off x="164" y="967"/>
              <a:ext cx="183" cy="196"/>
              <a:chOff x="1565" y="1298"/>
              <a:chExt cx="363" cy="399"/>
            </a:xfrm>
          </p:grpSpPr>
          <p:sp>
            <p:nvSpPr>
              <p:cNvPr id="44168" name="Oval 10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69" name="Text Box 106"/>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21" name="Group 107"/>
            <p:cNvGrpSpPr>
              <a:grpSpLocks/>
            </p:cNvGrpSpPr>
            <p:nvPr/>
          </p:nvGrpSpPr>
          <p:grpSpPr bwMode="auto">
            <a:xfrm>
              <a:off x="484" y="967"/>
              <a:ext cx="183" cy="196"/>
              <a:chOff x="1565" y="1298"/>
              <a:chExt cx="363" cy="399"/>
            </a:xfrm>
          </p:grpSpPr>
          <p:sp>
            <p:nvSpPr>
              <p:cNvPr id="44166" name="Oval 10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67" name="Text Box 109"/>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22" name="Group 110"/>
            <p:cNvGrpSpPr>
              <a:grpSpLocks/>
            </p:cNvGrpSpPr>
            <p:nvPr/>
          </p:nvGrpSpPr>
          <p:grpSpPr bwMode="auto">
            <a:xfrm>
              <a:off x="919" y="967"/>
              <a:ext cx="182" cy="196"/>
              <a:chOff x="1565" y="1298"/>
              <a:chExt cx="363" cy="399"/>
            </a:xfrm>
          </p:grpSpPr>
          <p:sp>
            <p:nvSpPr>
              <p:cNvPr id="44164" name="Oval 11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65" name="Text Box 112"/>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23" name="Group 113"/>
            <p:cNvGrpSpPr>
              <a:grpSpLocks/>
            </p:cNvGrpSpPr>
            <p:nvPr/>
          </p:nvGrpSpPr>
          <p:grpSpPr bwMode="auto">
            <a:xfrm>
              <a:off x="1444" y="967"/>
              <a:ext cx="184" cy="196"/>
              <a:chOff x="1565" y="1298"/>
              <a:chExt cx="363" cy="399"/>
            </a:xfrm>
          </p:grpSpPr>
          <p:sp>
            <p:nvSpPr>
              <p:cNvPr id="44162" name="Oval 11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63" name="Text Box 115"/>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24" name="Group 116"/>
            <p:cNvGrpSpPr>
              <a:grpSpLocks/>
            </p:cNvGrpSpPr>
            <p:nvPr/>
          </p:nvGrpSpPr>
          <p:grpSpPr bwMode="auto">
            <a:xfrm>
              <a:off x="1857" y="967"/>
              <a:ext cx="182" cy="196"/>
              <a:chOff x="1565" y="1298"/>
              <a:chExt cx="363" cy="399"/>
            </a:xfrm>
          </p:grpSpPr>
          <p:sp>
            <p:nvSpPr>
              <p:cNvPr id="44160" name="Oval 11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61" name="Text Box 118"/>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44125" name="Group 119"/>
            <p:cNvGrpSpPr>
              <a:grpSpLocks/>
            </p:cNvGrpSpPr>
            <p:nvPr/>
          </p:nvGrpSpPr>
          <p:grpSpPr bwMode="auto">
            <a:xfrm>
              <a:off x="1010" y="632"/>
              <a:ext cx="297" cy="156"/>
              <a:chOff x="2426" y="1071"/>
              <a:chExt cx="590" cy="318"/>
            </a:xfrm>
          </p:grpSpPr>
          <p:sp>
            <p:nvSpPr>
              <p:cNvPr id="44158" name="Oval 120"/>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59" name="Text Box 121"/>
              <p:cNvSpPr txBox="1">
                <a:spLocks noChangeArrowheads="1"/>
              </p:cNvSpPr>
              <p:nvPr/>
            </p:nvSpPr>
            <p:spPr bwMode="auto">
              <a:xfrm>
                <a:off x="2426" y="1116"/>
                <a:ext cx="590"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700">
                    <a:solidFill>
                      <a:schemeClr val="tx2"/>
                    </a:solidFill>
                    <a:latin typeface="Arial" charset="0"/>
                  </a:rPr>
                  <a:t>NOP</a:t>
                </a:r>
              </a:p>
            </p:txBody>
          </p:sp>
        </p:grpSp>
        <p:grpSp>
          <p:nvGrpSpPr>
            <p:cNvPr id="44126" name="Group 122"/>
            <p:cNvGrpSpPr>
              <a:grpSpLocks/>
            </p:cNvGrpSpPr>
            <p:nvPr/>
          </p:nvGrpSpPr>
          <p:grpSpPr bwMode="auto">
            <a:xfrm>
              <a:off x="1010" y="2108"/>
              <a:ext cx="297" cy="156"/>
              <a:chOff x="2426" y="1071"/>
              <a:chExt cx="590" cy="318"/>
            </a:xfrm>
          </p:grpSpPr>
          <p:sp>
            <p:nvSpPr>
              <p:cNvPr id="44156" name="Oval 123"/>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4157" name="Text Box 124"/>
              <p:cNvSpPr txBox="1">
                <a:spLocks noChangeArrowheads="1"/>
              </p:cNvSpPr>
              <p:nvPr/>
            </p:nvSpPr>
            <p:spPr bwMode="auto">
              <a:xfrm>
                <a:off x="2426" y="1116"/>
                <a:ext cx="590" cy="2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700">
                    <a:solidFill>
                      <a:schemeClr val="tx2"/>
                    </a:solidFill>
                    <a:latin typeface="Arial" charset="0"/>
                  </a:rPr>
                  <a:t>NOP</a:t>
                </a:r>
              </a:p>
            </p:txBody>
          </p:sp>
        </p:grpSp>
        <p:sp>
          <p:nvSpPr>
            <p:cNvPr id="44127" name="Line 125"/>
            <p:cNvSpPr>
              <a:spLocks noChangeShapeType="1"/>
            </p:cNvSpPr>
            <p:nvPr/>
          </p:nvSpPr>
          <p:spPr bwMode="auto">
            <a:xfrm flipH="1">
              <a:off x="255" y="699"/>
              <a:ext cx="824" cy="26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8" name="Line 126"/>
            <p:cNvSpPr>
              <a:spLocks noChangeShapeType="1"/>
            </p:cNvSpPr>
            <p:nvPr/>
          </p:nvSpPr>
          <p:spPr bwMode="auto">
            <a:xfrm flipH="1">
              <a:off x="576" y="744"/>
              <a:ext cx="503" cy="22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9" name="Line 127"/>
            <p:cNvSpPr>
              <a:spLocks noChangeShapeType="1"/>
            </p:cNvSpPr>
            <p:nvPr/>
          </p:nvSpPr>
          <p:spPr bwMode="auto">
            <a:xfrm>
              <a:off x="1215" y="766"/>
              <a:ext cx="298" cy="201"/>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30" name="Line 128"/>
            <p:cNvSpPr>
              <a:spLocks noChangeShapeType="1"/>
            </p:cNvSpPr>
            <p:nvPr/>
          </p:nvSpPr>
          <p:spPr bwMode="auto">
            <a:xfrm>
              <a:off x="1239" y="721"/>
              <a:ext cx="686" cy="24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31" name="Line 129"/>
            <p:cNvSpPr>
              <a:spLocks noChangeShapeType="1"/>
            </p:cNvSpPr>
            <p:nvPr/>
          </p:nvSpPr>
          <p:spPr bwMode="auto">
            <a:xfrm>
              <a:off x="255" y="1124"/>
              <a:ext cx="92" cy="13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132" name="Line 130"/>
            <p:cNvSpPr>
              <a:spLocks noChangeShapeType="1"/>
            </p:cNvSpPr>
            <p:nvPr/>
          </p:nvSpPr>
          <p:spPr bwMode="auto">
            <a:xfrm flipH="1">
              <a:off x="416" y="1124"/>
              <a:ext cx="137" cy="13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133" name="Line 131"/>
            <p:cNvSpPr>
              <a:spLocks noChangeShapeType="1"/>
            </p:cNvSpPr>
            <p:nvPr/>
          </p:nvSpPr>
          <p:spPr bwMode="auto">
            <a:xfrm flipH="1">
              <a:off x="895" y="1124"/>
              <a:ext cx="69" cy="13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134" name="Line 132"/>
            <p:cNvSpPr>
              <a:spLocks noChangeShapeType="1"/>
            </p:cNvSpPr>
            <p:nvPr/>
          </p:nvSpPr>
          <p:spPr bwMode="auto">
            <a:xfrm>
              <a:off x="1536" y="1124"/>
              <a:ext cx="1" cy="13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135" name="Line 133"/>
            <p:cNvSpPr>
              <a:spLocks noChangeShapeType="1"/>
            </p:cNvSpPr>
            <p:nvPr/>
          </p:nvSpPr>
          <p:spPr bwMode="auto">
            <a:xfrm>
              <a:off x="1947" y="1124"/>
              <a:ext cx="1" cy="13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136" name="Line 134"/>
            <p:cNvSpPr>
              <a:spLocks noChangeShapeType="1"/>
            </p:cNvSpPr>
            <p:nvPr/>
          </p:nvSpPr>
          <p:spPr bwMode="auto">
            <a:xfrm>
              <a:off x="393" y="1414"/>
              <a:ext cx="91" cy="13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137" name="Line 135"/>
            <p:cNvSpPr>
              <a:spLocks noChangeShapeType="1"/>
            </p:cNvSpPr>
            <p:nvPr/>
          </p:nvSpPr>
          <p:spPr bwMode="auto">
            <a:xfrm>
              <a:off x="530" y="1683"/>
              <a:ext cx="114"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138" name="Line 136"/>
            <p:cNvSpPr>
              <a:spLocks noChangeShapeType="1"/>
            </p:cNvSpPr>
            <p:nvPr/>
          </p:nvSpPr>
          <p:spPr bwMode="auto">
            <a:xfrm flipH="1">
              <a:off x="713" y="1414"/>
              <a:ext cx="137" cy="40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139" name="Line 137"/>
            <p:cNvSpPr>
              <a:spLocks noChangeShapeType="1"/>
            </p:cNvSpPr>
            <p:nvPr/>
          </p:nvSpPr>
          <p:spPr bwMode="auto">
            <a:xfrm>
              <a:off x="736" y="1951"/>
              <a:ext cx="365" cy="17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40" name="Line 138"/>
            <p:cNvSpPr>
              <a:spLocks noChangeShapeType="1"/>
            </p:cNvSpPr>
            <p:nvPr/>
          </p:nvSpPr>
          <p:spPr bwMode="auto">
            <a:xfrm flipH="1">
              <a:off x="1170" y="1414"/>
              <a:ext cx="366" cy="69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41" name="Line 139"/>
            <p:cNvSpPr>
              <a:spLocks noChangeShapeType="1"/>
            </p:cNvSpPr>
            <p:nvPr/>
          </p:nvSpPr>
          <p:spPr bwMode="auto">
            <a:xfrm flipH="1">
              <a:off x="1215" y="1414"/>
              <a:ext cx="710" cy="71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42" name="Text Box 140"/>
            <p:cNvSpPr txBox="1">
              <a:spLocks noChangeArrowheads="1"/>
            </p:cNvSpPr>
            <p:nvPr/>
          </p:nvSpPr>
          <p:spPr bwMode="auto">
            <a:xfrm>
              <a:off x="1147" y="632"/>
              <a:ext cx="228"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44143" name="Text Box 141"/>
            <p:cNvSpPr txBox="1">
              <a:spLocks noChangeArrowheads="1"/>
            </p:cNvSpPr>
            <p:nvPr/>
          </p:nvSpPr>
          <p:spPr bwMode="auto">
            <a:xfrm>
              <a:off x="226" y="945"/>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44144" name="Text Box 142"/>
            <p:cNvSpPr txBox="1">
              <a:spLocks noChangeArrowheads="1"/>
            </p:cNvSpPr>
            <p:nvPr/>
          </p:nvSpPr>
          <p:spPr bwMode="auto">
            <a:xfrm>
              <a:off x="576" y="945"/>
              <a:ext cx="228"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44145" name="Text Box 143"/>
            <p:cNvSpPr txBox="1">
              <a:spLocks noChangeArrowheads="1"/>
            </p:cNvSpPr>
            <p:nvPr/>
          </p:nvSpPr>
          <p:spPr bwMode="auto">
            <a:xfrm>
              <a:off x="369" y="1213"/>
              <a:ext cx="229"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44146" name="Text Box 144"/>
            <p:cNvSpPr txBox="1">
              <a:spLocks noChangeArrowheads="1"/>
            </p:cNvSpPr>
            <p:nvPr/>
          </p:nvSpPr>
          <p:spPr bwMode="auto">
            <a:xfrm>
              <a:off x="507" y="1504"/>
              <a:ext cx="229"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44147" name="Text Box 145"/>
            <p:cNvSpPr txBox="1">
              <a:spLocks noChangeArrowheads="1"/>
            </p:cNvSpPr>
            <p:nvPr/>
          </p:nvSpPr>
          <p:spPr bwMode="auto">
            <a:xfrm>
              <a:off x="689" y="1794"/>
              <a:ext cx="229"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44148" name="Text Box 146"/>
            <p:cNvSpPr txBox="1">
              <a:spLocks noChangeArrowheads="1"/>
            </p:cNvSpPr>
            <p:nvPr/>
          </p:nvSpPr>
          <p:spPr bwMode="auto">
            <a:xfrm>
              <a:off x="987" y="945"/>
              <a:ext cx="228"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44149" name="Text Box 147"/>
            <p:cNvSpPr txBox="1">
              <a:spLocks noChangeArrowheads="1"/>
            </p:cNvSpPr>
            <p:nvPr/>
          </p:nvSpPr>
          <p:spPr bwMode="auto">
            <a:xfrm>
              <a:off x="850" y="1236"/>
              <a:ext cx="229"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44150" name="Text Box 148"/>
            <p:cNvSpPr txBox="1">
              <a:spLocks noChangeArrowheads="1"/>
            </p:cNvSpPr>
            <p:nvPr/>
          </p:nvSpPr>
          <p:spPr bwMode="auto">
            <a:xfrm>
              <a:off x="1512" y="945"/>
              <a:ext cx="23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44151" name="Text Box 149"/>
            <p:cNvSpPr txBox="1">
              <a:spLocks noChangeArrowheads="1"/>
            </p:cNvSpPr>
            <p:nvPr/>
          </p:nvSpPr>
          <p:spPr bwMode="auto">
            <a:xfrm>
              <a:off x="1512" y="1236"/>
              <a:ext cx="23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44152" name="Text Box 150"/>
            <p:cNvSpPr txBox="1">
              <a:spLocks noChangeArrowheads="1"/>
            </p:cNvSpPr>
            <p:nvPr/>
          </p:nvSpPr>
          <p:spPr bwMode="auto">
            <a:xfrm>
              <a:off x="1947" y="945"/>
              <a:ext cx="229"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44153" name="Text Box 151"/>
            <p:cNvSpPr txBox="1">
              <a:spLocks noChangeArrowheads="1"/>
            </p:cNvSpPr>
            <p:nvPr/>
          </p:nvSpPr>
          <p:spPr bwMode="auto">
            <a:xfrm>
              <a:off x="1925" y="1236"/>
              <a:ext cx="228"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44154" name="Text Box 152"/>
            <p:cNvSpPr txBox="1">
              <a:spLocks noChangeArrowheads="1"/>
            </p:cNvSpPr>
            <p:nvPr/>
          </p:nvSpPr>
          <p:spPr bwMode="auto">
            <a:xfrm>
              <a:off x="1170" y="2109"/>
              <a:ext cx="229"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44155" name="Line 162"/>
            <p:cNvSpPr>
              <a:spLocks noChangeShapeType="1"/>
            </p:cNvSpPr>
            <p:nvPr/>
          </p:nvSpPr>
          <p:spPr bwMode="auto">
            <a:xfrm flipH="1">
              <a:off x="1010" y="788"/>
              <a:ext cx="114" cy="17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grpSp>
        <p:nvGrpSpPr>
          <p:cNvPr id="1456229" name="Group 163"/>
          <p:cNvGrpSpPr>
            <a:grpSpLocks/>
          </p:cNvGrpSpPr>
          <p:nvPr/>
        </p:nvGrpSpPr>
        <p:grpSpPr bwMode="auto">
          <a:xfrm>
            <a:off x="257175" y="1423988"/>
            <a:ext cx="8223250" cy="1389062"/>
            <a:chOff x="157" y="786"/>
            <a:chExt cx="5180" cy="875"/>
          </a:xfrm>
        </p:grpSpPr>
        <p:grpSp>
          <p:nvGrpSpPr>
            <p:cNvPr id="44090" name="Group 164"/>
            <p:cNvGrpSpPr>
              <a:grpSpLocks/>
            </p:cNvGrpSpPr>
            <p:nvPr/>
          </p:nvGrpSpPr>
          <p:grpSpPr bwMode="auto">
            <a:xfrm>
              <a:off x="157" y="799"/>
              <a:ext cx="183" cy="196"/>
              <a:chOff x="1565" y="1298"/>
              <a:chExt cx="363" cy="399"/>
            </a:xfrm>
          </p:grpSpPr>
          <p:sp>
            <p:nvSpPr>
              <p:cNvPr id="44112" name="Oval 165"/>
              <p:cNvSpPr>
                <a:spLocks noChangeArrowheads="1"/>
              </p:cNvSpPr>
              <p:nvPr/>
            </p:nvSpPr>
            <p:spPr bwMode="auto">
              <a:xfrm>
                <a:off x="1565" y="1298"/>
                <a:ext cx="318" cy="318"/>
              </a:xfrm>
              <a:prstGeom prst="ellipse">
                <a:avLst/>
              </a:prstGeom>
              <a:solidFill>
                <a:schemeClr val="hlink"/>
              </a:solidFill>
              <a:ln w="9525">
                <a:solidFill>
                  <a:schemeClr val="tx1"/>
                </a:solidFill>
                <a:round/>
                <a:headEnd/>
                <a:tailEnd/>
              </a:ln>
            </p:spPr>
            <p:txBody>
              <a:bodyPr wrap="none" anchor="ctr"/>
              <a:lstStyle/>
              <a:p>
                <a:endParaRPr lang="en-US"/>
              </a:p>
            </p:txBody>
          </p:sp>
          <p:sp>
            <p:nvSpPr>
              <p:cNvPr id="44113" name="Text Box 166"/>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nvGrpSpPr>
            <p:cNvPr id="44091" name="Group 167"/>
            <p:cNvGrpSpPr>
              <a:grpSpLocks/>
            </p:cNvGrpSpPr>
            <p:nvPr/>
          </p:nvGrpSpPr>
          <p:grpSpPr bwMode="auto">
            <a:xfrm>
              <a:off x="3334" y="1056"/>
              <a:ext cx="234" cy="605"/>
              <a:chOff x="1565" y="1298"/>
              <a:chExt cx="363" cy="318"/>
            </a:xfrm>
          </p:grpSpPr>
          <p:sp>
            <p:nvSpPr>
              <p:cNvPr id="44110" name="Oval 168"/>
              <p:cNvSpPr>
                <a:spLocks noChangeArrowheads="1"/>
              </p:cNvSpPr>
              <p:nvPr/>
            </p:nvSpPr>
            <p:spPr bwMode="auto">
              <a:xfrm>
                <a:off x="1565" y="1298"/>
                <a:ext cx="318" cy="318"/>
              </a:xfrm>
              <a:prstGeom prst="ellipse">
                <a:avLst/>
              </a:prstGeom>
              <a:solidFill>
                <a:schemeClr val="hlink"/>
              </a:solidFill>
              <a:ln w="9525">
                <a:solidFill>
                  <a:schemeClr val="tx1"/>
                </a:solidFill>
                <a:round/>
                <a:headEnd/>
                <a:tailEnd/>
              </a:ln>
            </p:spPr>
            <p:txBody>
              <a:bodyPr wrap="none" anchor="ctr"/>
              <a:lstStyle/>
              <a:p>
                <a:endParaRPr lang="en-US"/>
              </a:p>
            </p:txBody>
          </p:sp>
          <p:sp>
            <p:nvSpPr>
              <p:cNvPr id="44111" name="Text Box 169"/>
              <p:cNvSpPr txBox="1">
                <a:spLocks noChangeArrowheads="1"/>
              </p:cNvSpPr>
              <p:nvPr/>
            </p:nvSpPr>
            <p:spPr bwMode="auto">
              <a:xfrm>
                <a:off x="1565" y="1346"/>
                <a:ext cx="363" cy="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nvGrpSpPr>
            <p:cNvPr id="44092" name="Group 170"/>
            <p:cNvGrpSpPr>
              <a:grpSpLocks/>
            </p:cNvGrpSpPr>
            <p:nvPr/>
          </p:nvGrpSpPr>
          <p:grpSpPr bwMode="auto">
            <a:xfrm>
              <a:off x="2925" y="1056"/>
              <a:ext cx="234" cy="605"/>
              <a:chOff x="1565" y="1298"/>
              <a:chExt cx="363" cy="318"/>
            </a:xfrm>
          </p:grpSpPr>
          <p:sp>
            <p:nvSpPr>
              <p:cNvPr id="44108" name="Oval 171"/>
              <p:cNvSpPr>
                <a:spLocks noChangeArrowheads="1"/>
              </p:cNvSpPr>
              <p:nvPr/>
            </p:nvSpPr>
            <p:spPr bwMode="auto">
              <a:xfrm>
                <a:off x="1565" y="1298"/>
                <a:ext cx="318" cy="318"/>
              </a:xfrm>
              <a:prstGeom prst="ellipse">
                <a:avLst/>
              </a:prstGeom>
              <a:solidFill>
                <a:schemeClr val="hlink"/>
              </a:solidFill>
              <a:ln w="9525">
                <a:solidFill>
                  <a:schemeClr val="tx1"/>
                </a:solidFill>
                <a:round/>
                <a:headEnd/>
                <a:tailEnd/>
              </a:ln>
            </p:spPr>
            <p:txBody>
              <a:bodyPr wrap="none" anchor="ctr"/>
              <a:lstStyle/>
              <a:p>
                <a:endParaRPr lang="en-US"/>
              </a:p>
            </p:txBody>
          </p:sp>
          <p:sp>
            <p:nvSpPr>
              <p:cNvPr id="44109" name="Text Box 172"/>
              <p:cNvSpPr txBox="1">
                <a:spLocks noChangeArrowheads="1"/>
              </p:cNvSpPr>
              <p:nvPr/>
            </p:nvSpPr>
            <p:spPr bwMode="auto">
              <a:xfrm>
                <a:off x="1565" y="1346"/>
                <a:ext cx="363" cy="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nvGrpSpPr>
            <p:cNvPr id="44093" name="Group 173"/>
            <p:cNvGrpSpPr>
              <a:grpSpLocks/>
            </p:cNvGrpSpPr>
            <p:nvPr/>
          </p:nvGrpSpPr>
          <p:grpSpPr bwMode="auto">
            <a:xfrm>
              <a:off x="5103" y="1071"/>
              <a:ext cx="234" cy="227"/>
              <a:chOff x="1565" y="1298"/>
              <a:chExt cx="363" cy="318"/>
            </a:xfrm>
          </p:grpSpPr>
          <p:sp>
            <p:nvSpPr>
              <p:cNvPr id="44106" name="Oval 174"/>
              <p:cNvSpPr>
                <a:spLocks noChangeArrowheads="1"/>
              </p:cNvSpPr>
              <p:nvPr/>
            </p:nvSpPr>
            <p:spPr bwMode="auto">
              <a:xfrm>
                <a:off x="1565" y="1298"/>
                <a:ext cx="318" cy="318"/>
              </a:xfrm>
              <a:prstGeom prst="ellipse">
                <a:avLst/>
              </a:prstGeom>
              <a:solidFill>
                <a:schemeClr val="hlink"/>
              </a:solidFill>
              <a:ln w="9525">
                <a:solidFill>
                  <a:schemeClr val="tx1"/>
                </a:solidFill>
                <a:round/>
                <a:headEnd/>
                <a:tailEnd/>
              </a:ln>
            </p:spPr>
            <p:txBody>
              <a:bodyPr wrap="none" anchor="ctr"/>
              <a:lstStyle/>
              <a:p>
                <a:endParaRPr lang="en-US"/>
              </a:p>
            </p:txBody>
          </p:sp>
          <p:sp>
            <p:nvSpPr>
              <p:cNvPr id="44107" name="Text Box 175"/>
              <p:cNvSpPr txBox="1">
                <a:spLocks noChangeArrowheads="1"/>
              </p:cNvSpPr>
              <p:nvPr/>
            </p:nvSpPr>
            <p:spPr bwMode="auto">
              <a:xfrm>
                <a:off x="1565" y="1346"/>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nvGrpSpPr>
            <p:cNvPr id="44094" name="Group 176"/>
            <p:cNvGrpSpPr>
              <a:grpSpLocks/>
            </p:cNvGrpSpPr>
            <p:nvPr/>
          </p:nvGrpSpPr>
          <p:grpSpPr bwMode="auto">
            <a:xfrm>
              <a:off x="3878" y="1011"/>
              <a:ext cx="234" cy="605"/>
              <a:chOff x="1565" y="1298"/>
              <a:chExt cx="363" cy="318"/>
            </a:xfrm>
          </p:grpSpPr>
          <p:sp>
            <p:nvSpPr>
              <p:cNvPr id="44104" name="Oval 177"/>
              <p:cNvSpPr>
                <a:spLocks noChangeArrowheads="1"/>
              </p:cNvSpPr>
              <p:nvPr/>
            </p:nvSpPr>
            <p:spPr bwMode="auto">
              <a:xfrm>
                <a:off x="1565" y="1298"/>
                <a:ext cx="318" cy="318"/>
              </a:xfrm>
              <a:prstGeom prst="ellipse">
                <a:avLst/>
              </a:prstGeom>
              <a:solidFill>
                <a:schemeClr val="hlink"/>
              </a:solidFill>
              <a:ln w="9525">
                <a:solidFill>
                  <a:schemeClr val="tx1"/>
                </a:solidFill>
                <a:round/>
                <a:headEnd/>
                <a:tailEnd/>
              </a:ln>
            </p:spPr>
            <p:txBody>
              <a:bodyPr wrap="none" anchor="ctr"/>
              <a:lstStyle/>
              <a:p>
                <a:endParaRPr lang="en-US"/>
              </a:p>
            </p:txBody>
          </p:sp>
          <p:sp>
            <p:nvSpPr>
              <p:cNvPr id="44105" name="Text Box 178"/>
              <p:cNvSpPr txBox="1">
                <a:spLocks noChangeArrowheads="1"/>
              </p:cNvSpPr>
              <p:nvPr/>
            </p:nvSpPr>
            <p:spPr bwMode="auto">
              <a:xfrm>
                <a:off x="1565" y="1346"/>
                <a:ext cx="363" cy="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nvGrpSpPr>
            <p:cNvPr id="44095" name="Group 179"/>
            <p:cNvGrpSpPr>
              <a:grpSpLocks/>
            </p:cNvGrpSpPr>
            <p:nvPr/>
          </p:nvGrpSpPr>
          <p:grpSpPr bwMode="auto">
            <a:xfrm>
              <a:off x="474" y="786"/>
              <a:ext cx="183" cy="196"/>
              <a:chOff x="1565" y="1298"/>
              <a:chExt cx="363" cy="399"/>
            </a:xfrm>
          </p:grpSpPr>
          <p:sp>
            <p:nvSpPr>
              <p:cNvPr id="44102" name="Oval 180"/>
              <p:cNvSpPr>
                <a:spLocks noChangeArrowheads="1"/>
              </p:cNvSpPr>
              <p:nvPr/>
            </p:nvSpPr>
            <p:spPr bwMode="auto">
              <a:xfrm>
                <a:off x="1565" y="1298"/>
                <a:ext cx="318" cy="318"/>
              </a:xfrm>
              <a:prstGeom prst="ellipse">
                <a:avLst/>
              </a:prstGeom>
              <a:solidFill>
                <a:schemeClr val="hlink"/>
              </a:solidFill>
              <a:ln w="9525">
                <a:solidFill>
                  <a:schemeClr val="tx1"/>
                </a:solidFill>
                <a:round/>
                <a:headEnd/>
                <a:tailEnd/>
              </a:ln>
            </p:spPr>
            <p:txBody>
              <a:bodyPr wrap="none" anchor="ctr"/>
              <a:lstStyle/>
              <a:p>
                <a:endParaRPr lang="en-US"/>
              </a:p>
            </p:txBody>
          </p:sp>
          <p:sp>
            <p:nvSpPr>
              <p:cNvPr id="44103" name="Text Box 181"/>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nvGrpSpPr>
            <p:cNvPr id="44096" name="Group 182"/>
            <p:cNvGrpSpPr>
              <a:grpSpLocks/>
            </p:cNvGrpSpPr>
            <p:nvPr/>
          </p:nvGrpSpPr>
          <p:grpSpPr bwMode="auto">
            <a:xfrm>
              <a:off x="884" y="799"/>
              <a:ext cx="183" cy="196"/>
              <a:chOff x="1565" y="1298"/>
              <a:chExt cx="363" cy="399"/>
            </a:xfrm>
          </p:grpSpPr>
          <p:sp>
            <p:nvSpPr>
              <p:cNvPr id="44100" name="Oval 183"/>
              <p:cNvSpPr>
                <a:spLocks noChangeArrowheads="1"/>
              </p:cNvSpPr>
              <p:nvPr/>
            </p:nvSpPr>
            <p:spPr bwMode="auto">
              <a:xfrm>
                <a:off x="1565" y="1298"/>
                <a:ext cx="318" cy="318"/>
              </a:xfrm>
              <a:prstGeom prst="ellipse">
                <a:avLst/>
              </a:prstGeom>
              <a:solidFill>
                <a:schemeClr val="hlink"/>
              </a:solidFill>
              <a:ln w="9525">
                <a:solidFill>
                  <a:schemeClr val="tx1"/>
                </a:solidFill>
                <a:round/>
                <a:headEnd/>
                <a:tailEnd/>
              </a:ln>
            </p:spPr>
            <p:txBody>
              <a:bodyPr wrap="none" anchor="ctr"/>
              <a:lstStyle/>
              <a:p>
                <a:endParaRPr lang="en-US"/>
              </a:p>
            </p:txBody>
          </p:sp>
          <p:sp>
            <p:nvSpPr>
              <p:cNvPr id="44101" name="Text Box 184"/>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nvGrpSpPr>
            <p:cNvPr id="44097" name="Group 185"/>
            <p:cNvGrpSpPr>
              <a:grpSpLocks/>
            </p:cNvGrpSpPr>
            <p:nvPr/>
          </p:nvGrpSpPr>
          <p:grpSpPr bwMode="auto">
            <a:xfrm>
              <a:off x="1835" y="799"/>
              <a:ext cx="183" cy="196"/>
              <a:chOff x="1565" y="1298"/>
              <a:chExt cx="363" cy="399"/>
            </a:xfrm>
          </p:grpSpPr>
          <p:sp>
            <p:nvSpPr>
              <p:cNvPr id="44098" name="Oval 186"/>
              <p:cNvSpPr>
                <a:spLocks noChangeArrowheads="1"/>
              </p:cNvSpPr>
              <p:nvPr/>
            </p:nvSpPr>
            <p:spPr bwMode="auto">
              <a:xfrm>
                <a:off x="1565" y="1298"/>
                <a:ext cx="318" cy="318"/>
              </a:xfrm>
              <a:prstGeom prst="ellipse">
                <a:avLst/>
              </a:prstGeom>
              <a:solidFill>
                <a:schemeClr val="hlink"/>
              </a:solidFill>
              <a:ln w="9525">
                <a:solidFill>
                  <a:schemeClr val="tx1"/>
                </a:solidFill>
                <a:round/>
                <a:headEnd/>
                <a:tailEnd/>
              </a:ln>
            </p:spPr>
            <p:txBody>
              <a:bodyPr wrap="none" anchor="ctr"/>
              <a:lstStyle/>
              <a:p>
                <a:endParaRPr lang="en-US"/>
              </a:p>
            </p:txBody>
          </p:sp>
          <p:sp>
            <p:nvSpPr>
              <p:cNvPr id="44099" name="Text Box 187"/>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grpSp>
        <p:nvGrpSpPr>
          <p:cNvPr id="225" name="Group 188"/>
          <p:cNvGrpSpPr>
            <a:grpSpLocks/>
          </p:cNvGrpSpPr>
          <p:nvPr/>
        </p:nvGrpSpPr>
        <p:grpSpPr bwMode="auto">
          <a:xfrm>
            <a:off x="468313" y="1435100"/>
            <a:ext cx="7070725" cy="2616200"/>
            <a:chOff x="293" y="799"/>
            <a:chExt cx="4454" cy="1648"/>
          </a:xfrm>
        </p:grpSpPr>
        <p:grpSp>
          <p:nvGrpSpPr>
            <p:cNvPr id="44072" name="Group 189"/>
            <p:cNvGrpSpPr>
              <a:grpSpLocks/>
            </p:cNvGrpSpPr>
            <p:nvPr/>
          </p:nvGrpSpPr>
          <p:grpSpPr bwMode="auto">
            <a:xfrm>
              <a:off x="3100" y="1842"/>
              <a:ext cx="234" cy="605"/>
              <a:chOff x="1565" y="1298"/>
              <a:chExt cx="363" cy="318"/>
            </a:xfrm>
          </p:grpSpPr>
          <p:sp>
            <p:nvSpPr>
              <p:cNvPr id="44088" name="Oval 190"/>
              <p:cNvSpPr>
                <a:spLocks noChangeArrowheads="1"/>
              </p:cNvSpPr>
              <p:nvPr/>
            </p:nvSpPr>
            <p:spPr bwMode="auto">
              <a:xfrm>
                <a:off x="1565" y="1298"/>
                <a:ext cx="318" cy="318"/>
              </a:xfrm>
              <a:prstGeom prst="ellipse">
                <a:avLst/>
              </a:prstGeom>
              <a:solidFill>
                <a:srgbClr val="009900"/>
              </a:solidFill>
              <a:ln w="9525">
                <a:solidFill>
                  <a:schemeClr val="tx1"/>
                </a:solidFill>
                <a:round/>
                <a:headEnd/>
                <a:tailEnd/>
              </a:ln>
            </p:spPr>
            <p:txBody>
              <a:bodyPr wrap="none" anchor="ctr"/>
              <a:lstStyle/>
              <a:p>
                <a:endParaRPr lang="en-US"/>
              </a:p>
            </p:txBody>
          </p:sp>
          <p:sp>
            <p:nvSpPr>
              <p:cNvPr id="44089" name="Text Box 191"/>
              <p:cNvSpPr txBox="1">
                <a:spLocks noChangeArrowheads="1"/>
              </p:cNvSpPr>
              <p:nvPr/>
            </p:nvSpPr>
            <p:spPr bwMode="auto">
              <a:xfrm>
                <a:off x="1565" y="1346"/>
                <a:ext cx="363" cy="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nvGrpSpPr>
            <p:cNvPr id="44073" name="Group 192"/>
            <p:cNvGrpSpPr>
              <a:grpSpLocks/>
            </p:cNvGrpSpPr>
            <p:nvPr/>
          </p:nvGrpSpPr>
          <p:grpSpPr bwMode="auto">
            <a:xfrm>
              <a:off x="1427" y="799"/>
              <a:ext cx="183" cy="196"/>
              <a:chOff x="1565" y="1298"/>
              <a:chExt cx="363" cy="399"/>
            </a:xfrm>
          </p:grpSpPr>
          <p:sp>
            <p:nvSpPr>
              <p:cNvPr id="44086" name="Oval 193"/>
              <p:cNvSpPr>
                <a:spLocks noChangeArrowheads="1"/>
              </p:cNvSpPr>
              <p:nvPr/>
            </p:nvSpPr>
            <p:spPr bwMode="auto">
              <a:xfrm>
                <a:off x="1565" y="1298"/>
                <a:ext cx="318" cy="318"/>
              </a:xfrm>
              <a:prstGeom prst="ellipse">
                <a:avLst/>
              </a:prstGeom>
              <a:solidFill>
                <a:srgbClr val="009900"/>
              </a:solidFill>
              <a:ln w="9525">
                <a:solidFill>
                  <a:schemeClr val="tx1"/>
                </a:solidFill>
                <a:round/>
                <a:headEnd/>
                <a:tailEnd/>
              </a:ln>
            </p:spPr>
            <p:txBody>
              <a:bodyPr wrap="none" anchor="ctr"/>
              <a:lstStyle/>
              <a:p>
                <a:endParaRPr lang="en-US"/>
              </a:p>
            </p:txBody>
          </p:sp>
          <p:sp>
            <p:nvSpPr>
              <p:cNvPr id="44087" name="Text Box 194"/>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nvGrpSpPr>
            <p:cNvPr id="44074" name="Group 195"/>
            <p:cNvGrpSpPr>
              <a:grpSpLocks/>
            </p:cNvGrpSpPr>
            <p:nvPr/>
          </p:nvGrpSpPr>
          <p:grpSpPr bwMode="auto">
            <a:xfrm>
              <a:off x="293" y="1103"/>
              <a:ext cx="183" cy="196"/>
              <a:chOff x="1565" y="1298"/>
              <a:chExt cx="363" cy="399"/>
            </a:xfrm>
          </p:grpSpPr>
          <p:sp>
            <p:nvSpPr>
              <p:cNvPr id="44084" name="Oval 196"/>
              <p:cNvSpPr>
                <a:spLocks noChangeArrowheads="1"/>
              </p:cNvSpPr>
              <p:nvPr/>
            </p:nvSpPr>
            <p:spPr bwMode="auto">
              <a:xfrm>
                <a:off x="1565" y="1298"/>
                <a:ext cx="318" cy="318"/>
              </a:xfrm>
              <a:prstGeom prst="ellipse">
                <a:avLst/>
              </a:prstGeom>
              <a:solidFill>
                <a:srgbClr val="009900"/>
              </a:solidFill>
              <a:ln w="9525">
                <a:solidFill>
                  <a:schemeClr val="tx1"/>
                </a:solidFill>
                <a:round/>
                <a:headEnd/>
                <a:tailEnd/>
              </a:ln>
            </p:spPr>
            <p:txBody>
              <a:bodyPr wrap="none" anchor="ctr"/>
              <a:lstStyle/>
              <a:p>
                <a:endParaRPr lang="en-US"/>
              </a:p>
            </p:txBody>
          </p:sp>
          <p:sp>
            <p:nvSpPr>
              <p:cNvPr id="44085" name="Text Box 197"/>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nvGrpSpPr>
            <p:cNvPr id="44075" name="Group 198"/>
            <p:cNvGrpSpPr>
              <a:grpSpLocks/>
            </p:cNvGrpSpPr>
            <p:nvPr/>
          </p:nvGrpSpPr>
          <p:grpSpPr bwMode="auto">
            <a:xfrm>
              <a:off x="748" y="1103"/>
              <a:ext cx="183" cy="196"/>
              <a:chOff x="1565" y="1298"/>
              <a:chExt cx="363" cy="399"/>
            </a:xfrm>
          </p:grpSpPr>
          <p:sp>
            <p:nvSpPr>
              <p:cNvPr id="44082" name="Oval 199"/>
              <p:cNvSpPr>
                <a:spLocks noChangeArrowheads="1"/>
              </p:cNvSpPr>
              <p:nvPr/>
            </p:nvSpPr>
            <p:spPr bwMode="auto">
              <a:xfrm>
                <a:off x="1565" y="1298"/>
                <a:ext cx="318" cy="318"/>
              </a:xfrm>
              <a:prstGeom prst="ellipse">
                <a:avLst/>
              </a:prstGeom>
              <a:solidFill>
                <a:srgbClr val="009900"/>
              </a:solidFill>
              <a:ln w="9525">
                <a:solidFill>
                  <a:schemeClr val="tx1"/>
                </a:solidFill>
                <a:round/>
                <a:headEnd/>
                <a:tailEnd/>
              </a:ln>
            </p:spPr>
            <p:txBody>
              <a:bodyPr wrap="none" anchor="ctr"/>
              <a:lstStyle/>
              <a:p>
                <a:endParaRPr lang="en-US"/>
              </a:p>
            </p:txBody>
          </p:sp>
          <p:sp>
            <p:nvSpPr>
              <p:cNvPr id="44083" name="Text Box 200"/>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nvGrpSpPr>
            <p:cNvPr id="44076" name="Group 201"/>
            <p:cNvGrpSpPr>
              <a:grpSpLocks/>
            </p:cNvGrpSpPr>
            <p:nvPr/>
          </p:nvGrpSpPr>
          <p:grpSpPr bwMode="auto">
            <a:xfrm>
              <a:off x="3916" y="1827"/>
              <a:ext cx="234" cy="605"/>
              <a:chOff x="1565" y="1298"/>
              <a:chExt cx="363" cy="318"/>
            </a:xfrm>
          </p:grpSpPr>
          <p:sp>
            <p:nvSpPr>
              <p:cNvPr id="44080" name="Oval 202"/>
              <p:cNvSpPr>
                <a:spLocks noChangeArrowheads="1"/>
              </p:cNvSpPr>
              <p:nvPr/>
            </p:nvSpPr>
            <p:spPr bwMode="auto">
              <a:xfrm>
                <a:off x="1565" y="1298"/>
                <a:ext cx="318" cy="318"/>
              </a:xfrm>
              <a:prstGeom prst="ellipse">
                <a:avLst/>
              </a:prstGeom>
              <a:solidFill>
                <a:srgbClr val="009900"/>
              </a:solidFill>
              <a:ln w="9525">
                <a:solidFill>
                  <a:schemeClr val="tx1"/>
                </a:solidFill>
                <a:round/>
                <a:headEnd/>
                <a:tailEnd/>
              </a:ln>
            </p:spPr>
            <p:txBody>
              <a:bodyPr wrap="none" anchor="ctr"/>
              <a:lstStyle/>
              <a:p>
                <a:endParaRPr lang="en-US"/>
              </a:p>
            </p:txBody>
          </p:sp>
          <p:sp>
            <p:nvSpPr>
              <p:cNvPr id="44081" name="Text Box 203"/>
              <p:cNvSpPr txBox="1">
                <a:spLocks noChangeArrowheads="1"/>
              </p:cNvSpPr>
              <p:nvPr/>
            </p:nvSpPr>
            <p:spPr bwMode="auto">
              <a:xfrm>
                <a:off x="1565" y="1346"/>
                <a:ext cx="363" cy="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nvGrpSpPr>
            <p:cNvPr id="44077" name="Group 204"/>
            <p:cNvGrpSpPr>
              <a:grpSpLocks/>
            </p:cNvGrpSpPr>
            <p:nvPr/>
          </p:nvGrpSpPr>
          <p:grpSpPr bwMode="auto">
            <a:xfrm>
              <a:off x="4513" y="1827"/>
              <a:ext cx="234" cy="605"/>
              <a:chOff x="1565" y="1298"/>
              <a:chExt cx="363" cy="318"/>
            </a:xfrm>
          </p:grpSpPr>
          <p:sp>
            <p:nvSpPr>
              <p:cNvPr id="44078" name="Oval 205"/>
              <p:cNvSpPr>
                <a:spLocks noChangeArrowheads="1"/>
              </p:cNvSpPr>
              <p:nvPr/>
            </p:nvSpPr>
            <p:spPr bwMode="auto">
              <a:xfrm>
                <a:off x="1565" y="1298"/>
                <a:ext cx="318" cy="318"/>
              </a:xfrm>
              <a:prstGeom prst="ellipse">
                <a:avLst/>
              </a:prstGeom>
              <a:solidFill>
                <a:srgbClr val="009900"/>
              </a:solidFill>
              <a:ln w="9525">
                <a:solidFill>
                  <a:schemeClr val="tx1"/>
                </a:solidFill>
                <a:round/>
                <a:headEnd/>
                <a:tailEnd/>
              </a:ln>
            </p:spPr>
            <p:txBody>
              <a:bodyPr wrap="none" anchor="ctr"/>
              <a:lstStyle/>
              <a:p>
                <a:endParaRPr lang="en-US"/>
              </a:p>
            </p:txBody>
          </p:sp>
          <p:sp>
            <p:nvSpPr>
              <p:cNvPr id="44079" name="Text Box 206"/>
              <p:cNvSpPr txBox="1">
                <a:spLocks noChangeArrowheads="1"/>
              </p:cNvSpPr>
              <p:nvPr/>
            </p:nvSpPr>
            <p:spPr bwMode="auto">
              <a:xfrm>
                <a:off x="1565" y="1346"/>
                <a:ext cx="363" cy="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grpSp>
        <p:nvGrpSpPr>
          <p:cNvPr id="234" name="Group 207"/>
          <p:cNvGrpSpPr>
            <a:grpSpLocks/>
          </p:cNvGrpSpPr>
          <p:nvPr/>
        </p:nvGrpSpPr>
        <p:grpSpPr bwMode="auto">
          <a:xfrm>
            <a:off x="892175" y="2813050"/>
            <a:ext cx="5111750" cy="2592388"/>
            <a:chOff x="567" y="1661"/>
            <a:chExt cx="3220" cy="1633"/>
          </a:xfrm>
        </p:grpSpPr>
        <p:grpSp>
          <p:nvGrpSpPr>
            <p:cNvPr id="44066" name="Group 208"/>
            <p:cNvGrpSpPr>
              <a:grpSpLocks/>
            </p:cNvGrpSpPr>
            <p:nvPr/>
          </p:nvGrpSpPr>
          <p:grpSpPr bwMode="auto">
            <a:xfrm>
              <a:off x="567" y="1661"/>
              <a:ext cx="183" cy="196"/>
              <a:chOff x="1565" y="1298"/>
              <a:chExt cx="363" cy="399"/>
            </a:xfrm>
          </p:grpSpPr>
          <p:sp>
            <p:nvSpPr>
              <p:cNvPr id="44070" name="Oval 209"/>
              <p:cNvSpPr>
                <a:spLocks noChangeArrowheads="1"/>
              </p:cNvSpPr>
              <p:nvPr/>
            </p:nvSpPr>
            <p:spPr bwMode="auto">
              <a:xfrm>
                <a:off x="1565" y="1298"/>
                <a:ext cx="318" cy="318"/>
              </a:xfrm>
              <a:prstGeom prst="ellipse">
                <a:avLst/>
              </a:prstGeom>
              <a:solidFill>
                <a:srgbClr val="FF33CC"/>
              </a:solidFill>
              <a:ln w="9525">
                <a:solidFill>
                  <a:schemeClr val="tx1"/>
                </a:solidFill>
                <a:round/>
                <a:headEnd/>
                <a:tailEnd/>
              </a:ln>
            </p:spPr>
            <p:txBody>
              <a:bodyPr wrap="none" anchor="ctr"/>
              <a:lstStyle/>
              <a:p>
                <a:endParaRPr lang="en-US"/>
              </a:p>
            </p:txBody>
          </p:sp>
          <p:sp>
            <p:nvSpPr>
              <p:cNvPr id="44071" name="Text Box 210"/>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nvGrpSpPr>
            <p:cNvPr id="44067" name="Group 211"/>
            <p:cNvGrpSpPr>
              <a:grpSpLocks/>
            </p:cNvGrpSpPr>
            <p:nvPr/>
          </p:nvGrpSpPr>
          <p:grpSpPr bwMode="auto">
            <a:xfrm>
              <a:off x="3553" y="3067"/>
              <a:ext cx="234" cy="227"/>
              <a:chOff x="1565" y="1298"/>
              <a:chExt cx="363" cy="318"/>
            </a:xfrm>
          </p:grpSpPr>
          <p:sp>
            <p:nvSpPr>
              <p:cNvPr id="44068" name="Oval 212"/>
              <p:cNvSpPr>
                <a:spLocks noChangeArrowheads="1"/>
              </p:cNvSpPr>
              <p:nvPr/>
            </p:nvSpPr>
            <p:spPr bwMode="auto">
              <a:xfrm>
                <a:off x="1565" y="1298"/>
                <a:ext cx="318" cy="318"/>
              </a:xfrm>
              <a:prstGeom prst="ellipse">
                <a:avLst/>
              </a:prstGeom>
              <a:solidFill>
                <a:srgbClr val="FF33CC"/>
              </a:solidFill>
              <a:ln w="9525">
                <a:solidFill>
                  <a:schemeClr val="tx1"/>
                </a:solidFill>
                <a:round/>
                <a:headEnd/>
                <a:tailEnd/>
              </a:ln>
            </p:spPr>
            <p:txBody>
              <a:bodyPr wrap="none" anchor="ctr"/>
              <a:lstStyle/>
              <a:p>
                <a:endParaRPr lang="en-US"/>
              </a:p>
            </p:txBody>
          </p:sp>
          <p:sp>
            <p:nvSpPr>
              <p:cNvPr id="44069" name="Text Box 213"/>
              <p:cNvSpPr txBox="1">
                <a:spLocks noChangeArrowheads="1"/>
              </p:cNvSpPr>
              <p:nvPr/>
            </p:nvSpPr>
            <p:spPr bwMode="auto">
              <a:xfrm>
                <a:off x="1565" y="1346"/>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grpSp>
        <p:nvGrpSpPr>
          <p:cNvPr id="237" name="Group 214"/>
          <p:cNvGrpSpPr>
            <a:grpSpLocks/>
          </p:cNvGrpSpPr>
          <p:nvPr/>
        </p:nvGrpSpPr>
        <p:grpSpPr bwMode="auto">
          <a:xfrm>
            <a:off x="2897188" y="1911350"/>
            <a:ext cx="5559425" cy="957263"/>
            <a:chOff x="1835" y="1103"/>
            <a:chExt cx="3502" cy="603"/>
          </a:xfrm>
        </p:grpSpPr>
        <p:grpSp>
          <p:nvGrpSpPr>
            <p:cNvPr id="44060" name="Group 215"/>
            <p:cNvGrpSpPr>
              <a:grpSpLocks/>
            </p:cNvGrpSpPr>
            <p:nvPr/>
          </p:nvGrpSpPr>
          <p:grpSpPr bwMode="auto">
            <a:xfrm>
              <a:off x="5103" y="1479"/>
              <a:ext cx="234" cy="227"/>
              <a:chOff x="1565" y="1298"/>
              <a:chExt cx="363" cy="318"/>
            </a:xfrm>
          </p:grpSpPr>
          <p:sp>
            <p:nvSpPr>
              <p:cNvPr id="44064" name="Oval 216"/>
              <p:cNvSpPr>
                <a:spLocks noChangeArrowheads="1"/>
              </p:cNvSpPr>
              <p:nvPr/>
            </p:nvSpPr>
            <p:spPr bwMode="auto">
              <a:xfrm>
                <a:off x="1565" y="1298"/>
                <a:ext cx="318" cy="318"/>
              </a:xfrm>
              <a:prstGeom prst="ellipse">
                <a:avLst/>
              </a:prstGeom>
              <a:solidFill>
                <a:schemeClr val="bg2"/>
              </a:solidFill>
              <a:ln w="9525">
                <a:solidFill>
                  <a:schemeClr val="tx1"/>
                </a:solidFill>
                <a:round/>
                <a:headEnd/>
                <a:tailEnd/>
              </a:ln>
            </p:spPr>
            <p:txBody>
              <a:bodyPr wrap="none" anchor="ctr"/>
              <a:lstStyle/>
              <a:p>
                <a:endParaRPr lang="en-US"/>
              </a:p>
            </p:txBody>
          </p:sp>
          <p:sp>
            <p:nvSpPr>
              <p:cNvPr id="44065" name="Text Box 217"/>
              <p:cNvSpPr txBox="1">
                <a:spLocks noChangeArrowheads="1"/>
              </p:cNvSpPr>
              <p:nvPr/>
            </p:nvSpPr>
            <p:spPr bwMode="auto">
              <a:xfrm>
                <a:off x="1565" y="1346"/>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nvGrpSpPr>
            <p:cNvPr id="44061" name="Group 218"/>
            <p:cNvGrpSpPr>
              <a:grpSpLocks/>
            </p:cNvGrpSpPr>
            <p:nvPr/>
          </p:nvGrpSpPr>
          <p:grpSpPr bwMode="auto">
            <a:xfrm>
              <a:off x="1835" y="1103"/>
              <a:ext cx="183" cy="196"/>
              <a:chOff x="1565" y="1298"/>
              <a:chExt cx="363" cy="399"/>
            </a:xfrm>
          </p:grpSpPr>
          <p:sp>
            <p:nvSpPr>
              <p:cNvPr id="44062" name="Oval 219"/>
              <p:cNvSpPr>
                <a:spLocks noChangeArrowheads="1"/>
              </p:cNvSpPr>
              <p:nvPr/>
            </p:nvSpPr>
            <p:spPr bwMode="auto">
              <a:xfrm>
                <a:off x="1565" y="1298"/>
                <a:ext cx="318" cy="318"/>
              </a:xfrm>
              <a:prstGeom prst="ellipse">
                <a:avLst/>
              </a:prstGeom>
              <a:solidFill>
                <a:schemeClr val="bg2"/>
              </a:solidFill>
              <a:ln w="9525">
                <a:solidFill>
                  <a:schemeClr val="tx1"/>
                </a:solidFill>
                <a:round/>
                <a:headEnd/>
                <a:tailEnd/>
              </a:ln>
            </p:spPr>
            <p:txBody>
              <a:bodyPr wrap="none" anchor="ctr"/>
              <a:lstStyle/>
              <a:p>
                <a:endParaRPr lang="en-US"/>
              </a:p>
            </p:txBody>
          </p:sp>
          <p:sp>
            <p:nvSpPr>
              <p:cNvPr id="44063" name="Text Box 220"/>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grpSp>
        <p:nvGrpSpPr>
          <p:cNvPr id="240" name="Group 221"/>
          <p:cNvGrpSpPr>
            <a:grpSpLocks/>
          </p:cNvGrpSpPr>
          <p:nvPr/>
        </p:nvGrpSpPr>
        <p:grpSpPr bwMode="auto">
          <a:xfrm>
            <a:off x="2259013" y="1912938"/>
            <a:ext cx="5330825" cy="4125912"/>
            <a:chOff x="1427" y="1103"/>
            <a:chExt cx="3358" cy="2599"/>
          </a:xfrm>
        </p:grpSpPr>
        <p:grpSp>
          <p:nvGrpSpPr>
            <p:cNvPr id="44054" name="Group 222"/>
            <p:cNvGrpSpPr>
              <a:grpSpLocks/>
            </p:cNvGrpSpPr>
            <p:nvPr/>
          </p:nvGrpSpPr>
          <p:grpSpPr bwMode="auto">
            <a:xfrm>
              <a:off x="4551" y="3475"/>
              <a:ext cx="234" cy="227"/>
              <a:chOff x="1565" y="1298"/>
              <a:chExt cx="363" cy="318"/>
            </a:xfrm>
          </p:grpSpPr>
          <p:sp>
            <p:nvSpPr>
              <p:cNvPr id="44058" name="Oval 223"/>
              <p:cNvSpPr>
                <a:spLocks noChangeArrowheads="1"/>
              </p:cNvSpPr>
              <p:nvPr/>
            </p:nvSpPr>
            <p:spPr bwMode="auto">
              <a:xfrm>
                <a:off x="1565" y="1298"/>
                <a:ext cx="318" cy="318"/>
              </a:xfrm>
              <a:prstGeom prst="ellipse">
                <a:avLst/>
              </a:prstGeom>
              <a:solidFill>
                <a:srgbClr val="00FFFF"/>
              </a:solidFill>
              <a:ln w="9525">
                <a:solidFill>
                  <a:schemeClr val="tx1"/>
                </a:solidFill>
                <a:round/>
                <a:headEnd/>
                <a:tailEnd/>
              </a:ln>
            </p:spPr>
            <p:txBody>
              <a:bodyPr wrap="none" anchor="ctr"/>
              <a:lstStyle/>
              <a:p>
                <a:endParaRPr lang="en-US"/>
              </a:p>
            </p:txBody>
          </p:sp>
          <p:sp>
            <p:nvSpPr>
              <p:cNvPr id="44059" name="Text Box 224"/>
              <p:cNvSpPr txBox="1">
                <a:spLocks noChangeArrowheads="1"/>
              </p:cNvSpPr>
              <p:nvPr/>
            </p:nvSpPr>
            <p:spPr bwMode="auto">
              <a:xfrm>
                <a:off x="1565" y="1346"/>
                <a:ext cx="363" cy="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000">
                  <a:solidFill>
                    <a:schemeClr val="tx2"/>
                  </a:solidFill>
                  <a:latin typeface="Arial" charset="0"/>
                </a:endParaRPr>
              </a:p>
            </p:txBody>
          </p:sp>
        </p:grpSp>
        <p:grpSp>
          <p:nvGrpSpPr>
            <p:cNvPr id="44055" name="Group 225"/>
            <p:cNvGrpSpPr>
              <a:grpSpLocks/>
            </p:cNvGrpSpPr>
            <p:nvPr/>
          </p:nvGrpSpPr>
          <p:grpSpPr bwMode="auto">
            <a:xfrm>
              <a:off x="1427" y="1103"/>
              <a:ext cx="183" cy="196"/>
              <a:chOff x="1565" y="1298"/>
              <a:chExt cx="363" cy="399"/>
            </a:xfrm>
          </p:grpSpPr>
          <p:sp>
            <p:nvSpPr>
              <p:cNvPr id="44056" name="Oval 226"/>
              <p:cNvSpPr>
                <a:spLocks noChangeArrowheads="1"/>
              </p:cNvSpPr>
              <p:nvPr/>
            </p:nvSpPr>
            <p:spPr bwMode="auto">
              <a:xfrm>
                <a:off x="1565" y="1298"/>
                <a:ext cx="318" cy="318"/>
              </a:xfrm>
              <a:prstGeom prst="ellipse">
                <a:avLst/>
              </a:prstGeom>
              <a:solidFill>
                <a:srgbClr val="00FFFF"/>
              </a:solidFill>
              <a:ln w="9525">
                <a:solidFill>
                  <a:schemeClr val="tx1"/>
                </a:solidFill>
                <a:round/>
                <a:headEnd/>
                <a:tailEnd/>
              </a:ln>
            </p:spPr>
            <p:txBody>
              <a:bodyPr wrap="none" anchor="ctr"/>
              <a:lstStyle/>
              <a:p>
                <a:endParaRPr lang="en-US"/>
              </a:p>
            </p:txBody>
          </p:sp>
          <p:sp>
            <p:nvSpPr>
              <p:cNvPr id="44057" name="Text Box 227"/>
              <p:cNvSpPr txBox="1">
                <a:spLocks noChangeArrowheads="1"/>
              </p:cNvSpPr>
              <p:nvPr/>
            </p:nvSpPr>
            <p:spPr bwMode="auto">
              <a:xfrm>
                <a:off x="1565" y="1345"/>
                <a:ext cx="363" cy="3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endParaRPr lang="fr-FR" sz="1200">
                  <a:solidFill>
                    <a:schemeClr val="tx2"/>
                  </a:solidFill>
                  <a:latin typeface="Arial"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622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3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2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3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505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145C263E-6728-6649-AC0D-54A7E7047D6E}" type="slidenum">
              <a:rPr lang="en-US" sz="1400" b="0"/>
              <a:pPr/>
              <a:t>42</a:t>
            </a:fld>
            <a:endParaRPr lang="en-US" sz="1400" b="0"/>
          </a:p>
        </p:txBody>
      </p:sp>
      <p:sp>
        <p:nvSpPr>
          <p:cNvPr id="45060" name="Rectangle 2"/>
          <p:cNvSpPr>
            <a:spLocks noGrp="1" noChangeArrowheads="1"/>
          </p:cNvSpPr>
          <p:nvPr>
            <p:ph type="body" idx="1"/>
          </p:nvPr>
        </p:nvSpPr>
        <p:spPr>
          <a:xfrm>
            <a:off x="309563" y="1066800"/>
            <a:ext cx="8616950" cy="5097463"/>
          </a:xfrm>
        </p:spPr>
        <p:txBody>
          <a:bodyPr/>
          <a:lstStyle/>
          <a:p>
            <a:pPr>
              <a:lnSpc>
                <a:spcPct val="80000"/>
              </a:lnSpc>
              <a:buFont typeface="Monotype Sorts" charset="0"/>
              <a:buNone/>
            </a:pPr>
            <a:r>
              <a:rPr lang="en-US" sz="1400">
                <a:solidFill>
                  <a:schemeClr val="tx2"/>
                </a:solidFill>
                <a:latin typeface="Arial Narrow" charset="0"/>
              </a:rPr>
              <a:t>LIST_R( G(V, E), </a:t>
            </a:r>
            <a:r>
              <a:rPr lang="el-GR" sz="1400">
                <a:solidFill>
                  <a:schemeClr val="tx2"/>
                </a:solidFill>
                <a:latin typeface="Lucida Grande" charset="0"/>
                <a:cs typeface="Arial" charset="0"/>
              </a:rPr>
              <a:t>λ</a:t>
            </a:r>
            <a:r>
              <a:rPr lang="en-US" sz="1400">
                <a:solidFill>
                  <a:schemeClr val="tx2"/>
                </a:solidFill>
                <a:latin typeface="Arial Narrow" charset="0"/>
              </a:rPr>
              <a:t>)</a:t>
            </a:r>
            <a:r>
              <a:rPr lang="en-US" sz="1400">
                <a:latin typeface="Arial Narrow" charset="0"/>
              </a:rPr>
              <a:t> {</a:t>
            </a:r>
          </a:p>
          <a:p>
            <a:pPr>
              <a:lnSpc>
                <a:spcPct val="80000"/>
              </a:lnSpc>
              <a:buFont typeface="Monotype Sorts" charset="0"/>
              <a:buNone/>
            </a:pPr>
            <a:r>
              <a:rPr lang="en-US" sz="1400">
                <a:latin typeface="Arial Narrow" charset="0"/>
              </a:rPr>
              <a:t>	</a:t>
            </a:r>
            <a:r>
              <a:rPr lang="en-US" sz="1400" b="0">
                <a:solidFill>
                  <a:schemeClr val="tx2"/>
                </a:solidFill>
                <a:latin typeface="Arial Narrow" charset="0"/>
              </a:rPr>
              <a:t>a = 1</a:t>
            </a:r>
            <a:r>
              <a:rPr lang="en-US" sz="1400" b="0">
                <a:latin typeface="Arial Narrow" charset="0"/>
              </a:rPr>
              <a:t>;</a:t>
            </a:r>
          </a:p>
          <a:p>
            <a:pPr>
              <a:lnSpc>
                <a:spcPct val="80000"/>
              </a:lnSpc>
              <a:buFont typeface="Monotype Sorts" charset="0"/>
              <a:buNone/>
            </a:pPr>
            <a:r>
              <a:rPr lang="en-US" sz="1400" b="0">
                <a:latin typeface="Arial Narrow" charset="0"/>
              </a:rPr>
              <a:t>	</a:t>
            </a:r>
            <a:r>
              <a:rPr lang="en-US" sz="1400">
                <a:latin typeface="Arial Narrow" charset="0"/>
              </a:rPr>
              <a:t>Compute the latest possible start times</a:t>
            </a:r>
            <a:r>
              <a:rPr lang="en-US" sz="1400">
                <a:solidFill>
                  <a:schemeClr val="tx2"/>
                </a:solidFill>
                <a:latin typeface="Arial Narrow" charset="0"/>
              </a:rPr>
              <a:t> </a:t>
            </a:r>
            <a:r>
              <a:rPr lang="en-US" sz="1400" b="0">
                <a:solidFill>
                  <a:schemeClr val="tx2"/>
                </a:solidFill>
                <a:latin typeface="Arial Narrow" charset="0"/>
              </a:rPr>
              <a:t>t</a:t>
            </a:r>
            <a:r>
              <a:rPr lang="en-US" sz="1400" baseline="30000">
                <a:solidFill>
                  <a:schemeClr val="tx2"/>
                </a:solidFill>
                <a:latin typeface="Arial Narrow" charset="0"/>
              </a:rPr>
              <a:t>L</a:t>
            </a:r>
            <a:r>
              <a:rPr lang="en-US" sz="1400">
                <a:latin typeface="Arial Narrow" charset="0"/>
              </a:rPr>
              <a:t> by ALAP ( </a:t>
            </a:r>
            <a:r>
              <a:rPr lang="en-US" sz="1400">
                <a:solidFill>
                  <a:schemeClr val="tx2"/>
                </a:solidFill>
                <a:latin typeface="Arial Narrow" charset="0"/>
              </a:rPr>
              <a:t>G(V, E), </a:t>
            </a:r>
            <a:r>
              <a:rPr lang="el-GR" sz="1400">
                <a:solidFill>
                  <a:schemeClr val="tx2"/>
                </a:solidFill>
                <a:latin typeface="Lucida Grande" charset="0"/>
                <a:cs typeface="Arial" charset="0"/>
              </a:rPr>
              <a:t>λ</a:t>
            </a:r>
            <a:r>
              <a:rPr lang="en-US" sz="1400">
                <a:latin typeface="Arial Narrow" charset="0"/>
              </a:rPr>
              <a:t>);</a:t>
            </a:r>
          </a:p>
          <a:p>
            <a:pPr>
              <a:lnSpc>
                <a:spcPct val="80000"/>
              </a:lnSpc>
              <a:buFont typeface="Monotype Sorts" charset="0"/>
              <a:buNone/>
            </a:pPr>
            <a:r>
              <a:rPr lang="en-US" sz="1400">
                <a:latin typeface="Arial Narrow" charset="0"/>
              </a:rPr>
              <a:t>	</a:t>
            </a:r>
            <a:r>
              <a:rPr lang="en-US" sz="1400" b="0">
                <a:latin typeface="Arial Narrow" charset="0"/>
              </a:rPr>
              <a:t>if</a:t>
            </a:r>
            <a:r>
              <a:rPr lang="en-US" sz="1400">
                <a:latin typeface="Arial Narrow" charset="0"/>
              </a:rPr>
              <a:t> (</a:t>
            </a:r>
            <a:r>
              <a:rPr lang="en-US" sz="1400">
                <a:solidFill>
                  <a:schemeClr val="tx2"/>
                </a:solidFill>
                <a:latin typeface="Arial Narrow" charset="0"/>
              </a:rPr>
              <a:t>t</a:t>
            </a:r>
            <a:r>
              <a:rPr lang="en-US" sz="1400" baseline="-25000">
                <a:solidFill>
                  <a:schemeClr val="tx2"/>
                </a:solidFill>
                <a:latin typeface="Arial Narrow" charset="0"/>
              </a:rPr>
              <a:t>0</a:t>
            </a:r>
            <a:r>
              <a:rPr lang="en-US" sz="1400">
                <a:solidFill>
                  <a:schemeClr val="tx2"/>
                </a:solidFill>
                <a:latin typeface="Arial Narrow" charset="0"/>
              </a:rPr>
              <a:t> &lt; 0</a:t>
            </a:r>
            <a:r>
              <a:rPr lang="en-US" sz="1400">
                <a:latin typeface="Arial Narrow" charset="0"/>
              </a:rPr>
              <a:t>)</a:t>
            </a:r>
          </a:p>
          <a:p>
            <a:pPr>
              <a:lnSpc>
                <a:spcPct val="80000"/>
              </a:lnSpc>
              <a:buFont typeface="Monotype Sorts" charset="0"/>
              <a:buNone/>
            </a:pPr>
            <a:r>
              <a:rPr lang="en-US" sz="1400">
                <a:latin typeface="Arial Narrow" charset="0"/>
              </a:rPr>
              <a:t>	    </a:t>
            </a:r>
            <a:r>
              <a:rPr lang="en-US" sz="1400" b="0">
                <a:latin typeface="Arial Narrow" charset="0"/>
              </a:rPr>
              <a:t>return</a:t>
            </a:r>
            <a:r>
              <a:rPr lang="en-US" sz="1400">
                <a:latin typeface="Arial Narrow" charset="0"/>
              </a:rPr>
              <a:t> (</a:t>
            </a:r>
            <a:r>
              <a:rPr lang="en-US" sz="1400">
                <a:latin typeface="Arial" charset="0"/>
                <a:cs typeface="Arial" charset="0"/>
              </a:rPr>
              <a:t>Ø</a:t>
            </a:r>
            <a:r>
              <a:rPr lang="en-US" sz="1400">
                <a:latin typeface="Arial Narrow" charset="0"/>
              </a:rPr>
              <a:t>);</a:t>
            </a:r>
          </a:p>
          <a:p>
            <a:pPr>
              <a:lnSpc>
                <a:spcPct val="80000"/>
              </a:lnSpc>
              <a:buFont typeface="Monotype Sorts" charset="0"/>
              <a:buNone/>
            </a:pPr>
            <a:r>
              <a:rPr lang="en-US" sz="1400" i="1">
                <a:latin typeface="Arial Narrow" charset="0"/>
              </a:rPr>
              <a:t>	</a:t>
            </a:r>
            <a:r>
              <a:rPr lang="en-US" sz="1400" i="1">
                <a:solidFill>
                  <a:schemeClr val="tx2"/>
                </a:solidFill>
                <a:latin typeface="Arial Narrow" charset="0"/>
              </a:rPr>
              <a:t>l</a:t>
            </a:r>
            <a:r>
              <a:rPr lang="en-US" sz="1400">
                <a:solidFill>
                  <a:schemeClr val="tx2"/>
                </a:solidFill>
                <a:latin typeface="Arial Narrow" charset="0"/>
              </a:rPr>
              <a:t> = 1</a:t>
            </a:r>
            <a:r>
              <a:rPr lang="en-US" sz="1400">
                <a:latin typeface="Arial Narrow" charset="0"/>
              </a:rPr>
              <a:t>;</a:t>
            </a:r>
          </a:p>
          <a:p>
            <a:pPr>
              <a:lnSpc>
                <a:spcPct val="80000"/>
              </a:lnSpc>
              <a:buFont typeface="Monotype Sorts" charset="0"/>
              <a:buNone/>
            </a:pPr>
            <a:r>
              <a:rPr lang="en-US" sz="1400" b="0">
                <a:latin typeface="Arial Narrow" charset="0"/>
              </a:rPr>
              <a:t>	repeat</a:t>
            </a:r>
            <a:r>
              <a:rPr lang="en-US" sz="1400">
                <a:latin typeface="Arial Narrow" charset="0"/>
              </a:rPr>
              <a:t> {</a:t>
            </a:r>
          </a:p>
          <a:p>
            <a:pPr>
              <a:lnSpc>
                <a:spcPct val="80000"/>
              </a:lnSpc>
              <a:buFont typeface="Monotype Sorts" charset="0"/>
              <a:buNone/>
            </a:pPr>
            <a:r>
              <a:rPr lang="en-US" sz="1400">
                <a:latin typeface="Arial Narrow" charset="0"/>
              </a:rPr>
              <a:t>		</a:t>
            </a:r>
            <a:r>
              <a:rPr lang="en-US" sz="1400" b="0">
                <a:latin typeface="Arial Narrow" charset="0"/>
              </a:rPr>
              <a:t>for each</a:t>
            </a:r>
            <a:r>
              <a:rPr lang="en-US" sz="1400">
                <a:latin typeface="Arial Narrow" charset="0"/>
              </a:rPr>
              <a:t> resource type </a:t>
            </a:r>
            <a:r>
              <a:rPr lang="en-US" sz="1400">
                <a:solidFill>
                  <a:schemeClr val="tx2"/>
                </a:solidFill>
                <a:latin typeface="Arial Narrow" charset="0"/>
              </a:rPr>
              <a:t>k = 1, 2, …, </a:t>
            </a:r>
            <a:r>
              <a:rPr lang="en-US" sz="1400" i="1">
                <a:solidFill>
                  <a:schemeClr val="tx2"/>
                </a:solidFill>
                <a:latin typeface="Arial Narrow" charset="0"/>
              </a:rPr>
              <a:t>n</a:t>
            </a:r>
            <a:r>
              <a:rPr lang="en-US" sz="1400" i="1" baseline="-25000">
                <a:solidFill>
                  <a:schemeClr val="tx2"/>
                </a:solidFill>
                <a:latin typeface="Arial Narrow" charset="0"/>
              </a:rPr>
              <a:t>res</a:t>
            </a:r>
            <a:r>
              <a:rPr lang="en-US" sz="1400">
                <a:latin typeface="Arial Narrow" charset="0"/>
              </a:rPr>
              <a:t> {</a:t>
            </a:r>
          </a:p>
          <a:p>
            <a:pPr>
              <a:lnSpc>
                <a:spcPct val="80000"/>
              </a:lnSpc>
              <a:buFont typeface="Monotype Sorts" charset="0"/>
              <a:buNone/>
            </a:pPr>
            <a:r>
              <a:rPr lang="en-US" sz="1400">
                <a:latin typeface="Arial Narrow" charset="0"/>
              </a:rPr>
              <a:t>		    Determine </a:t>
            </a:r>
            <a:r>
              <a:rPr lang="en-US" sz="1400">
                <a:solidFill>
                  <a:schemeClr val="tx2"/>
                </a:solidFill>
                <a:latin typeface="Arial Narrow" charset="0"/>
              </a:rPr>
              <a:t>ready</a:t>
            </a:r>
            <a:r>
              <a:rPr lang="en-US" sz="1400">
                <a:latin typeface="Arial Narrow" charset="0"/>
              </a:rPr>
              <a:t> operations </a:t>
            </a:r>
            <a:r>
              <a:rPr lang="en-US" sz="1400" i="1">
                <a:solidFill>
                  <a:schemeClr val="tx2"/>
                </a:solidFill>
                <a:latin typeface="Arial Narrow" charset="0"/>
              </a:rPr>
              <a:t>U</a:t>
            </a:r>
            <a:r>
              <a:rPr lang="en-US" sz="1400" i="1" baseline="-25000">
                <a:solidFill>
                  <a:schemeClr val="tx2"/>
                </a:solidFill>
                <a:latin typeface="Arial Narrow" charset="0"/>
              </a:rPr>
              <a:t>l,k</a:t>
            </a:r>
            <a:r>
              <a:rPr lang="en-US" sz="1400">
                <a:latin typeface="Arial Narrow" charset="0"/>
              </a:rPr>
              <a:t>;</a:t>
            </a:r>
          </a:p>
          <a:p>
            <a:pPr>
              <a:lnSpc>
                <a:spcPct val="80000"/>
              </a:lnSpc>
              <a:buFont typeface="Monotype Sorts" charset="0"/>
              <a:buNone/>
            </a:pPr>
            <a:r>
              <a:rPr lang="en-US" sz="1400">
                <a:latin typeface="Arial Narrow" charset="0"/>
              </a:rPr>
              <a:t>		    Compute the </a:t>
            </a:r>
            <a:r>
              <a:rPr lang="en-US" sz="1400">
                <a:solidFill>
                  <a:schemeClr val="tx2"/>
                </a:solidFill>
                <a:latin typeface="Arial Narrow" charset="0"/>
              </a:rPr>
              <a:t>slacks</a:t>
            </a:r>
            <a:r>
              <a:rPr lang="en-US" sz="1400">
                <a:latin typeface="Arial Narrow" charset="0"/>
              </a:rPr>
              <a:t>  { </a:t>
            </a:r>
            <a:r>
              <a:rPr lang="en-US" sz="1400" i="1">
                <a:solidFill>
                  <a:schemeClr val="tx2"/>
                </a:solidFill>
                <a:latin typeface="Arial Narrow" charset="0"/>
              </a:rPr>
              <a:t>s</a:t>
            </a:r>
            <a:r>
              <a:rPr lang="en-US" sz="1400" i="1" baseline="-25000">
                <a:solidFill>
                  <a:schemeClr val="tx2"/>
                </a:solidFill>
                <a:latin typeface="Arial Narrow" charset="0"/>
              </a:rPr>
              <a:t>i</a:t>
            </a:r>
            <a:r>
              <a:rPr lang="en-US" sz="1400">
                <a:solidFill>
                  <a:schemeClr val="tx2"/>
                </a:solidFill>
                <a:latin typeface="Arial Narrow" charset="0"/>
              </a:rPr>
              <a:t> = </a:t>
            </a:r>
            <a:r>
              <a:rPr lang="en-US" sz="1400" i="1">
                <a:solidFill>
                  <a:schemeClr val="tx2"/>
                </a:solidFill>
                <a:latin typeface="Arial Narrow" charset="0"/>
              </a:rPr>
              <a:t>t</a:t>
            </a:r>
            <a:r>
              <a:rPr lang="en-US" sz="1400" i="1" baseline="-25000">
                <a:solidFill>
                  <a:schemeClr val="tx2"/>
                </a:solidFill>
                <a:latin typeface="Arial Narrow" charset="0"/>
              </a:rPr>
              <a:t>i</a:t>
            </a:r>
            <a:r>
              <a:rPr lang="en-US" sz="1400">
                <a:solidFill>
                  <a:schemeClr val="tx2"/>
                </a:solidFill>
                <a:latin typeface="Arial Narrow" charset="0"/>
              </a:rPr>
              <a:t> – </a:t>
            </a:r>
            <a:r>
              <a:rPr lang="en-US" sz="1400" i="1">
                <a:solidFill>
                  <a:schemeClr val="tx2"/>
                </a:solidFill>
                <a:latin typeface="Arial Narrow" charset="0"/>
              </a:rPr>
              <a:t>l</a:t>
            </a:r>
            <a:r>
              <a:rPr lang="en-US" sz="1400">
                <a:latin typeface="Arial Narrow" charset="0"/>
              </a:rPr>
              <a:t>      for all </a:t>
            </a:r>
            <a:r>
              <a:rPr lang="en-US" sz="1400" i="1">
                <a:solidFill>
                  <a:schemeClr val="tx2"/>
                </a:solidFill>
                <a:latin typeface="Arial Narrow" charset="0"/>
              </a:rPr>
              <a:t>v</a:t>
            </a:r>
            <a:r>
              <a:rPr lang="en-US" sz="1400" i="1" baseline="-25000">
                <a:solidFill>
                  <a:schemeClr val="tx2"/>
                </a:solidFill>
                <a:latin typeface="Arial Narrow" charset="0"/>
              </a:rPr>
              <a:t>i</a:t>
            </a:r>
            <a:r>
              <a:rPr lang="en-US" sz="1400">
                <a:solidFill>
                  <a:schemeClr val="tx2"/>
                </a:solidFill>
                <a:latin typeface="Arial Narrow" charset="0"/>
              </a:rPr>
              <a:t> </a:t>
            </a:r>
            <a:r>
              <a:rPr lang="ru-RU" sz="1400">
                <a:solidFill>
                  <a:schemeClr val="tx2"/>
                </a:solidFill>
                <a:latin typeface="Lucida Grande" charset="0"/>
                <a:cs typeface="Arial" charset="0"/>
              </a:rPr>
              <a:t>є</a:t>
            </a:r>
            <a:r>
              <a:rPr lang="en-US" sz="1400">
                <a:solidFill>
                  <a:schemeClr val="tx2"/>
                </a:solidFill>
                <a:latin typeface="Arial Narrow" charset="0"/>
                <a:cs typeface="Arial" charset="0"/>
              </a:rPr>
              <a:t> </a:t>
            </a:r>
            <a:r>
              <a:rPr lang="en-US" sz="1400" i="1">
                <a:solidFill>
                  <a:schemeClr val="tx2"/>
                </a:solidFill>
                <a:latin typeface="Arial Narrow" charset="0"/>
                <a:cs typeface="Arial" charset="0"/>
              </a:rPr>
              <a:t>U</a:t>
            </a:r>
            <a:r>
              <a:rPr lang="en-US" sz="1400" i="1" baseline="-25000">
                <a:solidFill>
                  <a:schemeClr val="tx2"/>
                </a:solidFill>
                <a:latin typeface="Arial Narrow" charset="0"/>
                <a:cs typeface="Arial" charset="0"/>
              </a:rPr>
              <a:t>lk</a:t>
            </a:r>
            <a:r>
              <a:rPr lang="en-US" sz="1400">
                <a:latin typeface="Arial Narrow" charset="0"/>
              </a:rPr>
              <a:t>};</a:t>
            </a:r>
          </a:p>
          <a:p>
            <a:pPr>
              <a:lnSpc>
                <a:spcPct val="80000"/>
              </a:lnSpc>
              <a:buFont typeface="Monotype Sorts" charset="0"/>
              <a:buNone/>
            </a:pPr>
            <a:r>
              <a:rPr lang="en-US" sz="1400">
                <a:latin typeface="Arial Narrow" charset="0"/>
              </a:rPr>
              <a:t>		    Schedule the candidate operations with zero slack and update </a:t>
            </a:r>
            <a:r>
              <a:rPr lang="en-US" sz="1400" b="0">
                <a:solidFill>
                  <a:schemeClr val="tx2"/>
                </a:solidFill>
                <a:latin typeface="Arial Narrow" charset="0"/>
              </a:rPr>
              <a:t>a</a:t>
            </a:r>
            <a:r>
              <a:rPr lang="en-US" sz="1400">
                <a:latin typeface="Arial Narrow" charset="0"/>
              </a:rPr>
              <a:t>;</a:t>
            </a:r>
          </a:p>
          <a:p>
            <a:pPr>
              <a:lnSpc>
                <a:spcPct val="80000"/>
              </a:lnSpc>
              <a:buFont typeface="Monotype Sorts" charset="0"/>
              <a:buNone/>
            </a:pPr>
            <a:r>
              <a:rPr lang="en-US" sz="1400">
                <a:latin typeface="Arial Narrow" charset="0"/>
              </a:rPr>
              <a:t>		    Schedule the candidate operations not needing additional resources;</a:t>
            </a:r>
          </a:p>
          <a:p>
            <a:pPr>
              <a:lnSpc>
                <a:spcPct val="80000"/>
              </a:lnSpc>
              <a:buFont typeface="Monotype Sorts" charset="0"/>
              <a:buNone/>
            </a:pPr>
            <a:r>
              <a:rPr lang="en-US" sz="1400">
                <a:latin typeface="Arial Narrow" charset="0"/>
              </a:rPr>
              <a:t>		    }</a:t>
            </a:r>
          </a:p>
          <a:p>
            <a:pPr>
              <a:lnSpc>
                <a:spcPct val="80000"/>
              </a:lnSpc>
              <a:buFont typeface="Monotype Sorts" charset="0"/>
              <a:buNone/>
            </a:pPr>
            <a:r>
              <a:rPr lang="en-US" sz="1400">
                <a:latin typeface="Arial Narrow" charset="0"/>
              </a:rPr>
              <a:t>		</a:t>
            </a:r>
            <a:r>
              <a:rPr lang="en-US" sz="1400" i="1">
                <a:solidFill>
                  <a:schemeClr val="tx2"/>
                </a:solidFill>
                <a:latin typeface="Arial Narrow" charset="0"/>
              </a:rPr>
              <a:t>l</a:t>
            </a:r>
            <a:r>
              <a:rPr lang="en-US" sz="1400">
                <a:solidFill>
                  <a:schemeClr val="tx2"/>
                </a:solidFill>
                <a:latin typeface="Arial Narrow" charset="0"/>
              </a:rPr>
              <a:t> = </a:t>
            </a:r>
            <a:r>
              <a:rPr lang="en-US" sz="1400" i="1">
                <a:solidFill>
                  <a:schemeClr val="tx2"/>
                </a:solidFill>
                <a:latin typeface="Arial Narrow" charset="0"/>
              </a:rPr>
              <a:t>l</a:t>
            </a:r>
            <a:r>
              <a:rPr lang="en-US" sz="1400">
                <a:solidFill>
                  <a:schemeClr val="tx2"/>
                </a:solidFill>
                <a:latin typeface="Arial Narrow" charset="0"/>
              </a:rPr>
              <a:t> + 1</a:t>
            </a:r>
            <a:r>
              <a:rPr lang="en-US" sz="1400">
                <a:latin typeface="Arial Narrow" charset="0"/>
              </a:rPr>
              <a:t>;</a:t>
            </a:r>
          </a:p>
          <a:p>
            <a:pPr>
              <a:lnSpc>
                <a:spcPct val="80000"/>
              </a:lnSpc>
              <a:buFont typeface="Monotype Sorts" charset="0"/>
              <a:buNone/>
            </a:pPr>
            <a:r>
              <a:rPr lang="en-US" sz="1400">
                <a:latin typeface="Arial Narrow" charset="0"/>
              </a:rPr>
              <a:t>	}</a:t>
            </a:r>
          </a:p>
          <a:p>
            <a:pPr>
              <a:lnSpc>
                <a:spcPct val="80000"/>
              </a:lnSpc>
              <a:buFont typeface="Monotype Sorts" charset="0"/>
              <a:buNone/>
            </a:pPr>
            <a:r>
              <a:rPr lang="en-US" sz="1400">
                <a:latin typeface="Arial Narrow" charset="0"/>
              </a:rPr>
              <a:t>	</a:t>
            </a:r>
            <a:r>
              <a:rPr lang="en-US" sz="1400" b="0">
                <a:latin typeface="Arial Narrow" charset="0"/>
              </a:rPr>
              <a:t>until</a:t>
            </a:r>
            <a:r>
              <a:rPr lang="en-US" sz="1400">
                <a:latin typeface="Arial Narrow" charset="0"/>
              </a:rPr>
              <a:t> (</a:t>
            </a:r>
            <a:r>
              <a:rPr lang="en-US" sz="1400" i="1">
                <a:solidFill>
                  <a:schemeClr val="tx2"/>
                </a:solidFill>
                <a:latin typeface="Arial Narrow" charset="0"/>
              </a:rPr>
              <a:t>v</a:t>
            </a:r>
            <a:r>
              <a:rPr lang="en-US" sz="1400" i="1" baseline="-25000">
                <a:solidFill>
                  <a:schemeClr val="tx2"/>
                </a:solidFill>
                <a:latin typeface="Arial Narrow" charset="0"/>
              </a:rPr>
              <a:t>n</a:t>
            </a:r>
            <a:r>
              <a:rPr lang="en-US" sz="1400">
                <a:latin typeface="Arial Narrow" charset="0"/>
              </a:rPr>
              <a:t> is scheduled) ;</a:t>
            </a:r>
          </a:p>
          <a:p>
            <a:pPr>
              <a:lnSpc>
                <a:spcPct val="80000"/>
              </a:lnSpc>
              <a:buFont typeface="Monotype Sorts" charset="0"/>
              <a:buNone/>
            </a:pPr>
            <a:r>
              <a:rPr lang="en-US" sz="1400">
                <a:latin typeface="Arial Narrow" charset="0"/>
              </a:rPr>
              <a:t>	</a:t>
            </a:r>
            <a:r>
              <a:rPr lang="en-US" sz="1400" b="0">
                <a:latin typeface="Arial Narrow" charset="0"/>
              </a:rPr>
              <a:t>return</a:t>
            </a:r>
            <a:r>
              <a:rPr lang="en-US" sz="1400">
                <a:latin typeface="Arial Narrow" charset="0"/>
              </a:rPr>
              <a:t> (</a:t>
            </a:r>
            <a:r>
              <a:rPr lang="en-US" sz="1400" b="0">
                <a:solidFill>
                  <a:schemeClr val="tx2"/>
                </a:solidFill>
                <a:latin typeface="Arial Narrow" charset="0"/>
              </a:rPr>
              <a:t>t, a</a:t>
            </a:r>
            <a:r>
              <a:rPr lang="en-US" sz="1400">
                <a:latin typeface="Arial Narrow" charset="0"/>
              </a:rPr>
              <a:t>);</a:t>
            </a:r>
          </a:p>
          <a:p>
            <a:pPr>
              <a:lnSpc>
                <a:spcPct val="80000"/>
              </a:lnSpc>
              <a:buFont typeface="Monotype Sorts" charset="0"/>
              <a:buNone/>
            </a:pPr>
            <a:r>
              <a:rPr lang="en-US" sz="1400">
                <a:latin typeface="Arial Narrow" charset="0"/>
              </a:rPr>
              <a:t>}</a:t>
            </a:r>
            <a:endParaRPr lang="en-US" sz="600">
              <a:latin typeface="Arial Narrow" charset="0"/>
            </a:endParaRPr>
          </a:p>
        </p:txBody>
      </p:sp>
      <p:sp>
        <p:nvSpPr>
          <p:cNvPr id="45061" name="Rectangle 3"/>
          <p:cNvSpPr>
            <a:spLocks noGrp="1" noChangeArrowheads="1"/>
          </p:cNvSpPr>
          <p:nvPr>
            <p:ph type="title"/>
          </p:nvPr>
        </p:nvSpPr>
        <p:spPr>
          <a:xfrm>
            <a:off x="531813" y="128588"/>
            <a:ext cx="8027987" cy="639762"/>
          </a:xfrm>
        </p:spPr>
        <p:txBody>
          <a:bodyPr/>
          <a:lstStyle/>
          <a:p>
            <a:r>
              <a:rPr lang="en-US" sz="2800">
                <a:latin typeface="Arial Narrow" charset="0"/>
              </a:rPr>
              <a:t>List scheduling algorithm for minimum resource usage</a:t>
            </a:r>
            <a:endParaRPr lang="en-US">
              <a:latin typeface="Arial Narrow" charset="0"/>
            </a:endParaRPr>
          </a:p>
        </p:txBody>
      </p:sp>
      <p:sp>
        <p:nvSpPr>
          <p:cNvPr id="45062" name="Line 4"/>
          <p:cNvSpPr>
            <a:spLocks noChangeShapeType="1"/>
          </p:cNvSpPr>
          <p:nvPr/>
        </p:nvSpPr>
        <p:spPr bwMode="auto">
          <a:xfrm>
            <a:off x="1539875" y="1087438"/>
            <a:ext cx="14446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5063" name="Line 5"/>
          <p:cNvSpPr>
            <a:spLocks noChangeShapeType="1"/>
          </p:cNvSpPr>
          <p:nvPr/>
        </p:nvSpPr>
        <p:spPr bwMode="auto">
          <a:xfrm>
            <a:off x="4903788" y="1550988"/>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5064" name="Text Box 6"/>
          <p:cNvSpPr txBox="1">
            <a:spLocks noChangeArrowheads="1"/>
          </p:cNvSpPr>
          <p:nvPr/>
        </p:nvSpPr>
        <p:spPr bwMode="auto">
          <a:xfrm>
            <a:off x="1258888" y="2060575"/>
            <a:ext cx="3603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latin typeface="Arial" charset="0"/>
              </a:rPr>
              <a:t>L</a:t>
            </a:r>
          </a:p>
        </p:txBody>
      </p:sp>
      <p:sp>
        <p:nvSpPr>
          <p:cNvPr id="45065" name="Text Box 7"/>
          <p:cNvSpPr txBox="1">
            <a:spLocks noChangeArrowheads="1"/>
          </p:cNvSpPr>
          <p:nvPr/>
        </p:nvSpPr>
        <p:spPr bwMode="auto">
          <a:xfrm>
            <a:off x="3227388" y="3101975"/>
            <a:ext cx="3603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b="0">
                <a:solidFill>
                  <a:schemeClr val="tx2"/>
                </a:solidFill>
                <a:latin typeface="Arial" charset="0"/>
              </a:rPr>
              <a:t>L</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608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F9E5717-A767-884C-B5E5-3714F208B3D2}" type="slidenum">
              <a:rPr lang="en-US" sz="1400" b="0"/>
              <a:pPr/>
              <a:t>43</a:t>
            </a:fld>
            <a:endParaRPr lang="en-US" sz="1400" b="0"/>
          </a:p>
        </p:txBody>
      </p:sp>
      <p:sp>
        <p:nvSpPr>
          <p:cNvPr id="46084" name="Rectangle 2"/>
          <p:cNvSpPr>
            <a:spLocks noGrp="1" noChangeArrowheads="1"/>
          </p:cNvSpPr>
          <p:nvPr>
            <p:ph type="title"/>
          </p:nvPr>
        </p:nvSpPr>
        <p:spPr>
          <a:xfrm>
            <a:off x="684213" y="155575"/>
            <a:ext cx="7772400" cy="700088"/>
          </a:xfrm>
        </p:spPr>
        <p:txBody>
          <a:bodyPr/>
          <a:lstStyle/>
          <a:p>
            <a:r>
              <a:rPr lang="en-US">
                <a:latin typeface="Arial Narrow" charset="0"/>
              </a:rPr>
              <a:t>Example</a:t>
            </a:r>
          </a:p>
        </p:txBody>
      </p:sp>
      <p:grpSp>
        <p:nvGrpSpPr>
          <p:cNvPr id="2" name="Group 3"/>
          <p:cNvGrpSpPr>
            <a:grpSpLocks/>
          </p:cNvGrpSpPr>
          <p:nvPr/>
        </p:nvGrpSpPr>
        <p:grpSpPr bwMode="auto">
          <a:xfrm>
            <a:off x="4984750" y="3386138"/>
            <a:ext cx="3887788" cy="3384550"/>
            <a:chOff x="2835" y="1888"/>
            <a:chExt cx="2540" cy="2223"/>
          </a:xfrm>
        </p:grpSpPr>
        <p:sp>
          <p:nvSpPr>
            <p:cNvPr id="46158" name="Text Box 4"/>
            <p:cNvSpPr txBox="1">
              <a:spLocks noChangeArrowheads="1"/>
            </p:cNvSpPr>
            <p:nvPr/>
          </p:nvSpPr>
          <p:spPr bwMode="auto">
            <a:xfrm>
              <a:off x="2835" y="2404"/>
              <a:ext cx="404"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1</a:t>
              </a:r>
            </a:p>
          </p:txBody>
        </p:sp>
        <p:sp>
          <p:nvSpPr>
            <p:cNvPr id="46159" name="Text Box 5"/>
            <p:cNvSpPr txBox="1">
              <a:spLocks noChangeArrowheads="1"/>
            </p:cNvSpPr>
            <p:nvPr/>
          </p:nvSpPr>
          <p:spPr bwMode="auto">
            <a:xfrm>
              <a:off x="2835" y="2769"/>
              <a:ext cx="404"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2</a:t>
              </a:r>
            </a:p>
          </p:txBody>
        </p:sp>
        <p:sp>
          <p:nvSpPr>
            <p:cNvPr id="46160" name="Text Box 6"/>
            <p:cNvSpPr txBox="1">
              <a:spLocks noChangeArrowheads="1"/>
            </p:cNvSpPr>
            <p:nvPr/>
          </p:nvSpPr>
          <p:spPr bwMode="auto">
            <a:xfrm>
              <a:off x="2835" y="3166"/>
              <a:ext cx="404"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3</a:t>
              </a:r>
            </a:p>
          </p:txBody>
        </p:sp>
        <p:sp>
          <p:nvSpPr>
            <p:cNvPr id="46161" name="Text Box 7"/>
            <p:cNvSpPr txBox="1">
              <a:spLocks noChangeArrowheads="1"/>
            </p:cNvSpPr>
            <p:nvPr/>
          </p:nvSpPr>
          <p:spPr bwMode="auto">
            <a:xfrm>
              <a:off x="2835" y="3533"/>
              <a:ext cx="404"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TIME 4</a:t>
              </a:r>
            </a:p>
          </p:txBody>
        </p:sp>
        <p:grpSp>
          <p:nvGrpSpPr>
            <p:cNvPr id="46162" name="Group 8"/>
            <p:cNvGrpSpPr>
              <a:grpSpLocks/>
            </p:cNvGrpSpPr>
            <p:nvPr/>
          </p:nvGrpSpPr>
          <p:grpSpPr bwMode="auto">
            <a:xfrm>
              <a:off x="3402" y="2740"/>
              <a:ext cx="216" cy="214"/>
              <a:chOff x="1565" y="1298"/>
              <a:chExt cx="363" cy="318"/>
            </a:xfrm>
          </p:grpSpPr>
          <p:sp>
            <p:nvSpPr>
              <p:cNvPr id="46233" name="Oval 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34" name="Text Box 10"/>
              <p:cNvSpPr txBox="1">
                <a:spLocks noChangeArrowheads="1"/>
              </p:cNvSpPr>
              <p:nvPr/>
            </p:nvSpPr>
            <p:spPr bwMode="auto">
              <a:xfrm>
                <a:off x="1565" y="1343"/>
                <a:ext cx="363" cy="2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63" name="Group 11"/>
            <p:cNvGrpSpPr>
              <a:grpSpLocks/>
            </p:cNvGrpSpPr>
            <p:nvPr/>
          </p:nvGrpSpPr>
          <p:grpSpPr bwMode="auto">
            <a:xfrm>
              <a:off x="3924" y="3098"/>
              <a:ext cx="216" cy="213"/>
              <a:chOff x="1565" y="1298"/>
              <a:chExt cx="363" cy="318"/>
            </a:xfrm>
          </p:grpSpPr>
          <p:sp>
            <p:nvSpPr>
              <p:cNvPr id="46231" name="Oval 1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32" name="Text Box 13"/>
              <p:cNvSpPr txBox="1">
                <a:spLocks noChangeArrowheads="1"/>
              </p:cNvSpPr>
              <p:nvPr/>
            </p:nvSpPr>
            <p:spPr bwMode="auto">
              <a:xfrm>
                <a:off x="1565" y="1343"/>
                <a:ext cx="363" cy="2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64" name="Group 14"/>
            <p:cNvGrpSpPr>
              <a:grpSpLocks/>
            </p:cNvGrpSpPr>
            <p:nvPr/>
          </p:nvGrpSpPr>
          <p:grpSpPr bwMode="auto">
            <a:xfrm>
              <a:off x="4649" y="3490"/>
              <a:ext cx="216" cy="213"/>
              <a:chOff x="1565" y="1298"/>
              <a:chExt cx="363" cy="318"/>
            </a:xfrm>
          </p:grpSpPr>
          <p:sp>
            <p:nvSpPr>
              <p:cNvPr id="46229" name="Oval 1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30" name="Text Box 16"/>
              <p:cNvSpPr txBox="1">
                <a:spLocks noChangeArrowheads="1"/>
              </p:cNvSpPr>
              <p:nvPr/>
            </p:nvSpPr>
            <p:spPr bwMode="auto">
              <a:xfrm>
                <a:off x="1565" y="1343"/>
                <a:ext cx="363" cy="2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65" name="Group 17"/>
            <p:cNvGrpSpPr>
              <a:grpSpLocks/>
            </p:cNvGrpSpPr>
            <p:nvPr/>
          </p:nvGrpSpPr>
          <p:grpSpPr bwMode="auto">
            <a:xfrm>
              <a:off x="4947" y="2738"/>
              <a:ext cx="216" cy="214"/>
              <a:chOff x="1565" y="1298"/>
              <a:chExt cx="363" cy="318"/>
            </a:xfrm>
          </p:grpSpPr>
          <p:sp>
            <p:nvSpPr>
              <p:cNvPr id="46227" name="Oval 1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28" name="Text Box 19"/>
              <p:cNvSpPr txBox="1">
                <a:spLocks noChangeArrowheads="1"/>
              </p:cNvSpPr>
              <p:nvPr/>
            </p:nvSpPr>
            <p:spPr bwMode="auto">
              <a:xfrm>
                <a:off x="1565" y="1343"/>
                <a:ext cx="363" cy="2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&lt;</a:t>
                </a:r>
              </a:p>
            </p:txBody>
          </p:sp>
        </p:grpSp>
        <p:grpSp>
          <p:nvGrpSpPr>
            <p:cNvPr id="46166" name="Group 20"/>
            <p:cNvGrpSpPr>
              <a:grpSpLocks/>
            </p:cNvGrpSpPr>
            <p:nvPr/>
          </p:nvGrpSpPr>
          <p:grpSpPr bwMode="auto">
            <a:xfrm>
              <a:off x="3563" y="3106"/>
              <a:ext cx="216" cy="213"/>
              <a:chOff x="1565" y="1298"/>
              <a:chExt cx="363" cy="318"/>
            </a:xfrm>
          </p:grpSpPr>
          <p:sp>
            <p:nvSpPr>
              <p:cNvPr id="46225" name="Oval 2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26" name="Text Box 22"/>
              <p:cNvSpPr txBox="1">
                <a:spLocks noChangeArrowheads="1"/>
              </p:cNvSpPr>
              <p:nvPr/>
            </p:nvSpPr>
            <p:spPr bwMode="auto">
              <a:xfrm>
                <a:off x="1565" y="1345"/>
                <a:ext cx="363"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67" name="Group 23"/>
            <p:cNvGrpSpPr>
              <a:grpSpLocks/>
            </p:cNvGrpSpPr>
            <p:nvPr/>
          </p:nvGrpSpPr>
          <p:grpSpPr bwMode="auto">
            <a:xfrm>
              <a:off x="3753" y="3501"/>
              <a:ext cx="216" cy="214"/>
              <a:chOff x="1565" y="1298"/>
              <a:chExt cx="363" cy="318"/>
            </a:xfrm>
          </p:grpSpPr>
          <p:sp>
            <p:nvSpPr>
              <p:cNvPr id="46223" name="Oval 2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24" name="Text Box 25"/>
              <p:cNvSpPr txBox="1">
                <a:spLocks noChangeArrowheads="1"/>
              </p:cNvSpPr>
              <p:nvPr/>
            </p:nvSpPr>
            <p:spPr bwMode="auto">
              <a:xfrm>
                <a:off x="1565" y="1343"/>
                <a:ext cx="363" cy="2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68" name="Group 26"/>
            <p:cNvGrpSpPr>
              <a:grpSpLocks/>
            </p:cNvGrpSpPr>
            <p:nvPr/>
          </p:nvGrpSpPr>
          <p:grpSpPr bwMode="auto">
            <a:xfrm>
              <a:off x="3239" y="2344"/>
              <a:ext cx="216" cy="214"/>
              <a:chOff x="1565" y="1298"/>
              <a:chExt cx="363" cy="318"/>
            </a:xfrm>
          </p:grpSpPr>
          <p:sp>
            <p:nvSpPr>
              <p:cNvPr id="46221" name="Oval 2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22" name="Text Box 28"/>
              <p:cNvSpPr txBox="1">
                <a:spLocks noChangeArrowheads="1"/>
              </p:cNvSpPr>
              <p:nvPr/>
            </p:nvSpPr>
            <p:spPr bwMode="auto">
              <a:xfrm>
                <a:off x="1565" y="1346"/>
                <a:ext cx="363" cy="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69" name="Group 29"/>
            <p:cNvGrpSpPr>
              <a:grpSpLocks/>
            </p:cNvGrpSpPr>
            <p:nvPr/>
          </p:nvGrpSpPr>
          <p:grpSpPr bwMode="auto">
            <a:xfrm>
              <a:off x="3618" y="2344"/>
              <a:ext cx="216" cy="214"/>
              <a:chOff x="1565" y="1298"/>
              <a:chExt cx="363" cy="318"/>
            </a:xfrm>
          </p:grpSpPr>
          <p:sp>
            <p:nvSpPr>
              <p:cNvPr id="46219" name="Oval 3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20" name="Text Box 31"/>
              <p:cNvSpPr txBox="1">
                <a:spLocks noChangeArrowheads="1"/>
              </p:cNvSpPr>
              <p:nvPr/>
            </p:nvSpPr>
            <p:spPr bwMode="auto">
              <a:xfrm>
                <a:off x="1565" y="1346"/>
                <a:ext cx="363" cy="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70" name="Group 32"/>
            <p:cNvGrpSpPr>
              <a:grpSpLocks/>
            </p:cNvGrpSpPr>
            <p:nvPr/>
          </p:nvGrpSpPr>
          <p:grpSpPr bwMode="auto">
            <a:xfrm>
              <a:off x="4085" y="2702"/>
              <a:ext cx="216" cy="214"/>
              <a:chOff x="1565" y="1298"/>
              <a:chExt cx="363" cy="318"/>
            </a:xfrm>
          </p:grpSpPr>
          <p:sp>
            <p:nvSpPr>
              <p:cNvPr id="46217" name="Oval 3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18" name="Text Box 34"/>
              <p:cNvSpPr txBox="1">
                <a:spLocks noChangeArrowheads="1"/>
              </p:cNvSpPr>
              <p:nvPr/>
            </p:nvSpPr>
            <p:spPr bwMode="auto">
              <a:xfrm>
                <a:off x="1565" y="1346"/>
                <a:ext cx="363" cy="2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71" name="Group 35"/>
            <p:cNvGrpSpPr>
              <a:grpSpLocks/>
            </p:cNvGrpSpPr>
            <p:nvPr/>
          </p:nvGrpSpPr>
          <p:grpSpPr bwMode="auto">
            <a:xfrm>
              <a:off x="4649" y="3094"/>
              <a:ext cx="216" cy="214"/>
              <a:chOff x="1565" y="1298"/>
              <a:chExt cx="363" cy="318"/>
            </a:xfrm>
          </p:grpSpPr>
          <p:sp>
            <p:nvSpPr>
              <p:cNvPr id="46215" name="Oval 3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16" name="Text Box 37"/>
              <p:cNvSpPr txBox="1">
                <a:spLocks noChangeArrowheads="1"/>
              </p:cNvSpPr>
              <p:nvPr/>
            </p:nvSpPr>
            <p:spPr bwMode="auto">
              <a:xfrm>
                <a:off x="1565" y="1346"/>
                <a:ext cx="363" cy="2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72" name="Group 38"/>
            <p:cNvGrpSpPr>
              <a:grpSpLocks/>
            </p:cNvGrpSpPr>
            <p:nvPr/>
          </p:nvGrpSpPr>
          <p:grpSpPr bwMode="auto">
            <a:xfrm>
              <a:off x="4947" y="2342"/>
              <a:ext cx="216" cy="214"/>
              <a:chOff x="1565" y="1298"/>
              <a:chExt cx="363" cy="318"/>
            </a:xfrm>
          </p:grpSpPr>
          <p:sp>
            <p:nvSpPr>
              <p:cNvPr id="46213" name="Oval 3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14" name="Text Box 40"/>
              <p:cNvSpPr txBox="1">
                <a:spLocks noChangeArrowheads="1"/>
              </p:cNvSpPr>
              <p:nvPr/>
            </p:nvSpPr>
            <p:spPr bwMode="auto">
              <a:xfrm>
                <a:off x="1565" y="1346"/>
                <a:ext cx="363" cy="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73" name="Group 41"/>
            <p:cNvGrpSpPr>
              <a:grpSpLocks/>
            </p:cNvGrpSpPr>
            <p:nvPr/>
          </p:nvGrpSpPr>
          <p:grpSpPr bwMode="auto">
            <a:xfrm>
              <a:off x="4238" y="1888"/>
              <a:ext cx="351" cy="213"/>
              <a:chOff x="2426" y="1071"/>
              <a:chExt cx="590" cy="318"/>
            </a:xfrm>
          </p:grpSpPr>
          <p:sp>
            <p:nvSpPr>
              <p:cNvPr id="46211" name="Oval 42"/>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12" name="Text Box 43"/>
              <p:cNvSpPr txBox="1">
                <a:spLocks noChangeArrowheads="1"/>
              </p:cNvSpPr>
              <p:nvPr/>
            </p:nvSpPr>
            <p:spPr bwMode="auto">
              <a:xfrm>
                <a:off x="2426" y="1116"/>
                <a:ext cx="590"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grpSp>
          <p:nvGrpSpPr>
            <p:cNvPr id="46174" name="Group 44"/>
            <p:cNvGrpSpPr>
              <a:grpSpLocks/>
            </p:cNvGrpSpPr>
            <p:nvPr/>
          </p:nvGrpSpPr>
          <p:grpSpPr bwMode="auto">
            <a:xfrm>
              <a:off x="4238" y="3898"/>
              <a:ext cx="351" cy="213"/>
              <a:chOff x="2426" y="1071"/>
              <a:chExt cx="590" cy="318"/>
            </a:xfrm>
          </p:grpSpPr>
          <p:sp>
            <p:nvSpPr>
              <p:cNvPr id="46209" name="Oval 45"/>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210" name="Text Box 46"/>
              <p:cNvSpPr txBox="1">
                <a:spLocks noChangeArrowheads="1"/>
              </p:cNvSpPr>
              <p:nvPr/>
            </p:nvSpPr>
            <p:spPr bwMode="auto">
              <a:xfrm>
                <a:off x="2426" y="1116"/>
                <a:ext cx="590"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sp>
          <p:nvSpPr>
            <p:cNvPr id="46175" name="Line 47"/>
            <p:cNvSpPr>
              <a:spLocks noChangeShapeType="1"/>
            </p:cNvSpPr>
            <p:nvPr/>
          </p:nvSpPr>
          <p:spPr bwMode="auto">
            <a:xfrm flipH="1">
              <a:off x="3347" y="1980"/>
              <a:ext cx="973" cy="36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76" name="Line 48"/>
            <p:cNvSpPr>
              <a:spLocks noChangeShapeType="1"/>
            </p:cNvSpPr>
            <p:nvPr/>
          </p:nvSpPr>
          <p:spPr bwMode="auto">
            <a:xfrm flipH="1">
              <a:off x="3725" y="2040"/>
              <a:ext cx="595" cy="30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77" name="Line 49"/>
            <p:cNvSpPr>
              <a:spLocks noChangeShapeType="1"/>
            </p:cNvSpPr>
            <p:nvPr/>
          </p:nvSpPr>
          <p:spPr bwMode="auto">
            <a:xfrm flipH="1">
              <a:off x="4187" y="2101"/>
              <a:ext cx="186" cy="60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78" name="Line 50"/>
            <p:cNvSpPr>
              <a:spLocks noChangeShapeType="1"/>
            </p:cNvSpPr>
            <p:nvPr/>
          </p:nvSpPr>
          <p:spPr bwMode="auto">
            <a:xfrm>
              <a:off x="4481" y="2070"/>
              <a:ext cx="268" cy="102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79" name="Line 51"/>
            <p:cNvSpPr>
              <a:spLocks noChangeShapeType="1"/>
            </p:cNvSpPr>
            <p:nvPr/>
          </p:nvSpPr>
          <p:spPr bwMode="auto">
            <a:xfrm>
              <a:off x="4509" y="2010"/>
              <a:ext cx="536" cy="33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80" name="Line 52"/>
            <p:cNvSpPr>
              <a:spLocks noChangeShapeType="1"/>
            </p:cNvSpPr>
            <p:nvPr/>
          </p:nvSpPr>
          <p:spPr bwMode="auto">
            <a:xfrm>
              <a:off x="3347" y="2558"/>
              <a:ext cx="108" cy="18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81" name="Line 53"/>
            <p:cNvSpPr>
              <a:spLocks noChangeShapeType="1"/>
            </p:cNvSpPr>
            <p:nvPr/>
          </p:nvSpPr>
          <p:spPr bwMode="auto">
            <a:xfrm flipH="1">
              <a:off x="3537" y="2558"/>
              <a:ext cx="161" cy="18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82" name="Line 54"/>
            <p:cNvSpPr>
              <a:spLocks noChangeShapeType="1"/>
            </p:cNvSpPr>
            <p:nvPr/>
          </p:nvSpPr>
          <p:spPr bwMode="auto">
            <a:xfrm flipH="1">
              <a:off x="4058" y="2916"/>
              <a:ext cx="81" cy="18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83" name="Line 55"/>
            <p:cNvSpPr>
              <a:spLocks noChangeShapeType="1"/>
            </p:cNvSpPr>
            <p:nvPr/>
          </p:nvSpPr>
          <p:spPr bwMode="auto">
            <a:xfrm>
              <a:off x="4757" y="3308"/>
              <a:ext cx="0" cy="18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84" name="Line 56"/>
            <p:cNvSpPr>
              <a:spLocks noChangeShapeType="1"/>
            </p:cNvSpPr>
            <p:nvPr/>
          </p:nvSpPr>
          <p:spPr bwMode="auto">
            <a:xfrm>
              <a:off x="5054" y="2556"/>
              <a:ext cx="0" cy="18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85" name="Line 57"/>
            <p:cNvSpPr>
              <a:spLocks noChangeShapeType="1"/>
            </p:cNvSpPr>
            <p:nvPr/>
          </p:nvSpPr>
          <p:spPr bwMode="auto">
            <a:xfrm>
              <a:off x="3510" y="2953"/>
              <a:ext cx="108" cy="184"/>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86" name="Line 58"/>
            <p:cNvSpPr>
              <a:spLocks noChangeShapeType="1"/>
            </p:cNvSpPr>
            <p:nvPr/>
          </p:nvSpPr>
          <p:spPr bwMode="auto">
            <a:xfrm>
              <a:off x="3671" y="3319"/>
              <a:ext cx="135" cy="21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87" name="Line 59"/>
            <p:cNvSpPr>
              <a:spLocks noChangeShapeType="1"/>
            </p:cNvSpPr>
            <p:nvPr/>
          </p:nvSpPr>
          <p:spPr bwMode="auto">
            <a:xfrm flipH="1">
              <a:off x="3887" y="3326"/>
              <a:ext cx="102" cy="1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88" name="Line 60"/>
            <p:cNvSpPr>
              <a:spLocks noChangeShapeType="1"/>
            </p:cNvSpPr>
            <p:nvPr/>
          </p:nvSpPr>
          <p:spPr bwMode="auto">
            <a:xfrm>
              <a:off x="3914" y="3684"/>
              <a:ext cx="432" cy="24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89" name="Line 61"/>
            <p:cNvSpPr>
              <a:spLocks noChangeShapeType="1"/>
            </p:cNvSpPr>
            <p:nvPr/>
          </p:nvSpPr>
          <p:spPr bwMode="auto">
            <a:xfrm flipH="1">
              <a:off x="4428" y="3719"/>
              <a:ext cx="321" cy="17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90" name="Line 62"/>
            <p:cNvSpPr>
              <a:spLocks noChangeShapeType="1"/>
            </p:cNvSpPr>
            <p:nvPr/>
          </p:nvSpPr>
          <p:spPr bwMode="auto">
            <a:xfrm flipH="1">
              <a:off x="5019" y="2951"/>
              <a:ext cx="8" cy="766"/>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91" name="Text Box 63"/>
            <p:cNvSpPr txBox="1">
              <a:spLocks noChangeArrowheads="1"/>
            </p:cNvSpPr>
            <p:nvPr/>
          </p:nvSpPr>
          <p:spPr bwMode="auto">
            <a:xfrm>
              <a:off x="4397" y="1888"/>
              <a:ext cx="273"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0</a:t>
              </a:r>
            </a:p>
          </p:txBody>
        </p:sp>
        <p:sp>
          <p:nvSpPr>
            <p:cNvPr id="46192" name="Text Box 64"/>
            <p:cNvSpPr txBox="1">
              <a:spLocks noChangeArrowheads="1"/>
            </p:cNvSpPr>
            <p:nvPr/>
          </p:nvSpPr>
          <p:spPr bwMode="auto">
            <a:xfrm>
              <a:off x="3295" y="2314"/>
              <a:ext cx="268"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a:t>
              </a:r>
            </a:p>
          </p:txBody>
        </p:sp>
        <p:sp>
          <p:nvSpPr>
            <p:cNvPr id="46193" name="Text Box 65"/>
            <p:cNvSpPr txBox="1">
              <a:spLocks noChangeArrowheads="1"/>
            </p:cNvSpPr>
            <p:nvPr/>
          </p:nvSpPr>
          <p:spPr bwMode="auto">
            <a:xfrm>
              <a:off x="3725" y="2314"/>
              <a:ext cx="269"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a:t>
              </a:r>
            </a:p>
          </p:txBody>
        </p:sp>
        <p:sp>
          <p:nvSpPr>
            <p:cNvPr id="46194" name="Text Box 66"/>
            <p:cNvSpPr txBox="1">
              <a:spLocks noChangeArrowheads="1"/>
            </p:cNvSpPr>
            <p:nvPr/>
          </p:nvSpPr>
          <p:spPr bwMode="auto">
            <a:xfrm>
              <a:off x="3482" y="2680"/>
              <a:ext cx="270"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3</a:t>
              </a:r>
            </a:p>
          </p:txBody>
        </p:sp>
        <p:sp>
          <p:nvSpPr>
            <p:cNvPr id="46195" name="Text Box 67"/>
            <p:cNvSpPr txBox="1">
              <a:spLocks noChangeArrowheads="1"/>
            </p:cNvSpPr>
            <p:nvPr/>
          </p:nvSpPr>
          <p:spPr bwMode="auto">
            <a:xfrm>
              <a:off x="3645" y="3075"/>
              <a:ext cx="269" cy="1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4</a:t>
              </a:r>
            </a:p>
          </p:txBody>
        </p:sp>
        <p:sp>
          <p:nvSpPr>
            <p:cNvPr id="46196" name="Text Box 68"/>
            <p:cNvSpPr txBox="1">
              <a:spLocks noChangeArrowheads="1"/>
            </p:cNvSpPr>
            <p:nvPr/>
          </p:nvSpPr>
          <p:spPr bwMode="auto">
            <a:xfrm>
              <a:off x="3858" y="3470"/>
              <a:ext cx="271" cy="1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5</a:t>
              </a:r>
            </a:p>
          </p:txBody>
        </p:sp>
        <p:sp>
          <p:nvSpPr>
            <p:cNvPr id="46197" name="Text Box 69"/>
            <p:cNvSpPr txBox="1">
              <a:spLocks noChangeArrowheads="1"/>
            </p:cNvSpPr>
            <p:nvPr/>
          </p:nvSpPr>
          <p:spPr bwMode="auto">
            <a:xfrm>
              <a:off x="4166" y="2671"/>
              <a:ext cx="270"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6</a:t>
              </a:r>
            </a:p>
          </p:txBody>
        </p:sp>
        <p:sp>
          <p:nvSpPr>
            <p:cNvPr id="46198" name="Text Box 70"/>
            <p:cNvSpPr txBox="1">
              <a:spLocks noChangeArrowheads="1"/>
            </p:cNvSpPr>
            <p:nvPr/>
          </p:nvSpPr>
          <p:spPr bwMode="auto">
            <a:xfrm>
              <a:off x="4003" y="3068"/>
              <a:ext cx="271"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7</a:t>
              </a:r>
            </a:p>
          </p:txBody>
        </p:sp>
        <p:sp>
          <p:nvSpPr>
            <p:cNvPr id="46199" name="Text Box 71"/>
            <p:cNvSpPr txBox="1">
              <a:spLocks noChangeArrowheads="1"/>
            </p:cNvSpPr>
            <p:nvPr/>
          </p:nvSpPr>
          <p:spPr bwMode="auto">
            <a:xfrm>
              <a:off x="4728" y="3063"/>
              <a:ext cx="272"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8</a:t>
              </a:r>
            </a:p>
          </p:txBody>
        </p:sp>
        <p:sp>
          <p:nvSpPr>
            <p:cNvPr id="46200" name="Text Box 72"/>
            <p:cNvSpPr txBox="1">
              <a:spLocks noChangeArrowheads="1"/>
            </p:cNvSpPr>
            <p:nvPr/>
          </p:nvSpPr>
          <p:spPr bwMode="auto">
            <a:xfrm>
              <a:off x="4728" y="3460"/>
              <a:ext cx="272"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9</a:t>
              </a:r>
            </a:p>
          </p:txBody>
        </p:sp>
        <p:sp>
          <p:nvSpPr>
            <p:cNvPr id="46201" name="Text Box 73"/>
            <p:cNvSpPr txBox="1">
              <a:spLocks noChangeArrowheads="1"/>
            </p:cNvSpPr>
            <p:nvPr/>
          </p:nvSpPr>
          <p:spPr bwMode="auto">
            <a:xfrm>
              <a:off x="5053" y="2312"/>
              <a:ext cx="270"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10</a:t>
              </a:r>
            </a:p>
          </p:txBody>
        </p:sp>
        <p:sp>
          <p:nvSpPr>
            <p:cNvPr id="46202" name="Text Box 74"/>
            <p:cNvSpPr txBox="1">
              <a:spLocks noChangeArrowheads="1"/>
            </p:cNvSpPr>
            <p:nvPr/>
          </p:nvSpPr>
          <p:spPr bwMode="auto">
            <a:xfrm>
              <a:off x="5027" y="2709"/>
              <a:ext cx="270" cy="1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11</a:t>
              </a:r>
            </a:p>
          </p:txBody>
        </p:sp>
        <p:sp>
          <p:nvSpPr>
            <p:cNvPr id="46203" name="Text Box 75"/>
            <p:cNvSpPr txBox="1">
              <a:spLocks noChangeArrowheads="1"/>
            </p:cNvSpPr>
            <p:nvPr/>
          </p:nvSpPr>
          <p:spPr bwMode="auto">
            <a:xfrm>
              <a:off x="4241" y="3748"/>
              <a:ext cx="270" cy="16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a:t>
              </a:r>
            </a:p>
          </p:txBody>
        </p:sp>
        <p:sp>
          <p:nvSpPr>
            <p:cNvPr id="46204" name="Line 76"/>
            <p:cNvSpPr>
              <a:spLocks noChangeShapeType="1"/>
            </p:cNvSpPr>
            <p:nvPr/>
          </p:nvSpPr>
          <p:spPr bwMode="auto">
            <a:xfrm flipH="1">
              <a:off x="4517" y="3719"/>
              <a:ext cx="495" cy="24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205" name="Line 77"/>
            <p:cNvSpPr>
              <a:spLocks noChangeShapeType="1"/>
            </p:cNvSpPr>
            <p:nvPr/>
          </p:nvSpPr>
          <p:spPr bwMode="auto">
            <a:xfrm>
              <a:off x="3099" y="2640"/>
              <a:ext cx="227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206" name="Line 78"/>
            <p:cNvSpPr>
              <a:spLocks noChangeShapeType="1"/>
            </p:cNvSpPr>
            <p:nvPr/>
          </p:nvSpPr>
          <p:spPr bwMode="auto">
            <a:xfrm>
              <a:off x="3099" y="3000"/>
              <a:ext cx="227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207" name="Line 79"/>
            <p:cNvSpPr>
              <a:spLocks noChangeShapeType="1"/>
            </p:cNvSpPr>
            <p:nvPr/>
          </p:nvSpPr>
          <p:spPr bwMode="auto">
            <a:xfrm>
              <a:off x="3099" y="3359"/>
              <a:ext cx="227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208" name="Line 80"/>
            <p:cNvSpPr>
              <a:spLocks noChangeShapeType="1"/>
            </p:cNvSpPr>
            <p:nvPr/>
          </p:nvSpPr>
          <p:spPr bwMode="auto">
            <a:xfrm>
              <a:off x="3099" y="3751"/>
              <a:ext cx="227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grpSp>
        <p:nvGrpSpPr>
          <p:cNvPr id="46086" name="Group 81"/>
          <p:cNvGrpSpPr>
            <a:grpSpLocks/>
          </p:cNvGrpSpPr>
          <p:nvPr/>
        </p:nvGrpSpPr>
        <p:grpSpPr bwMode="auto">
          <a:xfrm>
            <a:off x="468313" y="981075"/>
            <a:ext cx="4248150" cy="3311525"/>
            <a:chOff x="597" y="618"/>
            <a:chExt cx="2576" cy="1905"/>
          </a:xfrm>
        </p:grpSpPr>
        <p:grpSp>
          <p:nvGrpSpPr>
            <p:cNvPr id="46090" name="Group 82"/>
            <p:cNvGrpSpPr>
              <a:grpSpLocks/>
            </p:cNvGrpSpPr>
            <p:nvPr/>
          </p:nvGrpSpPr>
          <p:grpSpPr bwMode="auto">
            <a:xfrm>
              <a:off x="772" y="1348"/>
              <a:ext cx="235" cy="183"/>
              <a:chOff x="1565" y="1298"/>
              <a:chExt cx="363" cy="318"/>
            </a:xfrm>
          </p:grpSpPr>
          <p:sp>
            <p:nvSpPr>
              <p:cNvPr id="46156" name="Oval 8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57" name="Text Box 84"/>
              <p:cNvSpPr txBox="1">
                <a:spLocks noChangeArrowheads="1"/>
              </p:cNvSpPr>
              <p:nvPr/>
            </p:nvSpPr>
            <p:spPr bwMode="auto">
              <a:xfrm>
                <a:off x="1565" y="1342"/>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091" name="Group 85"/>
            <p:cNvGrpSpPr>
              <a:grpSpLocks/>
            </p:cNvGrpSpPr>
            <p:nvPr/>
          </p:nvGrpSpPr>
          <p:grpSpPr bwMode="auto">
            <a:xfrm>
              <a:off x="1388" y="1348"/>
              <a:ext cx="234" cy="183"/>
              <a:chOff x="1565" y="1298"/>
              <a:chExt cx="363" cy="318"/>
            </a:xfrm>
          </p:grpSpPr>
          <p:sp>
            <p:nvSpPr>
              <p:cNvPr id="46154" name="Oval 8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55" name="Text Box 87"/>
              <p:cNvSpPr txBox="1">
                <a:spLocks noChangeArrowheads="1"/>
              </p:cNvSpPr>
              <p:nvPr/>
            </p:nvSpPr>
            <p:spPr bwMode="auto">
              <a:xfrm>
                <a:off x="1565" y="1342"/>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092" name="Group 88"/>
            <p:cNvGrpSpPr>
              <a:grpSpLocks/>
            </p:cNvGrpSpPr>
            <p:nvPr/>
          </p:nvGrpSpPr>
          <p:grpSpPr bwMode="auto">
            <a:xfrm>
              <a:off x="2236" y="1348"/>
              <a:ext cx="235" cy="183"/>
              <a:chOff x="1565" y="1298"/>
              <a:chExt cx="363" cy="318"/>
            </a:xfrm>
          </p:grpSpPr>
          <p:sp>
            <p:nvSpPr>
              <p:cNvPr id="46152" name="Oval 8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53" name="Text Box 90"/>
              <p:cNvSpPr txBox="1">
                <a:spLocks noChangeArrowheads="1"/>
              </p:cNvSpPr>
              <p:nvPr/>
            </p:nvSpPr>
            <p:spPr bwMode="auto">
              <a:xfrm>
                <a:off x="1565" y="1342"/>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093" name="Group 91"/>
            <p:cNvGrpSpPr>
              <a:grpSpLocks/>
            </p:cNvGrpSpPr>
            <p:nvPr/>
          </p:nvGrpSpPr>
          <p:grpSpPr bwMode="auto">
            <a:xfrm>
              <a:off x="2764" y="1348"/>
              <a:ext cx="234" cy="183"/>
              <a:chOff x="1565" y="1298"/>
              <a:chExt cx="363" cy="318"/>
            </a:xfrm>
          </p:grpSpPr>
          <p:sp>
            <p:nvSpPr>
              <p:cNvPr id="46150" name="Oval 9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51" name="Text Box 93"/>
              <p:cNvSpPr txBox="1">
                <a:spLocks noChangeArrowheads="1"/>
              </p:cNvSpPr>
              <p:nvPr/>
            </p:nvSpPr>
            <p:spPr bwMode="auto">
              <a:xfrm>
                <a:off x="1565" y="1342"/>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&lt;</a:t>
                </a:r>
              </a:p>
            </p:txBody>
          </p:sp>
        </p:grpSp>
        <p:grpSp>
          <p:nvGrpSpPr>
            <p:cNvPr id="46094" name="Group 94"/>
            <p:cNvGrpSpPr>
              <a:grpSpLocks/>
            </p:cNvGrpSpPr>
            <p:nvPr/>
          </p:nvGrpSpPr>
          <p:grpSpPr bwMode="auto">
            <a:xfrm>
              <a:off x="948" y="1661"/>
              <a:ext cx="234" cy="183"/>
              <a:chOff x="1565" y="1298"/>
              <a:chExt cx="363" cy="318"/>
            </a:xfrm>
          </p:grpSpPr>
          <p:sp>
            <p:nvSpPr>
              <p:cNvPr id="46148" name="Oval 9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49" name="Text Box 96"/>
              <p:cNvSpPr txBox="1">
                <a:spLocks noChangeArrowheads="1"/>
              </p:cNvSpPr>
              <p:nvPr/>
            </p:nvSpPr>
            <p:spPr bwMode="auto">
              <a:xfrm>
                <a:off x="1565" y="1346"/>
                <a:ext cx="363" cy="24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095" name="Group 97"/>
            <p:cNvGrpSpPr>
              <a:grpSpLocks/>
            </p:cNvGrpSpPr>
            <p:nvPr/>
          </p:nvGrpSpPr>
          <p:grpSpPr bwMode="auto">
            <a:xfrm>
              <a:off x="1153" y="2001"/>
              <a:ext cx="235" cy="183"/>
              <a:chOff x="1565" y="1298"/>
              <a:chExt cx="363" cy="318"/>
            </a:xfrm>
          </p:grpSpPr>
          <p:sp>
            <p:nvSpPr>
              <p:cNvPr id="46146" name="Oval 9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47" name="Text Box 99"/>
              <p:cNvSpPr txBox="1">
                <a:spLocks noChangeArrowheads="1"/>
              </p:cNvSpPr>
              <p:nvPr/>
            </p:nvSpPr>
            <p:spPr bwMode="auto">
              <a:xfrm>
                <a:off x="1565" y="1342"/>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096" name="Group 100"/>
            <p:cNvGrpSpPr>
              <a:grpSpLocks/>
            </p:cNvGrpSpPr>
            <p:nvPr/>
          </p:nvGrpSpPr>
          <p:grpSpPr bwMode="auto">
            <a:xfrm>
              <a:off x="597" y="1009"/>
              <a:ext cx="234" cy="183"/>
              <a:chOff x="1565" y="1298"/>
              <a:chExt cx="363" cy="318"/>
            </a:xfrm>
          </p:grpSpPr>
          <p:sp>
            <p:nvSpPr>
              <p:cNvPr id="46144" name="Oval 10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45" name="Text Box 102"/>
              <p:cNvSpPr txBox="1">
                <a:spLocks noChangeArrowheads="1"/>
              </p:cNvSpPr>
              <p:nvPr/>
            </p:nvSpPr>
            <p:spPr bwMode="auto">
              <a:xfrm>
                <a:off x="1565" y="1345"/>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097" name="Group 103"/>
            <p:cNvGrpSpPr>
              <a:grpSpLocks/>
            </p:cNvGrpSpPr>
            <p:nvPr/>
          </p:nvGrpSpPr>
          <p:grpSpPr bwMode="auto">
            <a:xfrm>
              <a:off x="1007" y="1009"/>
              <a:ext cx="234" cy="183"/>
              <a:chOff x="1565" y="1298"/>
              <a:chExt cx="363" cy="318"/>
            </a:xfrm>
          </p:grpSpPr>
          <p:sp>
            <p:nvSpPr>
              <p:cNvPr id="46142" name="Oval 10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43" name="Text Box 105"/>
              <p:cNvSpPr txBox="1">
                <a:spLocks noChangeArrowheads="1"/>
              </p:cNvSpPr>
              <p:nvPr/>
            </p:nvSpPr>
            <p:spPr bwMode="auto">
              <a:xfrm>
                <a:off x="1565" y="1345"/>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098" name="Group 106"/>
            <p:cNvGrpSpPr>
              <a:grpSpLocks/>
            </p:cNvGrpSpPr>
            <p:nvPr/>
          </p:nvGrpSpPr>
          <p:grpSpPr bwMode="auto">
            <a:xfrm>
              <a:off x="1563" y="1009"/>
              <a:ext cx="234" cy="183"/>
              <a:chOff x="1565" y="1298"/>
              <a:chExt cx="363" cy="318"/>
            </a:xfrm>
          </p:grpSpPr>
          <p:sp>
            <p:nvSpPr>
              <p:cNvPr id="46140" name="Oval 10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41" name="Text Box 108"/>
              <p:cNvSpPr txBox="1">
                <a:spLocks noChangeArrowheads="1"/>
              </p:cNvSpPr>
              <p:nvPr/>
            </p:nvSpPr>
            <p:spPr bwMode="auto">
              <a:xfrm>
                <a:off x="1565" y="1345"/>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099" name="Group 109"/>
            <p:cNvGrpSpPr>
              <a:grpSpLocks/>
            </p:cNvGrpSpPr>
            <p:nvPr/>
          </p:nvGrpSpPr>
          <p:grpSpPr bwMode="auto">
            <a:xfrm>
              <a:off x="2236" y="1009"/>
              <a:ext cx="235" cy="183"/>
              <a:chOff x="1565" y="1298"/>
              <a:chExt cx="363" cy="318"/>
            </a:xfrm>
          </p:grpSpPr>
          <p:sp>
            <p:nvSpPr>
              <p:cNvPr id="46138" name="Oval 11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39" name="Text Box 111"/>
              <p:cNvSpPr txBox="1">
                <a:spLocks noChangeArrowheads="1"/>
              </p:cNvSpPr>
              <p:nvPr/>
            </p:nvSpPr>
            <p:spPr bwMode="auto">
              <a:xfrm>
                <a:off x="1565" y="1345"/>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00" name="Group 112"/>
            <p:cNvGrpSpPr>
              <a:grpSpLocks/>
            </p:cNvGrpSpPr>
            <p:nvPr/>
          </p:nvGrpSpPr>
          <p:grpSpPr bwMode="auto">
            <a:xfrm>
              <a:off x="2764" y="1009"/>
              <a:ext cx="234" cy="183"/>
              <a:chOff x="1565" y="1298"/>
              <a:chExt cx="363" cy="318"/>
            </a:xfrm>
          </p:grpSpPr>
          <p:sp>
            <p:nvSpPr>
              <p:cNvPr id="46136" name="Oval 11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37" name="Text Box 114"/>
              <p:cNvSpPr txBox="1">
                <a:spLocks noChangeArrowheads="1"/>
              </p:cNvSpPr>
              <p:nvPr/>
            </p:nvSpPr>
            <p:spPr bwMode="auto">
              <a:xfrm>
                <a:off x="1565" y="1345"/>
                <a:ext cx="363"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t>
                </a:r>
              </a:p>
            </p:txBody>
          </p:sp>
        </p:grpSp>
        <p:grpSp>
          <p:nvGrpSpPr>
            <p:cNvPr id="46101" name="Group 115"/>
            <p:cNvGrpSpPr>
              <a:grpSpLocks/>
            </p:cNvGrpSpPr>
            <p:nvPr/>
          </p:nvGrpSpPr>
          <p:grpSpPr bwMode="auto">
            <a:xfrm>
              <a:off x="1680" y="618"/>
              <a:ext cx="381" cy="183"/>
              <a:chOff x="2426" y="1071"/>
              <a:chExt cx="590" cy="318"/>
            </a:xfrm>
          </p:grpSpPr>
          <p:sp>
            <p:nvSpPr>
              <p:cNvPr id="46134" name="Oval 116"/>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35" name="Text Box 117"/>
              <p:cNvSpPr txBox="1">
                <a:spLocks noChangeArrowheads="1"/>
              </p:cNvSpPr>
              <p:nvPr/>
            </p:nvSpPr>
            <p:spPr bwMode="auto">
              <a:xfrm>
                <a:off x="2426" y="1116"/>
                <a:ext cx="590"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grpSp>
          <p:nvGrpSpPr>
            <p:cNvPr id="46102" name="Group 118"/>
            <p:cNvGrpSpPr>
              <a:grpSpLocks/>
            </p:cNvGrpSpPr>
            <p:nvPr/>
          </p:nvGrpSpPr>
          <p:grpSpPr bwMode="auto">
            <a:xfrm>
              <a:off x="1680" y="2340"/>
              <a:ext cx="381" cy="183"/>
              <a:chOff x="2426" y="1071"/>
              <a:chExt cx="590" cy="318"/>
            </a:xfrm>
          </p:grpSpPr>
          <p:sp>
            <p:nvSpPr>
              <p:cNvPr id="46132" name="Oval 119"/>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6133" name="Text Box 120"/>
              <p:cNvSpPr txBox="1">
                <a:spLocks noChangeArrowheads="1"/>
              </p:cNvSpPr>
              <p:nvPr/>
            </p:nvSpPr>
            <p:spPr bwMode="auto">
              <a:xfrm>
                <a:off x="2426" y="1116"/>
                <a:ext cx="590" cy="2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NOP</a:t>
                </a:r>
              </a:p>
            </p:txBody>
          </p:sp>
        </p:grpSp>
        <p:sp>
          <p:nvSpPr>
            <p:cNvPr id="46103" name="Line 121"/>
            <p:cNvSpPr>
              <a:spLocks noChangeShapeType="1"/>
            </p:cNvSpPr>
            <p:nvPr/>
          </p:nvSpPr>
          <p:spPr bwMode="auto">
            <a:xfrm flipH="1">
              <a:off x="714" y="696"/>
              <a:ext cx="1054" cy="31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04" name="Line 122"/>
            <p:cNvSpPr>
              <a:spLocks noChangeShapeType="1"/>
            </p:cNvSpPr>
            <p:nvPr/>
          </p:nvSpPr>
          <p:spPr bwMode="auto">
            <a:xfrm flipH="1">
              <a:off x="1124" y="749"/>
              <a:ext cx="644" cy="26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05" name="Line 123"/>
            <p:cNvSpPr>
              <a:spLocks noChangeShapeType="1"/>
            </p:cNvSpPr>
            <p:nvPr/>
          </p:nvSpPr>
          <p:spPr bwMode="auto">
            <a:xfrm flipH="1">
              <a:off x="1680" y="800"/>
              <a:ext cx="146" cy="20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06" name="Line 124"/>
            <p:cNvSpPr>
              <a:spLocks noChangeShapeType="1"/>
            </p:cNvSpPr>
            <p:nvPr/>
          </p:nvSpPr>
          <p:spPr bwMode="auto">
            <a:xfrm>
              <a:off x="1943" y="774"/>
              <a:ext cx="381" cy="23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07" name="Line 125"/>
            <p:cNvSpPr>
              <a:spLocks noChangeShapeType="1"/>
            </p:cNvSpPr>
            <p:nvPr/>
          </p:nvSpPr>
          <p:spPr bwMode="auto">
            <a:xfrm>
              <a:off x="1973" y="722"/>
              <a:ext cx="878" cy="28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08" name="Line 126"/>
            <p:cNvSpPr>
              <a:spLocks noChangeShapeType="1"/>
            </p:cNvSpPr>
            <p:nvPr/>
          </p:nvSpPr>
          <p:spPr bwMode="auto">
            <a:xfrm>
              <a:off x="714" y="1192"/>
              <a:ext cx="117"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09" name="Line 127"/>
            <p:cNvSpPr>
              <a:spLocks noChangeShapeType="1"/>
            </p:cNvSpPr>
            <p:nvPr/>
          </p:nvSpPr>
          <p:spPr bwMode="auto">
            <a:xfrm flipH="1">
              <a:off x="919" y="1192"/>
              <a:ext cx="176"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10" name="Line 128"/>
            <p:cNvSpPr>
              <a:spLocks noChangeShapeType="1"/>
            </p:cNvSpPr>
            <p:nvPr/>
          </p:nvSpPr>
          <p:spPr bwMode="auto">
            <a:xfrm flipH="1">
              <a:off x="1533" y="1192"/>
              <a:ext cx="88"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11" name="Line 129"/>
            <p:cNvSpPr>
              <a:spLocks noChangeShapeType="1"/>
            </p:cNvSpPr>
            <p:nvPr/>
          </p:nvSpPr>
          <p:spPr bwMode="auto">
            <a:xfrm>
              <a:off x="2353" y="1192"/>
              <a:ext cx="0"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12" name="Line 130"/>
            <p:cNvSpPr>
              <a:spLocks noChangeShapeType="1"/>
            </p:cNvSpPr>
            <p:nvPr/>
          </p:nvSpPr>
          <p:spPr bwMode="auto">
            <a:xfrm>
              <a:off x="2880" y="1192"/>
              <a:ext cx="0"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13" name="Line 131"/>
            <p:cNvSpPr>
              <a:spLocks noChangeShapeType="1"/>
            </p:cNvSpPr>
            <p:nvPr/>
          </p:nvSpPr>
          <p:spPr bwMode="auto">
            <a:xfrm>
              <a:off x="890" y="1531"/>
              <a:ext cx="117" cy="15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14" name="Line 132"/>
            <p:cNvSpPr>
              <a:spLocks noChangeShapeType="1"/>
            </p:cNvSpPr>
            <p:nvPr/>
          </p:nvSpPr>
          <p:spPr bwMode="auto">
            <a:xfrm>
              <a:off x="1065" y="1844"/>
              <a:ext cx="146" cy="18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15" name="Line 133"/>
            <p:cNvSpPr>
              <a:spLocks noChangeShapeType="1"/>
            </p:cNvSpPr>
            <p:nvPr/>
          </p:nvSpPr>
          <p:spPr bwMode="auto">
            <a:xfrm flipH="1">
              <a:off x="1300" y="1531"/>
              <a:ext cx="175" cy="47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6116" name="Line 134"/>
            <p:cNvSpPr>
              <a:spLocks noChangeShapeType="1"/>
            </p:cNvSpPr>
            <p:nvPr/>
          </p:nvSpPr>
          <p:spPr bwMode="auto">
            <a:xfrm>
              <a:off x="1329" y="2157"/>
              <a:ext cx="468" cy="20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17" name="Line 135"/>
            <p:cNvSpPr>
              <a:spLocks noChangeShapeType="1"/>
            </p:cNvSpPr>
            <p:nvPr/>
          </p:nvSpPr>
          <p:spPr bwMode="auto">
            <a:xfrm flipH="1">
              <a:off x="1885" y="1531"/>
              <a:ext cx="468" cy="80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18" name="Line 136"/>
            <p:cNvSpPr>
              <a:spLocks noChangeShapeType="1"/>
            </p:cNvSpPr>
            <p:nvPr/>
          </p:nvSpPr>
          <p:spPr bwMode="auto">
            <a:xfrm flipH="1">
              <a:off x="1943" y="1531"/>
              <a:ext cx="908" cy="83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6119" name="Text Box 137"/>
            <p:cNvSpPr txBox="1">
              <a:spLocks noChangeArrowheads="1"/>
            </p:cNvSpPr>
            <p:nvPr/>
          </p:nvSpPr>
          <p:spPr bwMode="auto">
            <a:xfrm>
              <a:off x="1855" y="618"/>
              <a:ext cx="292"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0</a:t>
              </a:r>
            </a:p>
          </p:txBody>
        </p:sp>
        <p:sp>
          <p:nvSpPr>
            <p:cNvPr id="46120" name="Text Box 138"/>
            <p:cNvSpPr txBox="1">
              <a:spLocks noChangeArrowheads="1"/>
            </p:cNvSpPr>
            <p:nvPr/>
          </p:nvSpPr>
          <p:spPr bwMode="auto">
            <a:xfrm>
              <a:off x="656" y="983"/>
              <a:ext cx="291"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a:t>
              </a:r>
            </a:p>
          </p:txBody>
        </p:sp>
        <p:sp>
          <p:nvSpPr>
            <p:cNvPr id="46121" name="Text Box 139"/>
            <p:cNvSpPr txBox="1">
              <a:spLocks noChangeArrowheads="1"/>
            </p:cNvSpPr>
            <p:nvPr/>
          </p:nvSpPr>
          <p:spPr bwMode="auto">
            <a:xfrm>
              <a:off x="1124" y="983"/>
              <a:ext cx="292"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a:t>
              </a:r>
            </a:p>
          </p:txBody>
        </p:sp>
        <p:sp>
          <p:nvSpPr>
            <p:cNvPr id="46122" name="Text Box 140"/>
            <p:cNvSpPr txBox="1">
              <a:spLocks noChangeArrowheads="1"/>
            </p:cNvSpPr>
            <p:nvPr/>
          </p:nvSpPr>
          <p:spPr bwMode="auto">
            <a:xfrm>
              <a:off x="860" y="1296"/>
              <a:ext cx="293" cy="1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3</a:t>
              </a:r>
            </a:p>
          </p:txBody>
        </p:sp>
        <p:sp>
          <p:nvSpPr>
            <p:cNvPr id="46123" name="Text Box 141"/>
            <p:cNvSpPr txBox="1">
              <a:spLocks noChangeArrowheads="1"/>
            </p:cNvSpPr>
            <p:nvPr/>
          </p:nvSpPr>
          <p:spPr bwMode="auto">
            <a:xfrm>
              <a:off x="1036" y="1636"/>
              <a:ext cx="293"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4</a:t>
              </a:r>
            </a:p>
          </p:txBody>
        </p:sp>
        <p:sp>
          <p:nvSpPr>
            <p:cNvPr id="46124" name="Text Box 142"/>
            <p:cNvSpPr txBox="1">
              <a:spLocks noChangeArrowheads="1"/>
            </p:cNvSpPr>
            <p:nvPr/>
          </p:nvSpPr>
          <p:spPr bwMode="auto">
            <a:xfrm>
              <a:off x="1269" y="1974"/>
              <a:ext cx="293"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5</a:t>
              </a:r>
            </a:p>
          </p:txBody>
        </p:sp>
        <p:sp>
          <p:nvSpPr>
            <p:cNvPr id="46125" name="Text Box 143"/>
            <p:cNvSpPr txBox="1">
              <a:spLocks noChangeArrowheads="1"/>
            </p:cNvSpPr>
            <p:nvPr/>
          </p:nvSpPr>
          <p:spPr bwMode="auto">
            <a:xfrm>
              <a:off x="1651" y="983"/>
              <a:ext cx="292"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6</a:t>
              </a:r>
            </a:p>
          </p:txBody>
        </p:sp>
        <p:sp>
          <p:nvSpPr>
            <p:cNvPr id="46126" name="Text Box 144"/>
            <p:cNvSpPr txBox="1">
              <a:spLocks noChangeArrowheads="1"/>
            </p:cNvSpPr>
            <p:nvPr/>
          </p:nvSpPr>
          <p:spPr bwMode="auto">
            <a:xfrm>
              <a:off x="1475" y="1323"/>
              <a:ext cx="293"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7</a:t>
              </a:r>
            </a:p>
          </p:txBody>
        </p:sp>
        <p:sp>
          <p:nvSpPr>
            <p:cNvPr id="46127" name="Text Box 145"/>
            <p:cNvSpPr txBox="1">
              <a:spLocks noChangeArrowheads="1"/>
            </p:cNvSpPr>
            <p:nvPr/>
          </p:nvSpPr>
          <p:spPr bwMode="auto">
            <a:xfrm>
              <a:off x="2323" y="983"/>
              <a:ext cx="294"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8</a:t>
              </a:r>
            </a:p>
          </p:txBody>
        </p:sp>
        <p:sp>
          <p:nvSpPr>
            <p:cNvPr id="46128" name="Text Box 146"/>
            <p:cNvSpPr txBox="1">
              <a:spLocks noChangeArrowheads="1"/>
            </p:cNvSpPr>
            <p:nvPr/>
          </p:nvSpPr>
          <p:spPr bwMode="auto">
            <a:xfrm>
              <a:off x="2323" y="1323"/>
              <a:ext cx="294"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9</a:t>
              </a:r>
            </a:p>
          </p:txBody>
        </p:sp>
        <p:sp>
          <p:nvSpPr>
            <p:cNvPr id="46129" name="Text Box 147"/>
            <p:cNvSpPr txBox="1">
              <a:spLocks noChangeArrowheads="1"/>
            </p:cNvSpPr>
            <p:nvPr/>
          </p:nvSpPr>
          <p:spPr bwMode="auto">
            <a:xfrm>
              <a:off x="2880" y="983"/>
              <a:ext cx="293"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10</a:t>
              </a:r>
            </a:p>
          </p:txBody>
        </p:sp>
        <p:sp>
          <p:nvSpPr>
            <p:cNvPr id="46130" name="Text Box 148"/>
            <p:cNvSpPr txBox="1">
              <a:spLocks noChangeArrowheads="1"/>
            </p:cNvSpPr>
            <p:nvPr/>
          </p:nvSpPr>
          <p:spPr bwMode="auto">
            <a:xfrm>
              <a:off x="2851" y="1323"/>
              <a:ext cx="293"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11</a:t>
              </a:r>
            </a:p>
          </p:txBody>
        </p:sp>
        <p:sp>
          <p:nvSpPr>
            <p:cNvPr id="46131" name="Text Box 149"/>
            <p:cNvSpPr txBox="1">
              <a:spLocks noChangeArrowheads="1"/>
            </p:cNvSpPr>
            <p:nvPr/>
          </p:nvSpPr>
          <p:spPr bwMode="auto">
            <a:xfrm>
              <a:off x="1885" y="2342"/>
              <a:ext cx="293" cy="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n</a:t>
              </a:r>
            </a:p>
          </p:txBody>
        </p:sp>
      </p:grpSp>
      <p:sp>
        <p:nvSpPr>
          <p:cNvPr id="1458326" name="AutoShape 150"/>
          <p:cNvSpPr>
            <a:spLocks noChangeArrowheads="1"/>
          </p:cNvSpPr>
          <p:nvPr/>
        </p:nvSpPr>
        <p:spPr bwMode="auto">
          <a:xfrm rot="2393870">
            <a:off x="3792538" y="3314700"/>
            <a:ext cx="1047750" cy="503238"/>
          </a:xfrm>
          <a:prstGeom prst="rightArrow">
            <a:avLst>
              <a:gd name="adj1" fmla="val 50000"/>
              <a:gd name="adj2" fmla="val 52050"/>
            </a:avLst>
          </a:prstGeom>
          <a:solidFill>
            <a:srgbClr val="FF3300"/>
          </a:solidFill>
          <a:ln w="9525">
            <a:solidFill>
              <a:schemeClr val="tx1"/>
            </a:solidFill>
            <a:miter lim="800000"/>
            <a:headEnd/>
            <a:tailEnd/>
          </a:ln>
        </p:spPr>
        <p:txBody>
          <a:bodyPr wrap="none" anchor="ctr"/>
          <a:lstStyle/>
          <a:p>
            <a:endParaRPr lang="en-US"/>
          </a:p>
        </p:txBody>
      </p:sp>
      <p:sp>
        <p:nvSpPr>
          <p:cNvPr id="1458327" name="Rectangle 151"/>
          <p:cNvSpPr>
            <a:spLocks noChangeArrowheads="1"/>
          </p:cNvSpPr>
          <p:nvPr/>
        </p:nvSpPr>
        <p:spPr bwMode="auto">
          <a:xfrm>
            <a:off x="431800" y="4437063"/>
            <a:ext cx="4572000" cy="1920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l"/>
            <a:r>
              <a:rPr lang="en-US" sz="2000" b="0">
                <a:solidFill>
                  <a:schemeClr val="tx2"/>
                </a:solidFill>
                <a:latin typeface="Arial" charset="0"/>
              </a:rPr>
              <a:t>Assumptions</a:t>
            </a:r>
          </a:p>
          <a:p>
            <a:pPr algn="l"/>
            <a:r>
              <a:rPr lang="en-US" sz="2000" b="0">
                <a:latin typeface="Arial" charset="0"/>
              </a:rPr>
              <a:t>  Unit-delay resources</a:t>
            </a:r>
          </a:p>
          <a:p>
            <a:pPr algn="l"/>
            <a:r>
              <a:rPr lang="en-US" sz="2000" b="0">
                <a:latin typeface="Arial" charset="0"/>
              </a:rPr>
              <a:t>  Maximum latency = 4</a:t>
            </a:r>
          </a:p>
          <a:p>
            <a:pPr algn="l"/>
            <a:r>
              <a:rPr lang="en-US" sz="2000" b="0">
                <a:solidFill>
                  <a:schemeClr val="tx2"/>
                </a:solidFill>
                <a:latin typeface="Arial" charset="0"/>
              </a:rPr>
              <a:t>Start with</a:t>
            </a:r>
            <a:r>
              <a:rPr lang="en-US" sz="2000" b="0">
                <a:latin typeface="Arial" charset="0"/>
              </a:rPr>
              <a:t> :</a:t>
            </a:r>
          </a:p>
          <a:p>
            <a:pPr lvl="1" algn="l"/>
            <a:r>
              <a:rPr lang="en-US" sz="2000" b="0" i="1">
                <a:latin typeface="Arial" charset="0"/>
              </a:rPr>
              <a:t>a</a:t>
            </a:r>
            <a:r>
              <a:rPr lang="en-US" sz="2000" baseline="-25000">
                <a:latin typeface="Arial" charset="0"/>
              </a:rPr>
              <a:t>1</a:t>
            </a:r>
            <a:r>
              <a:rPr lang="en-US" sz="2000" b="0">
                <a:latin typeface="Arial" charset="0"/>
              </a:rPr>
              <a:t> = 1 multiplier</a:t>
            </a:r>
          </a:p>
          <a:p>
            <a:pPr lvl="1" algn="l"/>
            <a:r>
              <a:rPr lang="en-US" sz="2000" b="0" i="1">
                <a:latin typeface="Arial" charset="0"/>
              </a:rPr>
              <a:t>a</a:t>
            </a:r>
            <a:r>
              <a:rPr lang="en-US" sz="2000" baseline="-25000">
                <a:latin typeface="Arial" charset="0"/>
              </a:rPr>
              <a:t>2</a:t>
            </a:r>
            <a:r>
              <a:rPr lang="en-US" sz="2000" b="0">
                <a:latin typeface="Arial" charset="0"/>
              </a:rPr>
              <a:t> = 1 ALUs</a:t>
            </a:r>
          </a:p>
        </p:txBody>
      </p:sp>
      <p:sp>
        <p:nvSpPr>
          <p:cNvPr id="1458328" name="Text Box 152"/>
          <p:cNvSpPr txBox="1">
            <a:spLocks noChangeArrowheads="1"/>
          </p:cNvSpPr>
          <p:nvPr/>
        </p:nvSpPr>
        <p:spPr bwMode="auto">
          <a:xfrm>
            <a:off x="5575300" y="954088"/>
            <a:ext cx="331152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r>
              <a:rPr lang="en-US" sz="1200">
                <a:solidFill>
                  <a:schemeClr val="tx2"/>
                </a:solidFill>
                <a:latin typeface="Arial" charset="0"/>
              </a:rPr>
              <a:t>Step 1</a:t>
            </a:r>
          </a:p>
          <a:p>
            <a:pPr algn="l"/>
            <a:r>
              <a:rPr lang="en-US" sz="1200">
                <a:solidFill>
                  <a:schemeClr val="tx2"/>
                </a:solidFill>
                <a:latin typeface="Arial" charset="0"/>
              </a:rPr>
              <a:t> </a:t>
            </a:r>
            <a:r>
              <a:rPr lang="en-US" sz="1200">
                <a:latin typeface="Arial" charset="0"/>
              </a:rPr>
              <a:t>Two multiplications on CP</a:t>
            </a:r>
          </a:p>
          <a:p>
            <a:pPr algn="l"/>
            <a:r>
              <a:rPr lang="en-US" sz="1200">
                <a:latin typeface="Arial" charset="0"/>
              </a:rPr>
              <a:t>  Set a</a:t>
            </a:r>
            <a:r>
              <a:rPr lang="en-US" sz="1200" baseline="-25000">
                <a:latin typeface="Arial" charset="0"/>
              </a:rPr>
              <a:t>1</a:t>
            </a:r>
            <a:r>
              <a:rPr lang="en-US" sz="1200">
                <a:latin typeface="Arial" charset="0"/>
              </a:rPr>
              <a:t> = 2 </a:t>
            </a:r>
          </a:p>
          <a:p>
            <a:pPr algn="l"/>
            <a:r>
              <a:rPr lang="en-US" sz="1200">
                <a:latin typeface="Arial" charset="0"/>
              </a:rPr>
              <a:t>  Schedule Mult 1,2 </a:t>
            </a:r>
          </a:p>
          <a:p>
            <a:pPr algn="l"/>
            <a:r>
              <a:rPr lang="en-US" sz="1200">
                <a:latin typeface="Arial" charset="0"/>
              </a:rPr>
              <a:t>  Schedule ALU 10</a:t>
            </a:r>
          </a:p>
          <a:p>
            <a:pPr algn="l"/>
            <a:r>
              <a:rPr lang="en-US" sz="1200">
                <a:solidFill>
                  <a:schemeClr val="tx2"/>
                </a:solidFill>
                <a:latin typeface="Arial" charset="0"/>
              </a:rPr>
              <a:t>Step 2</a:t>
            </a:r>
          </a:p>
          <a:p>
            <a:pPr algn="l"/>
            <a:r>
              <a:rPr lang="en-US" sz="1200">
                <a:solidFill>
                  <a:schemeClr val="tx2"/>
                </a:solidFill>
                <a:latin typeface="Arial" charset="0"/>
              </a:rPr>
              <a:t>   </a:t>
            </a:r>
            <a:r>
              <a:rPr lang="en-US" sz="1200">
                <a:latin typeface="Arial" charset="0"/>
              </a:rPr>
              <a:t>Schedule Mult 3, 6</a:t>
            </a:r>
          </a:p>
          <a:p>
            <a:pPr algn="l"/>
            <a:r>
              <a:rPr lang="en-US" sz="1200">
                <a:latin typeface="Arial" charset="0"/>
              </a:rPr>
              <a:t>   Schedule ALU 11</a:t>
            </a:r>
          </a:p>
          <a:p>
            <a:pPr algn="l"/>
            <a:r>
              <a:rPr lang="en-US" sz="1200">
                <a:solidFill>
                  <a:schemeClr val="tx2"/>
                </a:solidFill>
                <a:latin typeface="Arial" charset="0"/>
              </a:rPr>
              <a:t>Step 3</a:t>
            </a:r>
          </a:p>
          <a:p>
            <a:pPr algn="l"/>
            <a:r>
              <a:rPr lang="en-US" sz="1200">
                <a:solidFill>
                  <a:schemeClr val="tx2"/>
                </a:solidFill>
                <a:latin typeface="Arial" charset="0"/>
              </a:rPr>
              <a:t>   </a:t>
            </a:r>
            <a:r>
              <a:rPr lang="en-US" sz="1200">
                <a:latin typeface="Arial" charset="0"/>
              </a:rPr>
              <a:t>Schedule Mult 7,8</a:t>
            </a:r>
          </a:p>
          <a:p>
            <a:pPr algn="l"/>
            <a:r>
              <a:rPr lang="en-US" sz="1200">
                <a:latin typeface="Arial" charset="0"/>
              </a:rPr>
              <a:t>   Schedule ALU 4</a:t>
            </a:r>
          </a:p>
          <a:p>
            <a:pPr algn="l"/>
            <a:r>
              <a:rPr lang="en-US" sz="1200">
                <a:solidFill>
                  <a:schemeClr val="tx2"/>
                </a:solidFill>
                <a:latin typeface="Arial" charset="0"/>
              </a:rPr>
              <a:t>Step 4</a:t>
            </a:r>
          </a:p>
          <a:p>
            <a:pPr algn="l"/>
            <a:r>
              <a:rPr lang="en-US" sz="1200">
                <a:solidFill>
                  <a:schemeClr val="tx2"/>
                </a:solidFill>
                <a:latin typeface="Arial" charset="0"/>
              </a:rPr>
              <a:t>   </a:t>
            </a:r>
            <a:r>
              <a:rPr lang="en-US" sz="1200">
                <a:latin typeface="Arial" charset="0"/>
              </a:rPr>
              <a:t>Set a</a:t>
            </a:r>
            <a:r>
              <a:rPr lang="en-US" sz="1200" baseline="-25000">
                <a:latin typeface="Arial" charset="0"/>
              </a:rPr>
              <a:t>2</a:t>
            </a:r>
            <a:r>
              <a:rPr lang="en-US" sz="1200">
                <a:latin typeface="Arial" charset="0"/>
              </a:rPr>
              <a:t>=2</a:t>
            </a:r>
          </a:p>
          <a:p>
            <a:pPr algn="l"/>
            <a:r>
              <a:rPr lang="en-US" sz="1200">
                <a:latin typeface="Arial" charset="0"/>
              </a:rPr>
              <a:t>   Schedule ALU 5, 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832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832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58327">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5832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458328">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58328">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58328">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58328">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58328">
                                            <p:txEl>
                                              <p:pRg st="4" end="4"/>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458328">
                                            <p:txEl>
                                              <p:pRg st="5" end="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58328">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458328">
                                            <p:txEl>
                                              <p:pRg st="7" end="7"/>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1458328">
                                            <p:txEl>
                                              <p:pRg st="8" end="8"/>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58328">
                                            <p:txEl>
                                              <p:pRg st="9" end="9"/>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58328">
                                            <p:txEl>
                                              <p:pRg st="10" end="10"/>
                                            </p:txEl>
                                          </p:spTgt>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1458328">
                                            <p:txEl>
                                              <p:pRg st="11" end="11"/>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458328">
                                            <p:txEl>
                                              <p:pRg st="12" end="12"/>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458328">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832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710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7ADD03E0-5ED1-0344-914F-9FD92362487B}" type="slidenum">
              <a:rPr lang="en-US" sz="1400" b="0"/>
              <a:pPr/>
              <a:t>44</a:t>
            </a:fld>
            <a:endParaRPr lang="en-US" sz="1400" b="0"/>
          </a:p>
        </p:txBody>
      </p:sp>
      <p:sp>
        <p:nvSpPr>
          <p:cNvPr id="47108" name="Rectangle 2"/>
          <p:cNvSpPr>
            <a:spLocks noGrp="1" noChangeArrowheads="1"/>
          </p:cNvSpPr>
          <p:nvPr>
            <p:ph type="title"/>
          </p:nvPr>
        </p:nvSpPr>
        <p:spPr/>
        <p:txBody>
          <a:bodyPr/>
          <a:lstStyle/>
          <a:p>
            <a:r>
              <a:rPr lang="en-US">
                <a:latin typeface="Arial Narrow" charset="0"/>
              </a:rPr>
              <a:t>Force-directed scheduling</a:t>
            </a:r>
          </a:p>
        </p:txBody>
      </p:sp>
      <p:sp>
        <p:nvSpPr>
          <p:cNvPr id="1459203" name="Rectangle 3"/>
          <p:cNvSpPr>
            <a:spLocks noGrp="1" noChangeArrowheads="1"/>
          </p:cNvSpPr>
          <p:nvPr>
            <p:ph type="body" idx="1"/>
          </p:nvPr>
        </p:nvSpPr>
        <p:spPr/>
        <p:txBody>
          <a:bodyPr/>
          <a:lstStyle/>
          <a:p>
            <a:r>
              <a:rPr lang="en-US">
                <a:latin typeface="Arial Narrow" charset="0"/>
              </a:rPr>
              <a:t>Heuristic scheduling methods [Paulin]:</a:t>
            </a:r>
          </a:p>
          <a:p>
            <a:pPr lvl="1"/>
            <a:r>
              <a:rPr lang="en-US">
                <a:latin typeface="Arial Narrow" charset="0"/>
              </a:rPr>
              <a:t>Min </a:t>
            </a:r>
            <a:r>
              <a:rPr lang="en-US" i="1">
                <a:latin typeface="Arial Narrow" charset="0"/>
              </a:rPr>
              <a:t>latency</a:t>
            </a:r>
            <a:r>
              <a:rPr lang="en-US">
                <a:latin typeface="Arial Narrow" charset="0"/>
              </a:rPr>
              <a:t> subject to </a:t>
            </a:r>
            <a:r>
              <a:rPr lang="en-US" i="1">
                <a:latin typeface="Arial Narrow" charset="0"/>
              </a:rPr>
              <a:t>resource bound</a:t>
            </a:r>
            <a:endParaRPr lang="en-US">
              <a:latin typeface="Arial Narrow" charset="0"/>
            </a:endParaRPr>
          </a:p>
          <a:p>
            <a:pPr lvl="2"/>
            <a:r>
              <a:rPr lang="en-US" i="1">
                <a:latin typeface="Arial Narrow" charset="0"/>
              </a:rPr>
              <a:t>Variation</a:t>
            </a:r>
            <a:r>
              <a:rPr lang="en-US">
                <a:latin typeface="Arial Narrow" charset="0"/>
              </a:rPr>
              <a:t> of list scheduling : FDLS</a:t>
            </a:r>
          </a:p>
          <a:p>
            <a:pPr lvl="1"/>
            <a:r>
              <a:rPr lang="en-US">
                <a:latin typeface="Arial Narrow" charset="0"/>
              </a:rPr>
              <a:t>Min </a:t>
            </a:r>
            <a:r>
              <a:rPr lang="en-US" i="1">
                <a:latin typeface="Arial Narrow" charset="0"/>
              </a:rPr>
              <a:t>resource</a:t>
            </a:r>
            <a:r>
              <a:rPr lang="en-US">
                <a:latin typeface="Arial Narrow" charset="0"/>
              </a:rPr>
              <a:t> subject to </a:t>
            </a:r>
            <a:r>
              <a:rPr lang="en-US" i="1">
                <a:latin typeface="Arial Narrow" charset="0"/>
              </a:rPr>
              <a:t>latency bound</a:t>
            </a:r>
            <a:endParaRPr lang="en-US">
              <a:latin typeface="Arial Narrow" charset="0"/>
            </a:endParaRPr>
          </a:p>
          <a:p>
            <a:pPr lvl="2"/>
            <a:r>
              <a:rPr lang="en-US">
                <a:latin typeface="Arial Narrow" charset="0"/>
              </a:rPr>
              <a:t>Schedule one operation at a time</a:t>
            </a:r>
          </a:p>
          <a:p>
            <a:r>
              <a:rPr lang="en-US">
                <a:latin typeface="Arial Narrow" charset="0"/>
              </a:rPr>
              <a:t>Rationale:</a:t>
            </a:r>
          </a:p>
          <a:p>
            <a:pPr lvl="1"/>
            <a:r>
              <a:rPr lang="en-US">
                <a:latin typeface="Arial Narrow" charset="0"/>
              </a:rPr>
              <a:t>Reward </a:t>
            </a:r>
            <a:r>
              <a:rPr lang="en-US" i="1">
                <a:latin typeface="Arial Narrow" charset="0"/>
              </a:rPr>
              <a:t>uniform distribution</a:t>
            </a:r>
            <a:r>
              <a:rPr lang="en-US">
                <a:latin typeface="Arial Narrow" charset="0"/>
              </a:rPr>
              <a:t> of operations across schedule steps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920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9203">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5920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5920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5920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592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813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F383309F-998F-DD41-A49D-160DEF95DEBC}" type="slidenum">
              <a:rPr lang="en-US" sz="1400" b="0"/>
              <a:pPr/>
              <a:t>45</a:t>
            </a:fld>
            <a:endParaRPr lang="en-US" sz="1400" b="0"/>
          </a:p>
        </p:txBody>
      </p:sp>
      <p:sp>
        <p:nvSpPr>
          <p:cNvPr id="48132" name="Rectangle 2"/>
          <p:cNvSpPr>
            <a:spLocks noGrp="1" noChangeArrowheads="1"/>
          </p:cNvSpPr>
          <p:nvPr>
            <p:ph type="title"/>
          </p:nvPr>
        </p:nvSpPr>
        <p:spPr>
          <a:xfrm>
            <a:off x="684213" y="193675"/>
            <a:ext cx="7772400" cy="520700"/>
          </a:xfrm>
        </p:spPr>
        <p:txBody>
          <a:bodyPr/>
          <a:lstStyle/>
          <a:p>
            <a:r>
              <a:rPr lang="en-US">
                <a:latin typeface="Arial Narrow" charset="0"/>
              </a:rPr>
              <a:t>Force-directed scheduling definitions</a:t>
            </a:r>
          </a:p>
        </p:txBody>
      </p:sp>
      <p:sp>
        <p:nvSpPr>
          <p:cNvPr id="1460227" name="Rectangle 3"/>
          <p:cNvSpPr>
            <a:spLocks noGrp="1" noChangeArrowheads="1"/>
          </p:cNvSpPr>
          <p:nvPr>
            <p:ph type="body" idx="1"/>
          </p:nvPr>
        </p:nvSpPr>
        <p:spPr>
          <a:xfrm>
            <a:off x="190500" y="1073150"/>
            <a:ext cx="8785225" cy="5229225"/>
          </a:xfrm>
        </p:spPr>
        <p:txBody>
          <a:bodyPr/>
          <a:lstStyle/>
          <a:p>
            <a:r>
              <a:rPr lang="en-US">
                <a:latin typeface="Arial Narrow" charset="0"/>
              </a:rPr>
              <a:t>Operation </a:t>
            </a:r>
            <a:r>
              <a:rPr lang="en-US" i="1">
                <a:latin typeface="Arial Narrow" charset="0"/>
              </a:rPr>
              <a:t>interval</a:t>
            </a:r>
            <a:r>
              <a:rPr lang="en-US">
                <a:latin typeface="Arial Narrow" charset="0"/>
              </a:rPr>
              <a:t>: </a:t>
            </a:r>
          </a:p>
          <a:p>
            <a:pPr lvl="1"/>
            <a:r>
              <a:rPr lang="en-US">
                <a:latin typeface="Arial Narrow" charset="0"/>
              </a:rPr>
              <a:t>Mobility plus one </a:t>
            </a:r>
            <a:r>
              <a:rPr lang="en-US">
                <a:solidFill>
                  <a:schemeClr val="tx2"/>
                </a:solidFill>
                <a:latin typeface="Arial Narrow" charset="0"/>
              </a:rPr>
              <a:t>(</a:t>
            </a:r>
            <a:r>
              <a:rPr lang="el-GR" i="1">
                <a:solidFill>
                  <a:schemeClr val="tx2"/>
                </a:solidFill>
                <a:latin typeface="Lucida Grande" charset="0"/>
                <a:cs typeface="Arial" charset="0"/>
              </a:rPr>
              <a:t>μ</a:t>
            </a:r>
            <a:r>
              <a:rPr lang="en-US" i="1" baseline="-25000">
                <a:solidFill>
                  <a:schemeClr val="tx2"/>
                </a:solidFill>
                <a:latin typeface="Arial Narrow" charset="0"/>
                <a:cs typeface="Arial" charset="0"/>
              </a:rPr>
              <a:t>i</a:t>
            </a:r>
            <a:r>
              <a:rPr lang="en-US">
                <a:solidFill>
                  <a:schemeClr val="tx2"/>
                </a:solidFill>
                <a:latin typeface="Arial Narrow" charset="0"/>
              </a:rPr>
              <a:t> +1)</a:t>
            </a:r>
          </a:p>
          <a:p>
            <a:pPr lvl="1"/>
            <a:r>
              <a:rPr lang="en-US">
                <a:latin typeface="Arial Narrow" charset="0"/>
              </a:rPr>
              <a:t>Computed by ASAP and ALAP scheduling </a:t>
            </a:r>
            <a:r>
              <a:rPr lang="en-US">
                <a:solidFill>
                  <a:schemeClr val="tx2"/>
                </a:solidFill>
                <a:latin typeface="Arial Narrow" charset="0"/>
              </a:rPr>
              <a:t>[ t</a:t>
            </a:r>
            <a:r>
              <a:rPr lang="en-US" baseline="30000">
                <a:solidFill>
                  <a:schemeClr val="tx2"/>
                </a:solidFill>
                <a:latin typeface="Arial Narrow" charset="0"/>
              </a:rPr>
              <a:t>S </a:t>
            </a:r>
            <a:r>
              <a:rPr lang="en-US">
                <a:solidFill>
                  <a:schemeClr val="tx2"/>
                </a:solidFill>
                <a:latin typeface="Arial Narrow" charset="0"/>
              </a:rPr>
              <a:t>, t</a:t>
            </a:r>
            <a:r>
              <a:rPr lang="en-US" baseline="30000">
                <a:solidFill>
                  <a:schemeClr val="tx2"/>
                </a:solidFill>
                <a:latin typeface="Arial Narrow" charset="0"/>
              </a:rPr>
              <a:t>L</a:t>
            </a:r>
            <a:r>
              <a:rPr lang="en-US">
                <a:solidFill>
                  <a:schemeClr val="tx2"/>
                </a:solidFill>
                <a:latin typeface="Arial Narrow" charset="0"/>
              </a:rPr>
              <a:t>]</a:t>
            </a:r>
          </a:p>
          <a:p>
            <a:r>
              <a:rPr lang="en-US">
                <a:latin typeface="Arial Narrow" charset="0"/>
              </a:rPr>
              <a:t>Operation </a:t>
            </a:r>
            <a:r>
              <a:rPr lang="en-US" i="1">
                <a:latin typeface="Arial Narrow" charset="0"/>
              </a:rPr>
              <a:t>probability </a:t>
            </a:r>
            <a:r>
              <a:rPr lang="en-US" i="1">
                <a:solidFill>
                  <a:schemeClr val="tx2"/>
                </a:solidFill>
                <a:latin typeface="Arial Narrow" charset="0"/>
              </a:rPr>
              <a:t>p</a:t>
            </a:r>
            <a:r>
              <a:rPr lang="en-US" b="0" i="1" baseline="-16000">
                <a:solidFill>
                  <a:schemeClr val="tx2"/>
                </a:solidFill>
                <a:latin typeface="Arial Narrow" charset="0"/>
              </a:rPr>
              <a:t>i</a:t>
            </a:r>
            <a:r>
              <a:rPr lang="en-US" i="1">
                <a:solidFill>
                  <a:schemeClr val="tx2"/>
                </a:solidFill>
                <a:latin typeface="Arial Narrow" charset="0"/>
              </a:rPr>
              <a:t> (l)</a:t>
            </a:r>
            <a:r>
              <a:rPr lang="en-US" i="1">
                <a:latin typeface="Arial Narrow" charset="0"/>
              </a:rPr>
              <a:t>:</a:t>
            </a:r>
            <a:endParaRPr lang="en-US" i="1">
              <a:solidFill>
                <a:schemeClr val="tx2"/>
              </a:solidFill>
              <a:latin typeface="Arial Narrow" charset="0"/>
            </a:endParaRPr>
          </a:p>
          <a:p>
            <a:pPr lvl="1"/>
            <a:r>
              <a:rPr lang="en-US">
                <a:latin typeface="Arial Narrow" charset="0"/>
              </a:rPr>
              <a:t>Probability of executing in a given step</a:t>
            </a:r>
          </a:p>
          <a:p>
            <a:pPr lvl="1">
              <a:buClr>
                <a:schemeClr val="tx2"/>
              </a:buClr>
              <a:buFont typeface="Monotype Sorts" charset="0"/>
              <a:buNone/>
            </a:pPr>
            <a:r>
              <a:rPr lang="en-US" i="1">
                <a:solidFill>
                  <a:schemeClr val="tx2"/>
                </a:solidFill>
                <a:latin typeface="Arial Narrow" charset="0"/>
              </a:rPr>
              <a:t>   1/ ( </a:t>
            </a:r>
            <a:r>
              <a:rPr lang="el-GR" i="1">
                <a:solidFill>
                  <a:schemeClr val="tx2"/>
                </a:solidFill>
                <a:latin typeface="Lucida Grande" charset="0"/>
                <a:cs typeface="Arial" charset="0"/>
              </a:rPr>
              <a:t>μ</a:t>
            </a:r>
            <a:r>
              <a:rPr lang="en-US" i="1" baseline="-25000">
                <a:solidFill>
                  <a:schemeClr val="tx2"/>
                </a:solidFill>
                <a:latin typeface="Arial Narrow" charset="0"/>
                <a:cs typeface="Arial" charset="0"/>
              </a:rPr>
              <a:t>i</a:t>
            </a:r>
            <a:r>
              <a:rPr lang="en-US" i="1">
                <a:solidFill>
                  <a:schemeClr val="tx2"/>
                </a:solidFill>
                <a:latin typeface="Arial Narrow" charset="0"/>
              </a:rPr>
              <a:t> + 1)</a:t>
            </a:r>
            <a:r>
              <a:rPr lang="en-US" i="1">
                <a:latin typeface="Arial Narrow" charset="0"/>
              </a:rPr>
              <a:t> </a:t>
            </a:r>
            <a:r>
              <a:rPr lang="en-US">
                <a:latin typeface="Arial Narrow" charset="0"/>
              </a:rPr>
              <a:t>inside interval;</a:t>
            </a:r>
            <a:r>
              <a:rPr lang="en-US" i="1">
                <a:latin typeface="Arial Narrow" charset="0"/>
              </a:rPr>
              <a:t> </a:t>
            </a:r>
            <a:r>
              <a:rPr lang="en-US" i="1">
                <a:solidFill>
                  <a:schemeClr val="tx2"/>
                </a:solidFill>
                <a:latin typeface="Arial Narrow" charset="0"/>
              </a:rPr>
              <a:t>0</a:t>
            </a:r>
            <a:r>
              <a:rPr lang="en-US" i="1">
                <a:latin typeface="Arial Narrow" charset="0"/>
              </a:rPr>
              <a:t> </a:t>
            </a:r>
            <a:r>
              <a:rPr lang="en-US">
                <a:latin typeface="Arial Narrow" charset="0"/>
              </a:rPr>
              <a:t>elsewhere</a:t>
            </a:r>
          </a:p>
          <a:p>
            <a:r>
              <a:rPr lang="en-US" i="1">
                <a:latin typeface="Arial Narrow" charset="0"/>
              </a:rPr>
              <a:t>Operation-type </a:t>
            </a:r>
            <a:r>
              <a:rPr lang="en-US">
                <a:latin typeface="Arial Narrow" charset="0"/>
              </a:rPr>
              <a:t>distribution </a:t>
            </a:r>
            <a:r>
              <a:rPr lang="en-US" i="1">
                <a:solidFill>
                  <a:schemeClr val="tx2"/>
                </a:solidFill>
                <a:latin typeface="Arial Narrow" charset="0"/>
              </a:rPr>
              <a:t>q</a:t>
            </a:r>
            <a:r>
              <a:rPr lang="en-US" b="0" i="1" baseline="-16000">
                <a:solidFill>
                  <a:schemeClr val="tx2"/>
                </a:solidFill>
                <a:latin typeface="Arial Narrow" charset="0"/>
              </a:rPr>
              <a:t>k</a:t>
            </a:r>
            <a:r>
              <a:rPr lang="en-US" i="1">
                <a:solidFill>
                  <a:schemeClr val="tx2"/>
                </a:solidFill>
                <a:latin typeface="Arial Narrow" charset="0"/>
              </a:rPr>
              <a:t> (l)</a:t>
            </a:r>
            <a:r>
              <a:rPr lang="en-US" i="1">
                <a:latin typeface="Arial Narrow" charset="0"/>
              </a:rPr>
              <a:t>:</a:t>
            </a:r>
          </a:p>
          <a:p>
            <a:pPr lvl="1"/>
            <a:r>
              <a:rPr lang="en-US">
                <a:latin typeface="Arial Narrow" charset="0"/>
              </a:rPr>
              <a:t>Sum of the operation probabilities for each type</a:t>
            </a:r>
          </a:p>
          <a:p>
            <a:pPr lvl="1"/>
            <a:endParaRPr lang="en-US">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022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6022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60227">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60227">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602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915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EC1D53D-7C5D-5F41-A536-735A25BF880D}" type="slidenum">
              <a:rPr lang="en-US" sz="1400" b="0"/>
              <a:pPr/>
              <a:t>46</a:t>
            </a:fld>
            <a:endParaRPr lang="en-US" sz="1400" b="0"/>
          </a:p>
        </p:txBody>
      </p:sp>
      <p:sp>
        <p:nvSpPr>
          <p:cNvPr id="49156" name="Rectangle 2"/>
          <p:cNvSpPr>
            <a:spLocks noGrp="1" noChangeArrowheads="1"/>
          </p:cNvSpPr>
          <p:nvPr>
            <p:ph type="title"/>
          </p:nvPr>
        </p:nvSpPr>
        <p:spPr>
          <a:xfrm>
            <a:off x="684213" y="349250"/>
            <a:ext cx="7772400" cy="596900"/>
          </a:xfrm>
        </p:spPr>
        <p:txBody>
          <a:bodyPr/>
          <a:lstStyle/>
          <a:p>
            <a:r>
              <a:rPr lang="en-US">
                <a:latin typeface="Arial Narrow" charset="0"/>
              </a:rPr>
              <a:t>Example</a:t>
            </a:r>
          </a:p>
        </p:txBody>
      </p:sp>
      <p:sp>
        <p:nvSpPr>
          <p:cNvPr id="49157" name="Rectangle 3"/>
          <p:cNvSpPr>
            <a:spLocks noGrp="1" noChangeArrowheads="1"/>
          </p:cNvSpPr>
          <p:nvPr>
            <p:ph type="body" idx="1"/>
          </p:nvPr>
        </p:nvSpPr>
        <p:spPr>
          <a:xfrm>
            <a:off x="684213" y="5765800"/>
            <a:ext cx="7772400" cy="619125"/>
          </a:xfrm>
        </p:spPr>
        <p:txBody>
          <a:bodyPr/>
          <a:lstStyle/>
          <a:p>
            <a:pPr marL="342900" indent="-342900">
              <a:lnSpc>
                <a:spcPct val="90000"/>
              </a:lnSpc>
            </a:pPr>
            <a:r>
              <a:rPr lang="en-US">
                <a:latin typeface="Arial Narrow" charset="0"/>
              </a:rPr>
              <a:t>Distribution graphs for multiplier and ALU</a:t>
            </a:r>
            <a:endParaRPr lang="en-US" sz="2000">
              <a:latin typeface="Arial Narrow" charset="0"/>
            </a:endParaRPr>
          </a:p>
        </p:txBody>
      </p:sp>
      <p:grpSp>
        <p:nvGrpSpPr>
          <p:cNvPr id="49158" name="Group 4"/>
          <p:cNvGrpSpPr>
            <a:grpSpLocks/>
          </p:cNvGrpSpPr>
          <p:nvPr/>
        </p:nvGrpSpPr>
        <p:grpSpPr bwMode="auto">
          <a:xfrm>
            <a:off x="2484438" y="1052513"/>
            <a:ext cx="4089400" cy="3024187"/>
            <a:chOff x="597" y="618"/>
            <a:chExt cx="2576" cy="1905"/>
          </a:xfrm>
        </p:grpSpPr>
        <p:grpSp>
          <p:nvGrpSpPr>
            <p:cNvPr id="49204" name="Group 5"/>
            <p:cNvGrpSpPr>
              <a:grpSpLocks/>
            </p:cNvGrpSpPr>
            <p:nvPr/>
          </p:nvGrpSpPr>
          <p:grpSpPr bwMode="auto">
            <a:xfrm>
              <a:off x="772" y="1348"/>
              <a:ext cx="235" cy="183"/>
              <a:chOff x="1565" y="1298"/>
              <a:chExt cx="363" cy="318"/>
            </a:xfrm>
          </p:grpSpPr>
          <p:sp>
            <p:nvSpPr>
              <p:cNvPr id="49270" name="Oval 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71" name="Text Box 7"/>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05" name="Group 8"/>
            <p:cNvGrpSpPr>
              <a:grpSpLocks/>
            </p:cNvGrpSpPr>
            <p:nvPr/>
          </p:nvGrpSpPr>
          <p:grpSpPr bwMode="auto">
            <a:xfrm>
              <a:off x="1388" y="1348"/>
              <a:ext cx="234" cy="183"/>
              <a:chOff x="1565" y="1298"/>
              <a:chExt cx="363" cy="318"/>
            </a:xfrm>
          </p:grpSpPr>
          <p:sp>
            <p:nvSpPr>
              <p:cNvPr id="49268" name="Oval 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69" name="Text Box 10"/>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06" name="Group 11"/>
            <p:cNvGrpSpPr>
              <a:grpSpLocks/>
            </p:cNvGrpSpPr>
            <p:nvPr/>
          </p:nvGrpSpPr>
          <p:grpSpPr bwMode="auto">
            <a:xfrm>
              <a:off x="2236" y="1348"/>
              <a:ext cx="235" cy="183"/>
              <a:chOff x="1565" y="1298"/>
              <a:chExt cx="363" cy="318"/>
            </a:xfrm>
          </p:grpSpPr>
          <p:sp>
            <p:nvSpPr>
              <p:cNvPr id="49266" name="Oval 1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67" name="Text Box 13"/>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07" name="Group 14"/>
            <p:cNvGrpSpPr>
              <a:grpSpLocks/>
            </p:cNvGrpSpPr>
            <p:nvPr/>
          </p:nvGrpSpPr>
          <p:grpSpPr bwMode="auto">
            <a:xfrm>
              <a:off x="2764" y="1348"/>
              <a:ext cx="234" cy="183"/>
              <a:chOff x="1565" y="1298"/>
              <a:chExt cx="363" cy="318"/>
            </a:xfrm>
          </p:grpSpPr>
          <p:sp>
            <p:nvSpPr>
              <p:cNvPr id="49264" name="Oval 1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65" name="Text Box 16"/>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&lt;</a:t>
                </a:r>
              </a:p>
            </p:txBody>
          </p:sp>
        </p:grpSp>
        <p:grpSp>
          <p:nvGrpSpPr>
            <p:cNvPr id="49208" name="Group 17"/>
            <p:cNvGrpSpPr>
              <a:grpSpLocks/>
            </p:cNvGrpSpPr>
            <p:nvPr/>
          </p:nvGrpSpPr>
          <p:grpSpPr bwMode="auto">
            <a:xfrm>
              <a:off x="948" y="1661"/>
              <a:ext cx="234" cy="183"/>
              <a:chOff x="1565" y="1298"/>
              <a:chExt cx="363" cy="318"/>
            </a:xfrm>
          </p:grpSpPr>
          <p:sp>
            <p:nvSpPr>
              <p:cNvPr id="49262" name="Oval 1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63" name="Text Box 19"/>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09" name="Group 20"/>
            <p:cNvGrpSpPr>
              <a:grpSpLocks/>
            </p:cNvGrpSpPr>
            <p:nvPr/>
          </p:nvGrpSpPr>
          <p:grpSpPr bwMode="auto">
            <a:xfrm>
              <a:off x="1153" y="2001"/>
              <a:ext cx="235" cy="183"/>
              <a:chOff x="1565" y="1298"/>
              <a:chExt cx="363" cy="318"/>
            </a:xfrm>
          </p:grpSpPr>
          <p:sp>
            <p:nvSpPr>
              <p:cNvPr id="49260" name="Oval 2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61" name="Text Box 22"/>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10" name="Group 23"/>
            <p:cNvGrpSpPr>
              <a:grpSpLocks/>
            </p:cNvGrpSpPr>
            <p:nvPr/>
          </p:nvGrpSpPr>
          <p:grpSpPr bwMode="auto">
            <a:xfrm>
              <a:off x="597" y="1009"/>
              <a:ext cx="234" cy="183"/>
              <a:chOff x="1565" y="1298"/>
              <a:chExt cx="363" cy="318"/>
            </a:xfrm>
          </p:grpSpPr>
          <p:sp>
            <p:nvSpPr>
              <p:cNvPr id="49258" name="Oval 2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59" name="Text Box 25"/>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11" name="Group 26"/>
            <p:cNvGrpSpPr>
              <a:grpSpLocks/>
            </p:cNvGrpSpPr>
            <p:nvPr/>
          </p:nvGrpSpPr>
          <p:grpSpPr bwMode="auto">
            <a:xfrm>
              <a:off x="1007" y="1009"/>
              <a:ext cx="234" cy="183"/>
              <a:chOff x="1565" y="1298"/>
              <a:chExt cx="363" cy="318"/>
            </a:xfrm>
          </p:grpSpPr>
          <p:sp>
            <p:nvSpPr>
              <p:cNvPr id="49256" name="Oval 2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57" name="Text Box 28"/>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12" name="Group 29"/>
            <p:cNvGrpSpPr>
              <a:grpSpLocks/>
            </p:cNvGrpSpPr>
            <p:nvPr/>
          </p:nvGrpSpPr>
          <p:grpSpPr bwMode="auto">
            <a:xfrm>
              <a:off x="1563" y="1009"/>
              <a:ext cx="234" cy="183"/>
              <a:chOff x="1565" y="1298"/>
              <a:chExt cx="363" cy="318"/>
            </a:xfrm>
          </p:grpSpPr>
          <p:sp>
            <p:nvSpPr>
              <p:cNvPr id="49254" name="Oval 3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55" name="Text Box 31"/>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13" name="Group 32"/>
            <p:cNvGrpSpPr>
              <a:grpSpLocks/>
            </p:cNvGrpSpPr>
            <p:nvPr/>
          </p:nvGrpSpPr>
          <p:grpSpPr bwMode="auto">
            <a:xfrm>
              <a:off x="2236" y="1009"/>
              <a:ext cx="235" cy="183"/>
              <a:chOff x="1565" y="1298"/>
              <a:chExt cx="363" cy="318"/>
            </a:xfrm>
          </p:grpSpPr>
          <p:sp>
            <p:nvSpPr>
              <p:cNvPr id="49252" name="Oval 3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53" name="Text Box 34"/>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14" name="Group 35"/>
            <p:cNvGrpSpPr>
              <a:grpSpLocks/>
            </p:cNvGrpSpPr>
            <p:nvPr/>
          </p:nvGrpSpPr>
          <p:grpSpPr bwMode="auto">
            <a:xfrm>
              <a:off x="2764" y="1009"/>
              <a:ext cx="234" cy="183"/>
              <a:chOff x="1565" y="1298"/>
              <a:chExt cx="363" cy="318"/>
            </a:xfrm>
          </p:grpSpPr>
          <p:sp>
            <p:nvSpPr>
              <p:cNvPr id="49250" name="Oval 3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51" name="Text Box 37"/>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49215" name="Group 38"/>
            <p:cNvGrpSpPr>
              <a:grpSpLocks/>
            </p:cNvGrpSpPr>
            <p:nvPr/>
          </p:nvGrpSpPr>
          <p:grpSpPr bwMode="auto">
            <a:xfrm>
              <a:off x="1680" y="618"/>
              <a:ext cx="381" cy="183"/>
              <a:chOff x="2426" y="1071"/>
              <a:chExt cx="590" cy="318"/>
            </a:xfrm>
          </p:grpSpPr>
          <p:sp>
            <p:nvSpPr>
              <p:cNvPr id="49248" name="Oval 39"/>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49" name="Text Box 40"/>
              <p:cNvSpPr txBox="1">
                <a:spLocks noChangeArrowheads="1"/>
              </p:cNvSpPr>
              <p:nvPr/>
            </p:nvSpPr>
            <p:spPr bwMode="auto">
              <a:xfrm>
                <a:off x="2426" y="1116"/>
                <a:ext cx="590"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NOP</a:t>
                </a:r>
              </a:p>
            </p:txBody>
          </p:sp>
        </p:grpSp>
        <p:grpSp>
          <p:nvGrpSpPr>
            <p:cNvPr id="49216" name="Group 41"/>
            <p:cNvGrpSpPr>
              <a:grpSpLocks/>
            </p:cNvGrpSpPr>
            <p:nvPr/>
          </p:nvGrpSpPr>
          <p:grpSpPr bwMode="auto">
            <a:xfrm>
              <a:off x="1680" y="2340"/>
              <a:ext cx="381" cy="183"/>
              <a:chOff x="2426" y="1071"/>
              <a:chExt cx="590" cy="318"/>
            </a:xfrm>
          </p:grpSpPr>
          <p:sp>
            <p:nvSpPr>
              <p:cNvPr id="49246" name="Oval 42"/>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9247" name="Text Box 43"/>
              <p:cNvSpPr txBox="1">
                <a:spLocks noChangeArrowheads="1"/>
              </p:cNvSpPr>
              <p:nvPr/>
            </p:nvSpPr>
            <p:spPr bwMode="auto">
              <a:xfrm>
                <a:off x="2426" y="1116"/>
                <a:ext cx="590"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NOP</a:t>
                </a:r>
              </a:p>
            </p:txBody>
          </p:sp>
        </p:grpSp>
        <p:sp>
          <p:nvSpPr>
            <p:cNvPr id="49217" name="Line 44"/>
            <p:cNvSpPr>
              <a:spLocks noChangeShapeType="1"/>
            </p:cNvSpPr>
            <p:nvPr/>
          </p:nvSpPr>
          <p:spPr bwMode="auto">
            <a:xfrm flipH="1">
              <a:off x="714" y="696"/>
              <a:ext cx="1054" cy="31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18" name="Line 45"/>
            <p:cNvSpPr>
              <a:spLocks noChangeShapeType="1"/>
            </p:cNvSpPr>
            <p:nvPr/>
          </p:nvSpPr>
          <p:spPr bwMode="auto">
            <a:xfrm flipH="1">
              <a:off x="1124" y="749"/>
              <a:ext cx="644" cy="26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19" name="Line 46"/>
            <p:cNvSpPr>
              <a:spLocks noChangeShapeType="1"/>
            </p:cNvSpPr>
            <p:nvPr/>
          </p:nvSpPr>
          <p:spPr bwMode="auto">
            <a:xfrm flipH="1">
              <a:off x="1680" y="800"/>
              <a:ext cx="146" cy="20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20" name="Line 47"/>
            <p:cNvSpPr>
              <a:spLocks noChangeShapeType="1"/>
            </p:cNvSpPr>
            <p:nvPr/>
          </p:nvSpPr>
          <p:spPr bwMode="auto">
            <a:xfrm>
              <a:off x="1943" y="774"/>
              <a:ext cx="381" cy="23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21" name="Line 48"/>
            <p:cNvSpPr>
              <a:spLocks noChangeShapeType="1"/>
            </p:cNvSpPr>
            <p:nvPr/>
          </p:nvSpPr>
          <p:spPr bwMode="auto">
            <a:xfrm>
              <a:off x="1973" y="722"/>
              <a:ext cx="878" cy="28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22" name="Line 49"/>
            <p:cNvSpPr>
              <a:spLocks noChangeShapeType="1"/>
            </p:cNvSpPr>
            <p:nvPr/>
          </p:nvSpPr>
          <p:spPr bwMode="auto">
            <a:xfrm>
              <a:off x="714" y="1192"/>
              <a:ext cx="117"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9223" name="Line 50"/>
            <p:cNvSpPr>
              <a:spLocks noChangeShapeType="1"/>
            </p:cNvSpPr>
            <p:nvPr/>
          </p:nvSpPr>
          <p:spPr bwMode="auto">
            <a:xfrm flipH="1">
              <a:off x="919" y="1192"/>
              <a:ext cx="176"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9224" name="Line 51"/>
            <p:cNvSpPr>
              <a:spLocks noChangeShapeType="1"/>
            </p:cNvSpPr>
            <p:nvPr/>
          </p:nvSpPr>
          <p:spPr bwMode="auto">
            <a:xfrm flipH="1">
              <a:off x="1533" y="1192"/>
              <a:ext cx="88"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9225" name="Line 52"/>
            <p:cNvSpPr>
              <a:spLocks noChangeShapeType="1"/>
            </p:cNvSpPr>
            <p:nvPr/>
          </p:nvSpPr>
          <p:spPr bwMode="auto">
            <a:xfrm>
              <a:off x="2353" y="1192"/>
              <a:ext cx="0"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9226" name="Line 53"/>
            <p:cNvSpPr>
              <a:spLocks noChangeShapeType="1"/>
            </p:cNvSpPr>
            <p:nvPr/>
          </p:nvSpPr>
          <p:spPr bwMode="auto">
            <a:xfrm>
              <a:off x="2880" y="1192"/>
              <a:ext cx="0"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9227" name="Line 54"/>
            <p:cNvSpPr>
              <a:spLocks noChangeShapeType="1"/>
            </p:cNvSpPr>
            <p:nvPr/>
          </p:nvSpPr>
          <p:spPr bwMode="auto">
            <a:xfrm>
              <a:off x="890" y="1531"/>
              <a:ext cx="117" cy="15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9228" name="Line 55"/>
            <p:cNvSpPr>
              <a:spLocks noChangeShapeType="1"/>
            </p:cNvSpPr>
            <p:nvPr/>
          </p:nvSpPr>
          <p:spPr bwMode="auto">
            <a:xfrm>
              <a:off x="1065" y="1844"/>
              <a:ext cx="146" cy="18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9229" name="Line 56"/>
            <p:cNvSpPr>
              <a:spLocks noChangeShapeType="1"/>
            </p:cNvSpPr>
            <p:nvPr/>
          </p:nvSpPr>
          <p:spPr bwMode="auto">
            <a:xfrm flipH="1">
              <a:off x="1300" y="1531"/>
              <a:ext cx="175" cy="47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9230" name="Line 57"/>
            <p:cNvSpPr>
              <a:spLocks noChangeShapeType="1"/>
            </p:cNvSpPr>
            <p:nvPr/>
          </p:nvSpPr>
          <p:spPr bwMode="auto">
            <a:xfrm>
              <a:off x="1329" y="2157"/>
              <a:ext cx="468" cy="20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31" name="Line 58"/>
            <p:cNvSpPr>
              <a:spLocks noChangeShapeType="1"/>
            </p:cNvSpPr>
            <p:nvPr/>
          </p:nvSpPr>
          <p:spPr bwMode="auto">
            <a:xfrm flipH="1">
              <a:off x="1885" y="1531"/>
              <a:ext cx="468" cy="80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32" name="Line 59"/>
            <p:cNvSpPr>
              <a:spLocks noChangeShapeType="1"/>
            </p:cNvSpPr>
            <p:nvPr/>
          </p:nvSpPr>
          <p:spPr bwMode="auto">
            <a:xfrm flipH="1">
              <a:off x="1943" y="1531"/>
              <a:ext cx="908" cy="83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33" name="Text Box 60"/>
            <p:cNvSpPr txBox="1">
              <a:spLocks noChangeArrowheads="1"/>
            </p:cNvSpPr>
            <p:nvPr/>
          </p:nvSpPr>
          <p:spPr bwMode="auto">
            <a:xfrm>
              <a:off x="1855" y="618"/>
              <a:ext cx="292"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0</a:t>
              </a:r>
            </a:p>
          </p:txBody>
        </p:sp>
        <p:sp>
          <p:nvSpPr>
            <p:cNvPr id="49234" name="Text Box 61"/>
            <p:cNvSpPr txBox="1">
              <a:spLocks noChangeArrowheads="1"/>
            </p:cNvSpPr>
            <p:nvPr/>
          </p:nvSpPr>
          <p:spPr bwMode="auto">
            <a:xfrm>
              <a:off x="656" y="983"/>
              <a:ext cx="291"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a:t>
              </a:r>
            </a:p>
          </p:txBody>
        </p:sp>
        <p:sp>
          <p:nvSpPr>
            <p:cNvPr id="49235" name="Text Box 62"/>
            <p:cNvSpPr txBox="1">
              <a:spLocks noChangeArrowheads="1"/>
            </p:cNvSpPr>
            <p:nvPr/>
          </p:nvSpPr>
          <p:spPr bwMode="auto">
            <a:xfrm>
              <a:off x="1124" y="983"/>
              <a:ext cx="292"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2</a:t>
              </a:r>
            </a:p>
          </p:txBody>
        </p:sp>
        <p:sp>
          <p:nvSpPr>
            <p:cNvPr id="49236" name="Text Box 63"/>
            <p:cNvSpPr txBox="1">
              <a:spLocks noChangeArrowheads="1"/>
            </p:cNvSpPr>
            <p:nvPr/>
          </p:nvSpPr>
          <p:spPr bwMode="auto">
            <a:xfrm>
              <a:off x="860" y="1296"/>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3</a:t>
              </a:r>
            </a:p>
          </p:txBody>
        </p:sp>
        <p:sp>
          <p:nvSpPr>
            <p:cNvPr id="49237" name="Text Box 64"/>
            <p:cNvSpPr txBox="1">
              <a:spLocks noChangeArrowheads="1"/>
            </p:cNvSpPr>
            <p:nvPr/>
          </p:nvSpPr>
          <p:spPr bwMode="auto">
            <a:xfrm>
              <a:off x="1036" y="1636"/>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4</a:t>
              </a:r>
            </a:p>
          </p:txBody>
        </p:sp>
        <p:sp>
          <p:nvSpPr>
            <p:cNvPr id="49238" name="Text Box 65"/>
            <p:cNvSpPr txBox="1">
              <a:spLocks noChangeArrowheads="1"/>
            </p:cNvSpPr>
            <p:nvPr/>
          </p:nvSpPr>
          <p:spPr bwMode="auto">
            <a:xfrm>
              <a:off x="1269" y="1974"/>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5</a:t>
              </a:r>
            </a:p>
          </p:txBody>
        </p:sp>
        <p:sp>
          <p:nvSpPr>
            <p:cNvPr id="49239" name="Text Box 66"/>
            <p:cNvSpPr txBox="1">
              <a:spLocks noChangeArrowheads="1"/>
            </p:cNvSpPr>
            <p:nvPr/>
          </p:nvSpPr>
          <p:spPr bwMode="auto">
            <a:xfrm>
              <a:off x="1651" y="983"/>
              <a:ext cx="292"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6</a:t>
              </a:r>
            </a:p>
          </p:txBody>
        </p:sp>
        <p:sp>
          <p:nvSpPr>
            <p:cNvPr id="49240" name="Text Box 67"/>
            <p:cNvSpPr txBox="1">
              <a:spLocks noChangeArrowheads="1"/>
            </p:cNvSpPr>
            <p:nvPr/>
          </p:nvSpPr>
          <p:spPr bwMode="auto">
            <a:xfrm>
              <a:off x="1475" y="1323"/>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7</a:t>
              </a:r>
            </a:p>
          </p:txBody>
        </p:sp>
        <p:sp>
          <p:nvSpPr>
            <p:cNvPr id="49241" name="Text Box 68"/>
            <p:cNvSpPr txBox="1">
              <a:spLocks noChangeArrowheads="1"/>
            </p:cNvSpPr>
            <p:nvPr/>
          </p:nvSpPr>
          <p:spPr bwMode="auto">
            <a:xfrm>
              <a:off x="2323" y="983"/>
              <a:ext cx="294"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8</a:t>
              </a:r>
            </a:p>
          </p:txBody>
        </p:sp>
        <p:sp>
          <p:nvSpPr>
            <p:cNvPr id="49242" name="Text Box 69"/>
            <p:cNvSpPr txBox="1">
              <a:spLocks noChangeArrowheads="1"/>
            </p:cNvSpPr>
            <p:nvPr/>
          </p:nvSpPr>
          <p:spPr bwMode="auto">
            <a:xfrm>
              <a:off x="2323" y="1323"/>
              <a:ext cx="294"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9</a:t>
              </a:r>
            </a:p>
          </p:txBody>
        </p:sp>
        <p:sp>
          <p:nvSpPr>
            <p:cNvPr id="49243" name="Text Box 70"/>
            <p:cNvSpPr txBox="1">
              <a:spLocks noChangeArrowheads="1"/>
            </p:cNvSpPr>
            <p:nvPr/>
          </p:nvSpPr>
          <p:spPr bwMode="auto">
            <a:xfrm>
              <a:off x="2880" y="983"/>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10</a:t>
              </a:r>
            </a:p>
          </p:txBody>
        </p:sp>
        <p:sp>
          <p:nvSpPr>
            <p:cNvPr id="49244" name="Text Box 71"/>
            <p:cNvSpPr txBox="1">
              <a:spLocks noChangeArrowheads="1"/>
            </p:cNvSpPr>
            <p:nvPr/>
          </p:nvSpPr>
          <p:spPr bwMode="auto">
            <a:xfrm>
              <a:off x="2851" y="1323"/>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11</a:t>
              </a:r>
            </a:p>
          </p:txBody>
        </p:sp>
        <p:sp>
          <p:nvSpPr>
            <p:cNvPr id="49245" name="Text Box 72"/>
            <p:cNvSpPr txBox="1">
              <a:spLocks noChangeArrowheads="1"/>
            </p:cNvSpPr>
            <p:nvPr/>
          </p:nvSpPr>
          <p:spPr bwMode="auto">
            <a:xfrm>
              <a:off x="1885" y="2342"/>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n</a:t>
              </a:r>
            </a:p>
          </p:txBody>
        </p:sp>
      </p:grpSp>
      <p:grpSp>
        <p:nvGrpSpPr>
          <p:cNvPr id="49159" name="Group 73"/>
          <p:cNvGrpSpPr>
            <a:grpSpLocks/>
          </p:cNvGrpSpPr>
          <p:nvPr/>
        </p:nvGrpSpPr>
        <p:grpSpPr bwMode="auto">
          <a:xfrm>
            <a:off x="1404938" y="4292600"/>
            <a:ext cx="1800225" cy="1355725"/>
            <a:chOff x="703" y="2704"/>
            <a:chExt cx="1134" cy="854"/>
          </a:xfrm>
        </p:grpSpPr>
        <p:grpSp>
          <p:nvGrpSpPr>
            <p:cNvPr id="49186" name="Group 74"/>
            <p:cNvGrpSpPr>
              <a:grpSpLocks/>
            </p:cNvGrpSpPr>
            <p:nvPr/>
          </p:nvGrpSpPr>
          <p:grpSpPr bwMode="auto">
            <a:xfrm>
              <a:off x="793" y="2704"/>
              <a:ext cx="1044" cy="272"/>
              <a:chOff x="793" y="2704"/>
              <a:chExt cx="1044" cy="272"/>
            </a:xfrm>
          </p:grpSpPr>
          <p:grpSp>
            <p:nvGrpSpPr>
              <p:cNvPr id="49191" name="Group 75"/>
              <p:cNvGrpSpPr>
                <a:grpSpLocks/>
              </p:cNvGrpSpPr>
              <p:nvPr/>
            </p:nvGrpSpPr>
            <p:grpSpPr bwMode="auto">
              <a:xfrm>
                <a:off x="884" y="2840"/>
                <a:ext cx="953" cy="136"/>
                <a:chOff x="884" y="2840"/>
                <a:chExt cx="953" cy="136"/>
              </a:xfrm>
            </p:grpSpPr>
            <p:sp>
              <p:nvSpPr>
                <p:cNvPr id="49196" name="Line 76"/>
                <p:cNvSpPr>
                  <a:spLocks noChangeShapeType="1"/>
                </p:cNvSpPr>
                <p:nvPr/>
              </p:nvSpPr>
              <p:spPr bwMode="auto">
                <a:xfrm>
                  <a:off x="884"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97" name="Line 77"/>
                <p:cNvSpPr>
                  <a:spLocks noChangeShapeType="1"/>
                </p:cNvSpPr>
                <p:nvPr/>
              </p:nvSpPr>
              <p:spPr bwMode="auto">
                <a:xfrm>
                  <a:off x="1020"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98" name="Line 78"/>
                <p:cNvSpPr>
                  <a:spLocks noChangeShapeType="1"/>
                </p:cNvSpPr>
                <p:nvPr/>
              </p:nvSpPr>
              <p:spPr bwMode="auto">
                <a:xfrm>
                  <a:off x="1156"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99" name="Line 79"/>
                <p:cNvSpPr>
                  <a:spLocks noChangeShapeType="1"/>
                </p:cNvSpPr>
                <p:nvPr/>
              </p:nvSpPr>
              <p:spPr bwMode="auto">
                <a:xfrm>
                  <a:off x="1292"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00" name="Line 80"/>
                <p:cNvSpPr>
                  <a:spLocks noChangeShapeType="1"/>
                </p:cNvSpPr>
                <p:nvPr/>
              </p:nvSpPr>
              <p:spPr bwMode="auto">
                <a:xfrm>
                  <a:off x="1429"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01" name="Line 81"/>
                <p:cNvSpPr>
                  <a:spLocks noChangeShapeType="1"/>
                </p:cNvSpPr>
                <p:nvPr/>
              </p:nvSpPr>
              <p:spPr bwMode="auto">
                <a:xfrm>
                  <a:off x="1565"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02" name="Line 82"/>
                <p:cNvSpPr>
                  <a:spLocks noChangeShapeType="1"/>
                </p:cNvSpPr>
                <p:nvPr/>
              </p:nvSpPr>
              <p:spPr bwMode="auto">
                <a:xfrm>
                  <a:off x="1701"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203" name="Line 83"/>
                <p:cNvSpPr>
                  <a:spLocks noChangeShapeType="1"/>
                </p:cNvSpPr>
                <p:nvPr/>
              </p:nvSpPr>
              <p:spPr bwMode="auto">
                <a:xfrm>
                  <a:off x="1837"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49192" name="Text Box 84"/>
              <p:cNvSpPr txBox="1">
                <a:spLocks noChangeArrowheads="1"/>
              </p:cNvSpPr>
              <p:nvPr/>
            </p:nvSpPr>
            <p:spPr bwMode="auto">
              <a:xfrm>
                <a:off x="793"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49193" name="Text Box 85"/>
              <p:cNvSpPr txBox="1">
                <a:spLocks noChangeArrowheads="1"/>
              </p:cNvSpPr>
              <p:nvPr/>
            </p:nvSpPr>
            <p:spPr bwMode="auto">
              <a:xfrm>
                <a:off x="1066"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49194" name="Text Box 86"/>
              <p:cNvSpPr txBox="1">
                <a:spLocks noChangeArrowheads="1"/>
              </p:cNvSpPr>
              <p:nvPr/>
            </p:nvSpPr>
            <p:spPr bwMode="auto">
              <a:xfrm>
                <a:off x="1610"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49195" name="Text Box 87"/>
              <p:cNvSpPr txBox="1">
                <a:spLocks noChangeArrowheads="1"/>
              </p:cNvSpPr>
              <p:nvPr/>
            </p:nvSpPr>
            <p:spPr bwMode="auto">
              <a:xfrm>
                <a:off x="1338"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grpSp>
        <p:sp>
          <p:nvSpPr>
            <p:cNvPr id="49187" name="Text Box 88"/>
            <p:cNvSpPr txBox="1">
              <a:spLocks noChangeArrowheads="1"/>
            </p:cNvSpPr>
            <p:nvPr/>
          </p:nvSpPr>
          <p:spPr bwMode="auto">
            <a:xfrm>
              <a:off x="703" y="2976"/>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49188" name="Text Box 89"/>
            <p:cNvSpPr txBox="1">
              <a:spLocks noChangeArrowheads="1"/>
            </p:cNvSpPr>
            <p:nvPr/>
          </p:nvSpPr>
          <p:spPr bwMode="auto">
            <a:xfrm>
              <a:off x="703" y="3113"/>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49189" name="Text Box 90"/>
            <p:cNvSpPr txBox="1">
              <a:spLocks noChangeArrowheads="1"/>
            </p:cNvSpPr>
            <p:nvPr/>
          </p:nvSpPr>
          <p:spPr bwMode="auto">
            <a:xfrm>
              <a:off x="703" y="3249"/>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49190" name="Text Box 91"/>
            <p:cNvSpPr txBox="1">
              <a:spLocks noChangeArrowheads="1"/>
            </p:cNvSpPr>
            <p:nvPr/>
          </p:nvSpPr>
          <p:spPr bwMode="auto">
            <a:xfrm>
              <a:off x="703" y="3385"/>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sp>
        <p:nvSpPr>
          <p:cNvPr id="49160" name="Rectangle 92"/>
          <p:cNvSpPr>
            <a:spLocks noChangeArrowheads="1"/>
          </p:cNvSpPr>
          <p:nvPr/>
        </p:nvSpPr>
        <p:spPr bwMode="auto">
          <a:xfrm>
            <a:off x="1692275" y="4797425"/>
            <a:ext cx="1223963" cy="144463"/>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49161" name="Rectangle 93"/>
          <p:cNvSpPr>
            <a:spLocks noChangeArrowheads="1"/>
          </p:cNvSpPr>
          <p:nvPr/>
        </p:nvSpPr>
        <p:spPr bwMode="auto">
          <a:xfrm>
            <a:off x="1692275" y="5013325"/>
            <a:ext cx="1008063" cy="144463"/>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49162" name="Rectangle 94"/>
          <p:cNvSpPr>
            <a:spLocks noChangeArrowheads="1"/>
          </p:cNvSpPr>
          <p:nvPr/>
        </p:nvSpPr>
        <p:spPr bwMode="auto">
          <a:xfrm>
            <a:off x="1692275" y="5229225"/>
            <a:ext cx="288925" cy="144463"/>
          </a:xfrm>
          <a:prstGeom prst="rect">
            <a:avLst/>
          </a:prstGeom>
          <a:solidFill>
            <a:schemeClr val="tx1"/>
          </a:solidFill>
          <a:ln w="9525">
            <a:solidFill>
              <a:schemeClr val="tx1"/>
            </a:solidFill>
            <a:miter lim="800000"/>
            <a:headEnd/>
            <a:tailEnd/>
          </a:ln>
        </p:spPr>
        <p:txBody>
          <a:bodyPr wrap="none" anchor="ctr"/>
          <a:lstStyle/>
          <a:p>
            <a:endParaRPr lang="en-US"/>
          </a:p>
        </p:txBody>
      </p:sp>
      <p:grpSp>
        <p:nvGrpSpPr>
          <p:cNvPr id="49163" name="Group 95"/>
          <p:cNvGrpSpPr>
            <a:grpSpLocks/>
          </p:cNvGrpSpPr>
          <p:nvPr/>
        </p:nvGrpSpPr>
        <p:grpSpPr bwMode="auto">
          <a:xfrm>
            <a:off x="5076825" y="4292600"/>
            <a:ext cx="1800225" cy="1355725"/>
            <a:chOff x="703" y="2704"/>
            <a:chExt cx="1134" cy="854"/>
          </a:xfrm>
        </p:grpSpPr>
        <p:grpSp>
          <p:nvGrpSpPr>
            <p:cNvPr id="49168" name="Group 96"/>
            <p:cNvGrpSpPr>
              <a:grpSpLocks/>
            </p:cNvGrpSpPr>
            <p:nvPr/>
          </p:nvGrpSpPr>
          <p:grpSpPr bwMode="auto">
            <a:xfrm>
              <a:off x="793" y="2704"/>
              <a:ext cx="1044" cy="272"/>
              <a:chOff x="793" y="2704"/>
              <a:chExt cx="1044" cy="272"/>
            </a:xfrm>
          </p:grpSpPr>
          <p:grpSp>
            <p:nvGrpSpPr>
              <p:cNvPr id="49173" name="Group 97"/>
              <p:cNvGrpSpPr>
                <a:grpSpLocks/>
              </p:cNvGrpSpPr>
              <p:nvPr/>
            </p:nvGrpSpPr>
            <p:grpSpPr bwMode="auto">
              <a:xfrm>
                <a:off x="884" y="2840"/>
                <a:ext cx="953" cy="136"/>
                <a:chOff x="884" y="2840"/>
                <a:chExt cx="953" cy="136"/>
              </a:xfrm>
            </p:grpSpPr>
            <p:sp>
              <p:nvSpPr>
                <p:cNvPr id="49178" name="Line 98"/>
                <p:cNvSpPr>
                  <a:spLocks noChangeShapeType="1"/>
                </p:cNvSpPr>
                <p:nvPr/>
              </p:nvSpPr>
              <p:spPr bwMode="auto">
                <a:xfrm>
                  <a:off x="884"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79" name="Line 99"/>
                <p:cNvSpPr>
                  <a:spLocks noChangeShapeType="1"/>
                </p:cNvSpPr>
                <p:nvPr/>
              </p:nvSpPr>
              <p:spPr bwMode="auto">
                <a:xfrm>
                  <a:off x="1020"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80" name="Line 100"/>
                <p:cNvSpPr>
                  <a:spLocks noChangeShapeType="1"/>
                </p:cNvSpPr>
                <p:nvPr/>
              </p:nvSpPr>
              <p:spPr bwMode="auto">
                <a:xfrm>
                  <a:off x="1156"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81" name="Line 101"/>
                <p:cNvSpPr>
                  <a:spLocks noChangeShapeType="1"/>
                </p:cNvSpPr>
                <p:nvPr/>
              </p:nvSpPr>
              <p:spPr bwMode="auto">
                <a:xfrm>
                  <a:off x="1292"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82" name="Line 102"/>
                <p:cNvSpPr>
                  <a:spLocks noChangeShapeType="1"/>
                </p:cNvSpPr>
                <p:nvPr/>
              </p:nvSpPr>
              <p:spPr bwMode="auto">
                <a:xfrm>
                  <a:off x="1429"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83" name="Line 103"/>
                <p:cNvSpPr>
                  <a:spLocks noChangeShapeType="1"/>
                </p:cNvSpPr>
                <p:nvPr/>
              </p:nvSpPr>
              <p:spPr bwMode="auto">
                <a:xfrm>
                  <a:off x="1565"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84" name="Line 104"/>
                <p:cNvSpPr>
                  <a:spLocks noChangeShapeType="1"/>
                </p:cNvSpPr>
                <p:nvPr/>
              </p:nvSpPr>
              <p:spPr bwMode="auto">
                <a:xfrm>
                  <a:off x="1701"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9185" name="Line 105"/>
                <p:cNvSpPr>
                  <a:spLocks noChangeShapeType="1"/>
                </p:cNvSpPr>
                <p:nvPr/>
              </p:nvSpPr>
              <p:spPr bwMode="auto">
                <a:xfrm>
                  <a:off x="1837"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49174" name="Text Box 106"/>
              <p:cNvSpPr txBox="1">
                <a:spLocks noChangeArrowheads="1"/>
              </p:cNvSpPr>
              <p:nvPr/>
            </p:nvSpPr>
            <p:spPr bwMode="auto">
              <a:xfrm>
                <a:off x="793"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49175" name="Text Box 107"/>
              <p:cNvSpPr txBox="1">
                <a:spLocks noChangeArrowheads="1"/>
              </p:cNvSpPr>
              <p:nvPr/>
            </p:nvSpPr>
            <p:spPr bwMode="auto">
              <a:xfrm>
                <a:off x="1066"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49176" name="Text Box 108"/>
              <p:cNvSpPr txBox="1">
                <a:spLocks noChangeArrowheads="1"/>
              </p:cNvSpPr>
              <p:nvPr/>
            </p:nvSpPr>
            <p:spPr bwMode="auto">
              <a:xfrm>
                <a:off x="1610"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49177" name="Text Box 109"/>
              <p:cNvSpPr txBox="1">
                <a:spLocks noChangeArrowheads="1"/>
              </p:cNvSpPr>
              <p:nvPr/>
            </p:nvSpPr>
            <p:spPr bwMode="auto">
              <a:xfrm>
                <a:off x="1338"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grpSp>
        <p:sp>
          <p:nvSpPr>
            <p:cNvPr id="49169" name="Text Box 110"/>
            <p:cNvSpPr txBox="1">
              <a:spLocks noChangeArrowheads="1"/>
            </p:cNvSpPr>
            <p:nvPr/>
          </p:nvSpPr>
          <p:spPr bwMode="auto">
            <a:xfrm>
              <a:off x="703" y="2976"/>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49170" name="Text Box 111"/>
            <p:cNvSpPr txBox="1">
              <a:spLocks noChangeArrowheads="1"/>
            </p:cNvSpPr>
            <p:nvPr/>
          </p:nvSpPr>
          <p:spPr bwMode="auto">
            <a:xfrm>
              <a:off x="703" y="3113"/>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49171" name="Text Box 112"/>
            <p:cNvSpPr txBox="1">
              <a:spLocks noChangeArrowheads="1"/>
            </p:cNvSpPr>
            <p:nvPr/>
          </p:nvSpPr>
          <p:spPr bwMode="auto">
            <a:xfrm>
              <a:off x="703" y="3249"/>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49172" name="Text Box 113"/>
            <p:cNvSpPr txBox="1">
              <a:spLocks noChangeArrowheads="1"/>
            </p:cNvSpPr>
            <p:nvPr/>
          </p:nvSpPr>
          <p:spPr bwMode="auto">
            <a:xfrm>
              <a:off x="703" y="3385"/>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sp>
        <p:nvSpPr>
          <p:cNvPr id="49164" name="Rectangle 114"/>
          <p:cNvSpPr>
            <a:spLocks noChangeArrowheads="1"/>
          </p:cNvSpPr>
          <p:nvPr/>
        </p:nvSpPr>
        <p:spPr bwMode="auto">
          <a:xfrm>
            <a:off x="5364163" y="4797425"/>
            <a:ext cx="144462" cy="144463"/>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49165" name="Rectangle 115"/>
          <p:cNvSpPr>
            <a:spLocks noChangeArrowheads="1"/>
          </p:cNvSpPr>
          <p:nvPr/>
        </p:nvSpPr>
        <p:spPr bwMode="auto">
          <a:xfrm>
            <a:off x="5364163" y="5013325"/>
            <a:ext cx="431800" cy="144463"/>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49166" name="Rectangle 116"/>
          <p:cNvSpPr>
            <a:spLocks noChangeArrowheads="1"/>
          </p:cNvSpPr>
          <p:nvPr/>
        </p:nvSpPr>
        <p:spPr bwMode="auto">
          <a:xfrm>
            <a:off x="5364163" y="5229225"/>
            <a:ext cx="936625" cy="144463"/>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49167" name="Rectangle 117"/>
          <p:cNvSpPr>
            <a:spLocks noChangeArrowheads="1"/>
          </p:cNvSpPr>
          <p:nvPr/>
        </p:nvSpPr>
        <p:spPr bwMode="auto">
          <a:xfrm>
            <a:off x="5364163" y="5445125"/>
            <a:ext cx="792162" cy="144463"/>
          </a:xfrm>
          <a:prstGeom prst="rect">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017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53FAD1D-99AB-B447-89BA-4FBC8434DA36}" type="slidenum">
              <a:rPr lang="en-US" sz="1400" b="0"/>
              <a:pPr/>
              <a:t>47</a:t>
            </a:fld>
            <a:endParaRPr lang="en-US" sz="1400" b="0"/>
          </a:p>
        </p:txBody>
      </p:sp>
      <p:sp>
        <p:nvSpPr>
          <p:cNvPr id="50180" name="Rectangle 2"/>
          <p:cNvSpPr>
            <a:spLocks noGrp="1" noChangeArrowheads="1"/>
          </p:cNvSpPr>
          <p:nvPr>
            <p:ph type="title"/>
          </p:nvPr>
        </p:nvSpPr>
        <p:spPr/>
        <p:txBody>
          <a:bodyPr/>
          <a:lstStyle/>
          <a:p>
            <a:r>
              <a:rPr lang="en-US">
                <a:latin typeface="Arial Narrow" charset="0"/>
              </a:rPr>
              <a:t>Force</a:t>
            </a:r>
          </a:p>
        </p:txBody>
      </p:sp>
      <p:sp>
        <p:nvSpPr>
          <p:cNvPr id="50181" name="Rectangle 3"/>
          <p:cNvSpPr>
            <a:spLocks noGrp="1" noChangeArrowheads="1"/>
          </p:cNvSpPr>
          <p:nvPr>
            <p:ph type="body" idx="1"/>
          </p:nvPr>
        </p:nvSpPr>
        <p:spPr/>
        <p:txBody>
          <a:bodyPr/>
          <a:lstStyle/>
          <a:p>
            <a:r>
              <a:rPr lang="en-US">
                <a:latin typeface="Arial Narrow" charset="0"/>
              </a:rPr>
              <a:t>Used as </a:t>
            </a:r>
            <a:r>
              <a:rPr lang="en-US" i="1">
                <a:latin typeface="Arial Narrow" charset="0"/>
              </a:rPr>
              <a:t>priority</a:t>
            </a:r>
            <a:r>
              <a:rPr lang="en-US">
                <a:latin typeface="Arial Narrow" charset="0"/>
              </a:rPr>
              <a:t> function</a:t>
            </a:r>
          </a:p>
          <a:p>
            <a:r>
              <a:rPr lang="en-US">
                <a:latin typeface="Arial Narrow" charset="0"/>
              </a:rPr>
              <a:t>Force is related to concurrency:</a:t>
            </a:r>
          </a:p>
          <a:p>
            <a:pPr lvl="1"/>
            <a:r>
              <a:rPr lang="en-US">
                <a:latin typeface="Arial Narrow" charset="0"/>
              </a:rPr>
              <a:t>Sort operations for least force</a:t>
            </a:r>
          </a:p>
          <a:p>
            <a:r>
              <a:rPr lang="en-US">
                <a:latin typeface="Arial Narrow" charset="0"/>
              </a:rPr>
              <a:t>Mechanical analogy:</a:t>
            </a:r>
          </a:p>
          <a:p>
            <a:pPr lvl="1"/>
            <a:r>
              <a:rPr lang="en-US">
                <a:latin typeface="Arial Narrow" charset="0"/>
              </a:rPr>
              <a:t>Force = constant x displacement</a:t>
            </a:r>
          </a:p>
          <a:p>
            <a:pPr lvl="2"/>
            <a:r>
              <a:rPr lang="en-US">
                <a:latin typeface="Arial Narrow" charset="0"/>
              </a:rPr>
              <a:t>Constant = operation-type distribution</a:t>
            </a:r>
          </a:p>
          <a:p>
            <a:pPr lvl="2"/>
            <a:r>
              <a:rPr lang="en-US">
                <a:latin typeface="Arial Narrow" charset="0"/>
              </a:rPr>
              <a:t>Displacement = change in probability</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120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7612D8E2-D1B6-F242-AD5B-053741EAF207}" type="slidenum">
              <a:rPr lang="en-US" sz="1400" b="0"/>
              <a:pPr/>
              <a:t>48</a:t>
            </a:fld>
            <a:endParaRPr lang="en-US" sz="1400" b="0"/>
          </a:p>
        </p:txBody>
      </p:sp>
      <p:sp>
        <p:nvSpPr>
          <p:cNvPr id="1463298" name="Rectangle 2"/>
          <p:cNvSpPr>
            <a:spLocks noGrp="1" noChangeArrowheads="1"/>
          </p:cNvSpPr>
          <p:nvPr>
            <p:ph type="body" idx="1"/>
          </p:nvPr>
        </p:nvSpPr>
        <p:spPr>
          <a:xfrm>
            <a:off x="223838" y="1071563"/>
            <a:ext cx="8710612" cy="5222875"/>
          </a:xfrm>
        </p:spPr>
        <p:txBody>
          <a:bodyPr/>
          <a:lstStyle/>
          <a:p>
            <a:pPr>
              <a:lnSpc>
                <a:spcPct val="90000"/>
              </a:lnSpc>
            </a:pPr>
            <a:r>
              <a:rPr lang="en-US">
                <a:latin typeface="Arial Narrow" charset="0"/>
              </a:rPr>
              <a:t>Self-force:</a:t>
            </a:r>
          </a:p>
          <a:p>
            <a:pPr lvl="1">
              <a:lnSpc>
                <a:spcPct val="90000"/>
              </a:lnSpc>
            </a:pPr>
            <a:r>
              <a:rPr lang="en-US">
                <a:latin typeface="Arial Narrow" charset="0"/>
              </a:rPr>
              <a:t>Sum of forces to feasible schedule steps</a:t>
            </a:r>
          </a:p>
          <a:p>
            <a:pPr lvl="1">
              <a:lnSpc>
                <a:spcPct val="90000"/>
              </a:lnSpc>
            </a:pPr>
            <a:r>
              <a:rPr lang="en-US">
                <a:latin typeface="Arial Narrow" charset="0"/>
              </a:rPr>
              <a:t>Self-force for operation </a:t>
            </a:r>
            <a:r>
              <a:rPr lang="en-US" i="1">
                <a:solidFill>
                  <a:schemeClr val="tx2"/>
                </a:solidFill>
                <a:latin typeface="Arial Narrow" charset="0"/>
              </a:rPr>
              <a:t>v</a:t>
            </a:r>
            <a:r>
              <a:rPr lang="en-US" b="0" i="1" baseline="-16000">
                <a:solidFill>
                  <a:schemeClr val="tx2"/>
                </a:solidFill>
                <a:latin typeface="Arial Narrow" charset="0"/>
              </a:rPr>
              <a:t>i</a:t>
            </a:r>
            <a:r>
              <a:rPr lang="en-US" i="1">
                <a:latin typeface="Arial Narrow" charset="0"/>
              </a:rPr>
              <a:t> </a:t>
            </a:r>
            <a:r>
              <a:rPr lang="en-US">
                <a:latin typeface="Arial Narrow" charset="0"/>
              </a:rPr>
              <a:t>in step </a:t>
            </a:r>
            <a:r>
              <a:rPr lang="en-US" i="1">
                <a:solidFill>
                  <a:schemeClr val="tx2"/>
                </a:solidFill>
                <a:latin typeface="Arial Narrow" charset="0"/>
              </a:rPr>
              <a:t>l</a:t>
            </a:r>
            <a:endParaRPr lang="en-US">
              <a:latin typeface="Arial Narrow" charset="0"/>
            </a:endParaRPr>
          </a:p>
          <a:p>
            <a:pPr lvl="1">
              <a:lnSpc>
                <a:spcPct val="90000"/>
              </a:lnSpc>
            </a:pPr>
            <a:endParaRPr lang="en-US" sz="1800">
              <a:latin typeface="Arial Narrow" charset="0"/>
            </a:endParaRPr>
          </a:p>
          <a:p>
            <a:pPr lvl="2">
              <a:buFont typeface="Monotype Sorts" charset="0"/>
              <a:buNone/>
            </a:pPr>
            <a:r>
              <a:rPr lang="en-US" sz="1800">
                <a:latin typeface="Arial Narrow" charset="0"/>
                <a:cs typeface="Arial" charset="0"/>
              </a:rPr>
              <a:t> </a:t>
            </a:r>
            <a:r>
              <a:rPr lang="el-GR">
                <a:latin typeface="Lucida Grande" charset="0"/>
                <a:cs typeface="Arial" charset="0"/>
              </a:rPr>
              <a:t>Σ</a:t>
            </a:r>
            <a:r>
              <a:rPr lang="en-US" sz="1600" baseline="-25000">
                <a:latin typeface="Arial Narrow" charset="0"/>
                <a:cs typeface="Arial" charset="0"/>
              </a:rPr>
              <a:t> m in interval</a:t>
            </a:r>
            <a:r>
              <a:rPr lang="en-US" sz="1600">
                <a:latin typeface="Arial Narrow" charset="0"/>
                <a:cs typeface="Arial" charset="0"/>
              </a:rPr>
              <a:t>  </a:t>
            </a:r>
            <a:r>
              <a:rPr lang="en-US" sz="1600" i="1">
                <a:solidFill>
                  <a:schemeClr val="tx2"/>
                </a:solidFill>
                <a:latin typeface="Arial Narrow" charset="0"/>
                <a:cs typeface="Arial" charset="0"/>
              </a:rPr>
              <a:t>q</a:t>
            </a:r>
            <a:r>
              <a:rPr lang="en-US" sz="1600" i="1" baseline="-25000">
                <a:solidFill>
                  <a:schemeClr val="tx2"/>
                </a:solidFill>
                <a:latin typeface="Arial Narrow" charset="0"/>
                <a:cs typeface="Arial" charset="0"/>
              </a:rPr>
              <a:t>k</a:t>
            </a:r>
            <a:r>
              <a:rPr lang="en-US" sz="1600" i="1">
                <a:solidFill>
                  <a:schemeClr val="tx2"/>
                </a:solidFill>
                <a:latin typeface="Arial Narrow" charset="0"/>
                <a:cs typeface="Arial" charset="0"/>
              </a:rPr>
              <a:t>(m) (</a:t>
            </a:r>
            <a:r>
              <a:rPr lang="el-GR" sz="1600" i="1">
                <a:solidFill>
                  <a:schemeClr val="tx2"/>
                </a:solidFill>
                <a:latin typeface="Lucida Grande" charset="0"/>
                <a:cs typeface="Arial" charset="0"/>
              </a:rPr>
              <a:t>δ</a:t>
            </a:r>
            <a:r>
              <a:rPr lang="en-US" sz="1600" i="1" baseline="-25000">
                <a:solidFill>
                  <a:schemeClr val="tx2"/>
                </a:solidFill>
                <a:latin typeface="Arial Narrow" charset="0"/>
                <a:cs typeface="Arial" charset="0"/>
              </a:rPr>
              <a:t>lm</a:t>
            </a:r>
            <a:r>
              <a:rPr lang="en-US" sz="1600" i="1">
                <a:solidFill>
                  <a:schemeClr val="tx2"/>
                </a:solidFill>
                <a:latin typeface="Arial Narrow" charset="0"/>
                <a:cs typeface="Arial" charset="0"/>
              </a:rPr>
              <a:t> </a:t>
            </a:r>
            <a:r>
              <a:rPr lang="en-US" sz="1600" i="1">
                <a:solidFill>
                  <a:schemeClr val="tx2"/>
                </a:solidFill>
                <a:latin typeface="Arial" charset="0"/>
                <a:cs typeface="Arial" charset="0"/>
              </a:rPr>
              <a:t>–</a:t>
            </a:r>
            <a:r>
              <a:rPr lang="en-US" sz="1600" i="1">
                <a:solidFill>
                  <a:schemeClr val="tx2"/>
                </a:solidFill>
                <a:latin typeface="Arial Narrow" charset="0"/>
                <a:cs typeface="Arial" charset="0"/>
              </a:rPr>
              <a:t> p</a:t>
            </a:r>
            <a:r>
              <a:rPr lang="en-US" sz="1600" i="1" baseline="-25000">
                <a:solidFill>
                  <a:schemeClr val="tx2"/>
                </a:solidFill>
                <a:latin typeface="Arial Narrow" charset="0"/>
                <a:cs typeface="Arial" charset="0"/>
              </a:rPr>
              <a:t>i</a:t>
            </a:r>
            <a:r>
              <a:rPr lang="en-US" sz="1600" i="1">
                <a:solidFill>
                  <a:schemeClr val="tx2"/>
                </a:solidFill>
                <a:latin typeface="Arial Narrow" charset="0"/>
                <a:cs typeface="Arial" charset="0"/>
              </a:rPr>
              <a:t>(m))</a:t>
            </a:r>
            <a:endParaRPr lang="el-GR" sz="1600" i="1">
              <a:solidFill>
                <a:schemeClr val="tx2"/>
              </a:solidFill>
              <a:latin typeface="Arial Narrow" charset="0"/>
              <a:cs typeface="Arial" charset="0"/>
            </a:endParaRPr>
          </a:p>
          <a:p>
            <a:pPr>
              <a:lnSpc>
                <a:spcPct val="90000"/>
              </a:lnSpc>
              <a:buFont typeface="Monotype Sorts" charset="0"/>
              <a:buNone/>
            </a:pPr>
            <a:endParaRPr lang="en-US" sz="2000">
              <a:solidFill>
                <a:schemeClr val="tx2"/>
              </a:solidFill>
              <a:latin typeface="Arial Narrow" charset="0"/>
            </a:endParaRPr>
          </a:p>
          <a:p>
            <a:pPr>
              <a:lnSpc>
                <a:spcPct val="90000"/>
              </a:lnSpc>
            </a:pPr>
            <a:r>
              <a:rPr lang="en-US">
                <a:latin typeface="Arial Narrow" charset="0"/>
              </a:rPr>
              <a:t>Predecessor/successor-force:</a:t>
            </a:r>
          </a:p>
          <a:p>
            <a:pPr lvl="1">
              <a:lnSpc>
                <a:spcPct val="90000"/>
              </a:lnSpc>
            </a:pPr>
            <a:r>
              <a:rPr lang="en-US">
                <a:latin typeface="Arial Narrow" charset="0"/>
              </a:rPr>
              <a:t>Related to the predecessors/successors</a:t>
            </a:r>
          </a:p>
          <a:p>
            <a:pPr lvl="2"/>
            <a:r>
              <a:rPr lang="en-US">
                <a:latin typeface="Arial Narrow" charset="0"/>
              </a:rPr>
              <a:t>Fixing an operation timeframe restricts timeframe of predecessors/successors</a:t>
            </a:r>
          </a:p>
          <a:p>
            <a:pPr lvl="2"/>
            <a:r>
              <a:rPr lang="en-US">
                <a:latin typeface="Arial Narrow" charset="0"/>
              </a:rPr>
              <a:t>Ex: Delaying an operation implies delaying its successors</a:t>
            </a:r>
          </a:p>
        </p:txBody>
      </p:sp>
      <p:sp>
        <p:nvSpPr>
          <p:cNvPr id="51205" name="Rectangle 3"/>
          <p:cNvSpPr>
            <a:spLocks noGrp="1" noChangeArrowheads="1"/>
          </p:cNvSpPr>
          <p:nvPr>
            <p:ph type="title"/>
          </p:nvPr>
        </p:nvSpPr>
        <p:spPr>
          <a:xfrm>
            <a:off x="0" y="0"/>
            <a:ext cx="9144000" cy="862013"/>
          </a:xfrm>
        </p:spPr>
        <p:txBody>
          <a:bodyPr/>
          <a:lstStyle/>
          <a:p>
            <a:r>
              <a:rPr lang="en-US" sz="2400">
                <a:latin typeface="Arial Narrow" charset="0"/>
              </a:rPr>
              <a:t>Forces related to the assignment of an operation to a control step</a:t>
            </a:r>
            <a:endParaRPr lang="en-US">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3298">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63298">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63298">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6329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222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304DB35-F979-0F42-90F0-D3F5034B06FF}" type="slidenum">
              <a:rPr lang="en-US" sz="1400" b="0"/>
              <a:pPr/>
              <a:t>49</a:t>
            </a:fld>
            <a:endParaRPr lang="en-US" sz="1400" b="0"/>
          </a:p>
        </p:txBody>
      </p:sp>
      <p:sp>
        <p:nvSpPr>
          <p:cNvPr id="52228" name="Rectangle 2"/>
          <p:cNvSpPr>
            <a:spLocks noGrp="1" noChangeArrowheads="1"/>
          </p:cNvSpPr>
          <p:nvPr>
            <p:ph type="title"/>
          </p:nvPr>
        </p:nvSpPr>
        <p:spPr>
          <a:xfrm>
            <a:off x="684213" y="0"/>
            <a:ext cx="7772400" cy="920750"/>
          </a:xfrm>
        </p:spPr>
        <p:txBody>
          <a:bodyPr/>
          <a:lstStyle/>
          <a:p>
            <a:r>
              <a:rPr lang="en-US">
                <a:latin typeface="Arial Narrow" charset="0"/>
              </a:rPr>
              <a:t>Example</a:t>
            </a:r>
            <a:br>
              <a:rPr lang="en-US">
                <a:latin typeface="Arial Narrow" charset="0"/>
              </a:rPr>
            </a:br>
            <a:r>
              <a:rPr lang="en-US">
                <a:latin typeface="Arial Narrow" charset="0"/>
              </a:rPr>
              <a:t>Schedule operation v</a:t>
            </a:r>
            <a:r>
              <a:rPr lang="en-US" baseline="-25000">
                <a:latin typeface="Arial Narrow" charset="0"/>
              </a:rPr>
              <a:t>6</a:t>
            </a:r>
          </a:p>
        </p:txBody>
      </p:sp>
      <p:sp>
        <p:nvSpPr>
          <p:cNvPr id="52229" name="Rectangle 3"/>
          <p:cNvSpPr>
            <a:spLocks noGrp="1" noChangeArrowheads="1"/>
          </p:cNvSpPr>
          <p:nvPr>
            <p:ph type="body" idx="1"/>
          </p:nvPr>
        </p:nvSpPr>
        <p:spPr>
          <a:xfrm>
            <a:off x="539750" y="5730875"/>
            <a:ext cx="8064500" cy="1011238"/>
          </a:xfrm>
        </p:spPr>
        <p:txBody>
          <a:bodyPr/>
          <a:lstStyle/>
          <a:p>
            <a:pPr>
              <a:lnSpc>
                <a:spcPct val="90000"/>
              </a:lnSpc>
              <a:buFont typeface="Monotype Sorts" charset="0"/>
              <a:buNone/>
            </a:pPr>
            <a:r>
              <a:rPr lang="en-US" sz="2400">
                <a:latin typeface="Arial Narrow" charset="0"/>
              </a:rPr>
              <a:t>Operation </a:t>
            </a:r>
            <a:r>
              <a:rPr lang="en-US" sz="2400">
                <a:solidFill>
                  <a:schemeClr val="bg2"/>
                </a:solidFill>
                <a:latin typeface="Arial Narrow" charset="0"/>
              </a:rPr>
              <a:t>v</a:t>
            </a:r>
            <a:r>
              <a:rPr lang="en-US" sz="2400" baseline="-25000">
                <a:solidFill>
                  <a:schemeClr val="bg2"/>
                </a:solidFill>
                <a:latin typeface="Arial Narrow" charset="0"/>
              </a:rPr>
              <a:t>6</a:t>
            </a:r>
            <a:r>
              <a:rPr lang="en-US" sz="2400">
                <a:solidFill>
                  <a:schemeClr val="bg2"/>
                </a:solidFill>
                <a:latin typeface="Arial Narrow" charset="0"/>
              </a:rPr>
              <a:t> </a:t>
            </a:r>
            <a:r>
              <a:rPr lang="en-US" sz="2400">
                <a:latin typeface="Arial Narrow" charset="0"/>
              </a:rPr>
              <a:t>can be scheduled in step 1 or step 2</a:t>
            </a:r>
          </a:p>
        </p:txBody>
      </p:sp>
      <p:grpSp>
        <p:nvGrpSpPr>
          <p:cNvPr id="52230" name="Group 4"/>
          <p:cNvGrpSpPr>
            <a:grpSpLocks/>
          </p:cNvGrpSpPr>
          <p:nvPr/>
        </p:nvGrpSpPr>
        <p:grpSpPr bwMode="auto">
          <a:xfrm>
            <a:off x="2484438" y="1268413"/>
            <a:ext cx="4089400" cy="3024187"/>
            <a:chOff x="597" y="618"/>
            <a:chExt cx="2576" cy="1905"/>
          </a:xfrm>
        </p:grpSpPr>
        <p:grpSp>
          <p:nvGrpSpPr>
            <p:cNvPr id="52276" name="Group 5"/>
            <p:cNvGrpSpPr>
              <a:grpSpLocks/>
            </p:cNvGrpSpPr>
            <p:nvPr/>
          </p:nvGrpSpPr>
          <p:grpSpPr bwMode="auto">
            <a:xfrm>
              <a:off x="772" y="1348"/>
              <a:ext cx="235" cy="183"/>
              <a:chOff x="1565" y="1298"/>
              <a:chExt cx="363" cy="318"/>
            </a:xfrm>
          </p:grpSpPr>
          <p:sp>
            <p:nvSpPr>
              <p:cNvPr id="52342" name="Oval 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43" name="Text Box 7"/>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77" name="Group 8"/>
            <p:cNvGrpSpPr>
              <a:grpSpLocks/>
            </p:cNvGrpSpPr>
            <p:nvPr/>
          </p:nvGrpSpPr>
          <p:grpSpPr bwMode="auto">
            <a:xfrm>
              <a:off x="1388" y="1348"/>
              <a:ext cx="234" cy="183"/>
              <a:chOff x="1565" y="1298"/>
              <a:chExt cx="363" cy="318"/>
            </a:xfrm>
          </p:grpSpPr>
          <p:sp>
            <p:nvSpPr>
              <p:cNvPr id="52340" name="Oval 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41" name="Text Box 10"/>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78" name="Group 11"/>
            <p:cNvGrpSpPr>
              <a:grpSpLocks/>
            </p:cNvGrpSpPr>
            <p:nvPr/>
          </p:nvGrpSpPr>
          <p:grpSpPr bwMode="auto">
            <a:xfrm>
              <a:off x="2236" y="1348"/>
              <a:ext cx="235" cy="183"/>
              <a:chOff x="1565" y="1298"/>
              <a:chExt cx="363" cy="318"/>
            </a:xfrm>
          </p:grpSpPr>
          <p:sp>
            <p:nvSpPr>
              <p:cNvPr id="52338" name="Oval 1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39" name="Text Box 13"/>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79" name="Group 14"/>
            <p:cNvGrpSpPr>
              <a:grpSpLocks/>
            </p:cNvGrpSpPr>
            <p:nvPr/>
          </p:nvGrpSpPr>
          <p:grpSpPr bwMode="auto">
            <a:xfrm>
              <a:off x="2764" y="1348"/>
              <a:ext cx="234" cy="183"/>
              <a:chOff x="1565" y="1298"/>
              <a:chExt cx="363" cy="318"/>
            </a:xfrm>
          </p:grpSpPr>
          <p:sp>
            <p:nvSpPr>
              <p:cNvPr id="52336" name="Oval 1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37" name="Text Box 16"/>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&lt;</a:t>
                </a:r>
              </a:p>
            </p:txBody>
          </p:sp>
        </p:grpSp>
        <p:grpSp>
          <p:nvGrpSpPr>
            <p:cNvPr id="52280" name="Group 17"/>
            <p:cNvGrpSpPr>
              <a:grpSpLocks/>
            </p:cNvGrpSpPr>
            <p:nvPr/>
          </p:nvGrpSpPr>
          <p:grpSpPr bwMode="auto">
            <a:xfrm>
              <a:off x="948" y="1661"/>
              <a:ext cx="234" cy="183"/>
              <a:chOff x="1565" y="1298"/>
              <a:chExt cx="363" cy="318"/>
            </a:xfrm>
          </p:grpSpPr>
          <p:sp>
            <p:nvSpPr>
              <p:cNvPr id="52334" name="Oval 1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35" name="Text Box 19"/>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81" name="Group 20"/>
            <p:cNvGrpSpPr>
              <a:grpSpLocks/>
            </p:cNvGrpSpPr>
            <p:nvPr/>
          </p:nvGrpSpPr>
          <p:grpSpPr bwMode="auto">
            <a:xfrm>
              <a:off x="1153" y="2001"/>
              <a:ext cx="235" cy="183"/>
              <a:chOff x="1565" y="1298"/>
              <a:chExt cx="363" cy="318"/>
            </a:xfrm>
          </p:grpSpPr>
          <p:sp>
            <p:nvSpPr>
              <p:cNvPr id="52332" name="Oval 2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33" name="Text Box 22"/>
              <p:cNvSpPr txBox="1">
                <a:spLocks noChangeArrowheads="1"/>
              </p:cNvSpPr>
              <p:nvPr/>
            </p:nvSpPr>
            <p:spPr bwMode="auto">
              <a:xfrm>
                <a:off x="1565" y="1343"/>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82" name="Group 23"/>
            <p:cNvGrpSpPr>
              <a:grpSpLocks/>
            </p:cNvGrpSpPr>
            <p:nvPr/>
          </p:nvGrpSpPr>
          <p:grpSpPr bwMode="auto">
            <a:xfrm>
              <a:off x="597" y="1009"/>
              <a:ext cx="234" cy="183"/>
              <a:chOff x="1565" y="1298"/>
              <a:chExt cx="363" cy="318"/>
            </a:xfrm>
          </p:grpSpPr>
          <p:sp>
            <p:nvSpPr>
              <p:cNvPr id="52330" name="Oval 2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31" name="Text Box 25"/>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83" name="Group 26"/>
            <p:cNvGrpSpPr>
              <a:grpSpLocks/>
            </p:cNvGrpSpPr>
            <p:nvPr/>
          </p:nvGrpSpPr>
          <p:grpSpPr bwMode="auto">
            <a:xfrm>
              <a:off x="1007" y="1009"/>
              <a:ext cx="234" cy="183"/>
              <a:chOff x="1565" y="1298"/>
              <a:chExt cx="363" cy="318"/>
            </a:xfrm>
          </p:grpSpPr>
          <p:sp>
            <p:nvSpPr>
              <p:cNvPr id="52328" name="Oval 2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29" name="Text Box 28"/>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84" name="Group 29"/>
            <p:cNvGrpSpPr>
              <a:grpSpLocks/>
            </p:cNvGrpSpPr>
            <p:nvPr/>
          </p:nvGrpSpPr>
          <p:grpSpPr bwMode="auto">
            <a:xfrm>
              <a:off x="1563" y="1009"/>
              <a:ext cx="234" cy="183"/>
              <a:chOff x="1565" y="1298"/>
              <a:chExt cx="363" cy="318"/>
            </a:xfrm>
          </p:grpSpPr>
          <p:sp>
            <p:nvSpPr>
              <p:cNvPr id="52326" name="Oval 30"/>
              <p:cNvSpPr>
                <a:spLocks noChangeArrowheads="1"/>
              </p:cNvSpPr>
              <p:nvPr/>
            </p:nvSpPr>
            <p:spPr bwMode="auto">
              <a:xfrm>
                <a:off x="1565" y="1298"/>
                <a:ext cx="318" cy="318"/>
              </a:xfrm>
              <a:prstGeom prst="ellipse">
                <a:avLst/>
              </a:prstGeom>
              <a:solidFill>
                <a:srgbClr val="FF3300"/>
              </a:solidFill>
              <a:ln w="9525">
                <a:solidFill>
                  <a:schemeClr val="tx1"/>
                </a:solidFill>
                <a:round/>
                <a:headEnd/>
                <a:tailEnd/>
              </a:ln>
            </p:spPr>
            <p:txBody>
              <a:bodyPr wrap="none" anchor="ctr"/>
              <a:lstStyle/>
              <a:p>
                <a:endParaRPr lang="en-US"/>
              </a:p>
            </p:txBody>
          </p:sp>
          <p:sp>
            <p:nvSpPr>
              <p:cNvPr id="52327" name="Text Box 31"/>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85" name="Group 32"/>
            <p:cNvGrpSpPr>
              <a:grpSpLocks/>
            </p:cNvGrpSpPr>
            <p:nvPr/>
          </p:nvGrpSpPr>
          <p:grpSpPr bwMode="auto">
            <a:xfrm>
              <a:off x="2236" y="1009"/>
              <a:ext cx="235" cy="183"/>
              <a:chOff x="1565" y="1298"/>
              <a:chExt cx="363" cy="318"/>
            </a:xfrm>
          </p:grpSpPr>
          <p:sp>
            <p:nvSpPr>
              <p:cNvPr id="52324" name="Oval 3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25" name="Text Box 34"/>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86" name="Group 35"/>
            <p:cNvGrpSpPr>
              <a:grpSpLocks/>
            </p:cNvGrpSpPr>
            <p:nvPr/>
          </p:nvGrpSpPr>
          <p:grpSpPr bwMode="auto">
            <a:xfrm>
              <a:off x="2764" y="1009"/>
              <a:ext cx="234" cy="183"/>
              <a:chOff x="1565" y="1298"/>
              <a:chExt cx="363" cy="318"/>
            </a:xfrm>
          </p:grpSpPr>
          <p:sp>
            <p:nvSpPr>
              <p:cNvPr id="52322" name="Oval 3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23" name="Text Box 37"/>
              <p:cNvSpPr txBox="1">
                <a:spLocks noChangeArrowheads="1"/>
              </p:cNvSpPr>
              <p:nvPr/>
            </p:nvSpPr>
            <p:spPr bwMode="auto">
              <a:xfrm>
                <a:off x="1565" y="1345"/>
                <a:ext cx="363"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a:t>
                </a:r>
              </a:p>
            </p:txBody>
          </p:sp>
        </p:grpSp>
        <p:grpSp>
          <p:nvGrpSpPr>
            <p:cNvPr id="52287" name="Group 38"/>
            <p:cNvGrpSpPr>
              <a:grpSpLocks/>
            </p:cNvGrpSpPr>
            <p:nvPr/>
          </p:nvGrpSpPr>
          <p:grpSpPr bwMode="auto">
            <a:xfrm>
              <a:off x="1680" y="618"/>
              <a:ext cx="381" cy="183"/>
              <a:chOff x="2426" y="1071"/>
              <a:chExt cx="590" cy="318"/>
            </a:xfrm>
          </p:grpSpPr>
          <p:sp>
            <p:nvSpPr>
              <p:cNvPr id="52320" name="Oval 39"/>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21" name="Text Box 40"/>
              <p:cNvSpPr txBox="1">
                <a:spLocks noChangeArrowheads="1"/>
              </p:cNvSpPr>
              <p:nvPr/>
            </p:nvSpPr>
            <p:spPr bwMode="auto">
              <a:xfrm>
                <a:off x="2426" y="1116"/>
                <a:ext cx="590"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NOP</a:t>
                </a:r>
              </a:p>
            </p:txBody>
          </p:sp>
        </p:grpSp>
        <p:grpSp>
          <p:nvGrpSpPr>
            <p:cNvPr id="52288" name="Group 41"/>
            <p:cNvGrpSpPr>
              <a:grpSpLocks/>
            </p:cNvGrpSpPr>
            <p:nvPr/>
          </p:nvGrpSpPr>
          <p:grpSpPr bwMode="auto">
            <a:xfrm>
              <a:off x="1680" y="2340"/>
              <a:ext cx="381" cy="183"/>
              <a:chOff x="2426" y="1071"/>
              <a:chExt cx="590" cy="318"/>
            </a:xfrm>
          </p:grpSpPr>
          <p:sp>
            <p:nvSpPr>
              <p:cNvPr id="52318" name="Oval 42"/>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2319" name="Text Box 43"/>
              <p:cNvSpPr txBox="1">
                <a:spLocks noChangeArrowheads="1"/>
              </p:cNvSpPr>
              <p:nvPr/>
            </p:nvSpPr>
            <p:spPr bwMode="auto">
              <a:xfrm>
                <a:off x="2426" y="1116"/>
                <a:ext cx="590" cy="2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NOP</a:t>
                </a:r>
              </a:p>
            </p:txBody>
          </p:sp>
        </p:grpSp>
        <p:sp>
          <p:nvSpPr>
            <p:cNvPr id="52289" name="Line 44"/>
            <p:cNvSpPr>
              <a:spLocks noChangeShapeType="1"/>
            </p:cNvSpPr>
            <p:nvPr/>
          </p:nvSpPr>
          <p:spPr bwMode="auto">
            <a:xfrm flipH="1">
              <a:off x="714" y="696"/>
              <a:ext cx="1054" cy="31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90" name="Line 45"/>
            <p:cNvSpPr>
              <a:spLocks noChangeShapeType="1"/>
            </p:cNvSpPr>
            <p:nvPr/>
          </p:nvSpPr>
          <p:spPr bwMode="auto">
            <a:xfrm flipH="1">
              <a:off x="1124" y="749"/>
              <a:ext cx="644" cy="26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91" name="Line 46"/>
            <p:cNvSpPr>
              <a:spLocks noChangeShapeType="1"/>
            </p:cNvSpPr>
            <p:nvPr/>
          </p:nvSpPr>
          <p:spPr bwMode="auto">
            <a:xfrm flipH="1">
              <a:off x="1680" y="800"/>
              <a:ext cx="146" cy="20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92" name="Line 47"/>
            <p:cNvSpPr>
              <a:spLocks noChangeShapeType="1"/>
            </p:cNvSpPr>
            <p:nvPr/>
          </p:nvSpPr>
          <p:spPr bwMode="auto">
            <a:xfrm>
              <a:off x="1943" y="774"/>
              <a:ext cx="381" cy="23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93" name="Line 48"/>
            <p:cNvSpPr>
              <a:spLocks noChangeShapeType="1"/>
            </p:cNvSpPr>
            <p:nvPr/>
          </p:nvSpPr>
          <p:spPr bwMode="auto">
            <a:xfrm>
              <a:off x="1973" y="722"/>
              <a:ext cx="878" cy="28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94" name="Line 49"/>
            <p:cNvSpPr>
              <a:spLocks noChangeShapeType="1"/>
            </p:cNvSpPr>
            <p:nvPr/>
          </p:nvSpPr>
          <p:spPr bwMode="auto">
            <a:xfrm>
              <a:off x="714" y="1192"/>
              <a:ext cx="117"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2295" name="Line 50"/>
            <p:cNvSpPr>
              <a:spLocks noChangeShapeType="1"/>
            </p:cNvSpPr>
            <p:nvPr/>
          </p:nvSpPr>
          <p:spPr bwMode="auto">
            <a:xfrm flipH="1">
              <a:off x="919" y="1192"/>
              <a:ext cx="176"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2296" name="Line 51"/>
            <p:cNvSpPr>
              <a:spLocks noChangeShapeType="1"/>
            </p:cNvSpPr>
            <p:nvPr/>
          </p:nvSpPr>
          <p:spPr bwMode="auto">
            <a:xfrm flipH="1">
              <a:off x="1533" y="1192"/>
              <a:ext cx="88"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2297" name="Line 52"/>
            <p:cNvSpPr>
              <a:spLocks noChangeShapeType="1"/>
            </p:cNvSpPr>
            <p:nvPr/>
          </p:nvSpPr>
          <p:spPr bwMode="auto">
            <a:xfrm>
              <a:off x="2353" y="1192"/>
              <a:ext cx="0"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2298" name="Line 53"/>
            <p:cNvSpPr>
              <a:spLocks noChangeShapeType="1"/>
            </p:cNvSpPr>
            <p:nvPr/>
          </p:nvSpPr>
          <p:spPr bwMode="auto">
            <a:xfrm>
              <a:off x="2880" y="1192"/>
              <a:ext cx="0" cy="15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2299" name="Line 54"/>
            <p:cNvSpPr>
              <a:spLocks noChangeShapeType="1"/>
            </p:cNvSpPr>
            <p:nvPr/>
          </p:nvSpPr>
          <p:spPr bwMode="auto">
            <a:xfrm>
              <a:off x="890" y="1531"/>
              <a:ext cx="117" cy="15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2300" name="Line 55"/>
            <p:cNvSpPr>
              <a:spLocks noChangeShapeType="1"/>
            </p:cNvSpPr>
            <p:nvPr/>
          </p:nvSpPr>
          <p:spPr bwMode="auto">
            <a:xfrm>
              <a:off x="1065" y="1844"/>
              <a:ext cx="146" cy="18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2301" name="Line 56"/>
            <p:cNvSpPr>
              <a:spLocks noChangeShapeType="1"/>
            </p:cNvSpPr>
            <p:nvPr/>
          </p:nvSpPr>
          <p:spPr bwMode="auto">
            <a:xfrm flipH="1">
              <a:off x="1300" y="1531"/>
              <a:ext cx="175" cy="47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2302" name="Line 57"/>
            <p:cNvSpPr>
              <a:spLocks noChangeShapeType="1"/>
            </p:cNvSpPr>
            <p:nvPr/>
          </p:nvSpPr>
          <p:spPr bwMode="auto">
            <a:xfrm>
              <a:off x="1329" y="2157"/>
              <a:ext cx="468" cy="20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303" name="Line 58"/>
            <p:cNvSpPr>
              <a:spLocks noChangeShapeType="1"/>
            </p:cNvSpPr>
            <p:nvPr/>
          </p:nvSpPr>
          <p:spPr bwMode="auto">
            <a:xfrm flipH="1">
              <a:off x="1885" y="1531"/>
              <a:ext cx="468" cy="80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304" name="Line 59"/>
            <p:cNvSpPr>
              <a:spLocks noChangeShapeType="1"/>
            </p:cNvSpPr>
            <p:nvPr/>
          </p:nvSpPr>
          <p:spPr bwMode="auto">
            <a:xfrm flipH="1">
              <a:off x="1943" y="1531"/>
              <a:ext cx="908" cy="83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305" name="Text Box 60"/>
            <p:cNvSpPr txBox="1">
              <a:spLocks noChangeArrowheads="1"/>
            </p:cNvSpPr>
            <p:nvPr/>
          </p:nvSpPr>
          <p:spPr bwMode="auto">
            <a:xfrm>
              <a:off x="1855" y="618"/>
              <a:ext cx="292"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0</a:t>
              </a:r>
            </a:p>
          </p:txBody>
        </p:sp>
        <p:sp>
          <p:nvSpPr>
            <p:cNvPr id="52306" name="Text Box 61"/>
            <p:cNvSpPr txBox="1">
              <a:spLocks noChangeArrowheads="1"/>
            </p:cNvSpPr>
            <p:nvPr/>
          </p:nvSpPr>
          <p:spPr bwMode="auto">
            <a:xfrm>
              <a:off x="656" y="983"/>
              <a:ext cx="291"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a:t>
              </a:r>
            </a:p>
          </p:txBody>
        </p:sp>
        <p:sp>
          <p:nvSpPr>
            <p:cNvPr id="52307" name="Text Box 62"/>
            <p:cNvSpPr txBox="1">
              <a:spLocks noChangeArrowheads="1"/>
            </p:cNvSpPr>
            <p:nvPr/>
          </p:nvSpPr>
          <p:spPr bwMode="auto">
            <a:xfrm>
              <a:off x="1124" y="983"/>
              <a:ext cx="292"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2</a:t>
              </a:r>
            </a:p>
          </p:txBody>
        </p:sp>
        <p:sp>
          <p:nvSpPr>
            <p:cNvPr id="52308" name="Text Box 63"/>
            <p:cNvSpPr txBox="1">
              <a:spLocks noChangeArrowheads="1"/>
            </p:cNvSpPr>
            <p:nvPr/>
          </p:nvSpPr>
          <p:spPr bwMode="auto">
            <a:xfrm>
              <a:off x="860" y="1296"/>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3</a:t>
              </a:r>
            </a:p>
          </p:txBody>
        </p:sp>
        <p:sp>
          <p:nvSpPr>
            <p:cNvPr id="52309" name="Text Box 64"/>
            <p:cNvSpPr txBox="1">
              <a:spLocks noChangeArrowheads="1"/>
            </p:cNvSpPr>
            <p:nvPr/>
          </p:nvSpPr>
          <p:spPr bwMode="auto">
            <a:xfrm>
              <a:off x="1036" y="1636"/>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4</a:t>
              </a:r>
            </a:p>
          </p:txBody>
        </p:sp>
        <p:sp>
          <p:nvSpPr>
            <p:cNvPr id="52310" name="Text Box 65"/>
            <p:cNvSpPr txBox="1">
              <a:spLocks noChangeArrowheads="1"/>
            </p:cNvSpPr>
            <p:nvPr/>
          </p:nvSpPr>
          <p:spPr bwMode="auto">
            <a:xfrm>
              <a:off x="1269" y="1974"/>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5</a:t>
              </a:r>
            </a:p>
          </p:txBody>
        </p:sp>
        <p:sp>
          <p:nvSpPr>
            <p:cNvPr id="52311" name="Text Box 66"/>
            <p:cNvSpPr txBox="1">
              <a:spLocks noChangeArrowheads="1"/>
            </p:cNvSpPr>
            <p:nvPr/>
          </p:nvSpPr>
          <p:spPr bwMode="auto">
            <a:xfrm>
              <a:off x="1651" y="983"/>
              <a:ext cx="292"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hlink"/>
                  </a:solidFill>
                  <a:latin typeface="Arial" charset="0"/>
                </a:rPr>
                <a:t>6</a:t>
              </a:r>
            </a:p>
          </p:txBody>
        </p:sp>
        <p:sp>
          <p:nvSpPr>
            <p:cNvPr id="52312" name="Text Box 67"/>
            <p:cNvSpPr txBox="1">
              <a:spLocks noChangeArrowheads="1"/>
            </p:cNvSpPr>
            <p:nvPr/>
          </p:nvSpPr>
          <p:spPr bwMode="auto">
            <a:xfrm>
              <a:off x="1475" y="1323"/>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7</a:t>
              </a:r>
            </a:p>
          </p:txBody>
        </p:sp>
        <p:sp>
          <p:nvSpPr>
            <p:cNvPr id="52313" name="Text Box 68"/>
            <p:cNvSpPr txBox="1">
              <a:spLocks noChangeArrowheads="1"/>
            </p:cNvSpPr>
            <p:nvPr/>
          </p:nvSpPr>
          <p:spPr bwMode="auto">
            <a:xfrm>
              <a:off x="2323" y="983"/>
              <a:ext cx="294"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8</a:t>
              </a:r>
            </a:p>
          </p:txBody>
        </p:sp>
        <p:sp>
          <p:nvSpPr>
            <p:cNvPr id="52314" name="Text Box 69"/>
            <p:cNvSpPr txBox="1">
              <a:spLocks noChangeArrowheads="1"/>
            </p:cNvSpPr>
            <p:nvPr/>
          </p:nvSpPr>
          <p:spPr bwMode="auto">
            <a:xfrm>
              <a:off x="2323" y="1323"/>
              <a:ext cx="294"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9</a:t>
              </a:r>
            </a:p>
          </p:txBody>
        </p:sp>
        <p:sp>
          <p:nvSpPr>
            <p:cNvPr id="52315" name="Text Box 70"/>
            <p:cNvSpPr txBox="1">
              <a:spLocks noChangeArrowheads="1"/>
            </p:cNvSpPr>
            <p:nvPr/>
          </p:nvSpPr>
          <p:spPr bwMode="auto">
            <a:xfrm>
              <a:off x="2880" y="983"/>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10</a:t>
              </a:r>
            </a:p>
          </p:txBody>
        </p:sp>
        <p:sp>
          <p:nvSpPr>
            <p:cNvPr id="52316" name="Text Box 71"/>
            <p:cNvSpPr txBox="1">
              <a:spLocks noChangeArrowheads="1"/>
            </p:cNvSpPr>
            <p:nvPr/>
          </p:nvSpPr>
          <p:spPr bwMode="auto">
            <a:xfrm>
              <a:off x="2851" y="1323"/>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11</a:t>
              </a:r>
            </a:p>
          </p:txBody>
        </p:sp>
        <p:sp>
          <p:nvSpPr>
            <p:cNvPr id="52317" name="Text Box 72"/>
            <p:cNvSpPr txBox="1">
              <a:spLocks noChangeArrowheads="1"/>
            </p:cNvSpPr>
            <p:nvPr/>
          </p:nvSpPr>
          <p:spPr bwMode="auto">
            <a:xfrm>
              <a:off x="1885" y="2342"/>
              <a:ext cx="293"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n</a:t>
              </a:r>
            </a:p>
          </p:txBody>
        </p:sp>
      </p:grpSp>
      <p:grpSp>
        <p:nvGrpSpPr>
          <p:cNvPr id="52231" name="Group 73"/>
          <p:cNvGrpSpPr>
            <a:grpSpLocks/>
          </p:cNvGrpSpPr>
          <p:nvPr/>
        </p:nvGrpSpPr>
        <p:grpSpPr bwMode="auto">
          <a:xfrm>
            <a:off x="1404938" y="4292600"/>
            <a:ext cx="1800225" cy="1355725"/>
            <a:chOff x="703" y="2704"/>
            <a:chExt cx="1134" cy="854"/>
          </a:xfrm>
        </p:grpSpPr>
        <p:grpSp>
          <p:nvGrpSpPr>
            <p:cNvPr id="52258" name="Group 74"/>
            <p:cNvGrpSpPr>
              <a:grpSpLocks/>
            </p:cNvGrpSpPr>
            <p:nvPr/>
          </p:nvGrpSpPr>
          <p:grpSpPr bwMode="auto">
            <a:xfrm>
              <a:off x="793" y="2704"/>
              <a:ext cx="1044" cy="272"/>
              <a:chOff x="793" y="2704"/>
              <a:chExt cx="1044" cy="272"/>
            </a:xfrm>
          </p:grpSpPr>
          <p:grpSp>
            <p:nvGrpSpPr>
              <p:cNvPr id="52263" name="Group 75"/>
              <p:cNvGrpSpPr>
                <a:grpSpLocks/>
              </p:cNvGrpSpPr>
              <p:nvPr/>
            </p:nvGrpSpPr>
            <p:grpSpPr bwMode="auto">
              <a:xfrm>
                <a:off x="884" y="2840"/>
                <a:ext cx="953" cy="136"/>
                <a:chOff x="884" y="2840"/>
                <a:chExt cx="953" cy="136"/>
              </a:xfrm>
            </p:grpSpPr>
            <p:sp>
              <p:nvSpPr>
                <p:cNvPr id="52268" name="Line 76"/>
                <p:cNvSpPr>
                  <a:spLocks noChangeShapeType="1"/>
                </p:cNvSpPr>
                <p:nvPr/>
              </p:nvSpPr>
              <p:spPr bwMode="auto">
                <a:xfrm>
                  <a:off x="884"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69" name="Line 77"/>
                <p:cNvSpPr>
                  <a:spLocks noChangeShapeType="1"/>
                </p:cNvSpPr>
                <p:nvPr/>
              </p:nvSpPr>
              <p:spPr bwMode="auto">
                <a:xfrm>
                  <a:off x="1020"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70" name="Line 78"/>
                <p:cNvSpPr>
                  <a:spLocks noChangeShapeType="1"/>
                </p:cNvSpPr>
                <p:nvPr/>
              </p:nvSpPr>
              <p:spPr bwMode="auto">
                <a:xfrm>
                  <a:off x="1156"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71" name="Line 79"/>
                <p:cNvSpPr>
                  <a:spLocks noChangeShapeType="1"/>
                </p:cNvSpPr>
                <p:nvPr/>
              </p:nvSpPr>
              <p:spPr bwMode="auto">
                <a:xfrm>
                  <a:off x="1292"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72" name="Line 80"/>
                <p:cNvSpPr>
                  <a:spLocks noChangeShapeType="1"/>
                </p:cNvSpPr>
                <p:nvPr/>
              </p:nvSpPr>
              <p:spPr bwMode="auto">
                <a:xfrm>
                  <a:off x="1429"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73" name="Line 81"/>
                <p:cNvSpPr>
                  <a:spLocks noChangeShapeType="1"/>
                </p:cNvSpPr>
                <p:nvPr/>
              </p:nvSpPr>
              <p:spPr bwMode="auto">
                <a:xfrm>
                  <a:off x="1565"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74" name="Line 82"/>
                <p:cNvSpPr>
                  <a:spLocks noChangeShapeType="1"/>
                </p:cNvSpPr>
                <p:nvPr/>
              </p:nvSpPr>
              <p:spPr bwMode="auto">
                <a:xfrm>
                  <a:off x="1701"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75" name="Line 83"/>
                <p:cNvSpPr>
                  <a:spLocks noChangeShapeType="1"/>
                </p:cNvSpPr>
                <p:nvPr/>
              </p:nvSpPr>
              <p:spPr bwMode="auto">
                <a:xfrm>
                  <a:off x="1837"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52264" name="Text Box 84"/>
              <p:cNvSpPr txBox="1">
                <a:spLocks noChangeArrowheads="1"/>
              </p:cNvSpPr>
              <p:nvPr/>
            </p:nvSpPr>
            <p:spPr bwMode="auto">
              <a:xfrm>
                <a:off x="793"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52265" name="Text Box 85"/>
              <p:cNvSpPr txBox="1">
                <a:spLocks noChangeArrowheads="1"/>
              </p:cNvSpPr>
              <p:nvPr/>
            </p:nvSpPr>
            <p:spPr bwMode="auto">
              <a:xfrm>
                <a:off x="1066"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52266" name="Text Box 86"/>
              <p:cNvSpPr txBox="1">
                <a:spLocks noChangeArrowheads="1"/>
              </p:cNvSpPr>
              <p:nvPr/>
            </p:nvSpPr>
            <p:spPr bwMode="auto">
              <a:xfrm>
                <a:off x="1610"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52267" name="Text Box 87"/>
              <p:cNvSpPr txBox="1">
                <a:spLocks noChangeArrowheads="1"/>
              </p:cNvSpPr>
              <p:nvPr/>
            </p:nvSpPr>
            <p:spPr bwMode="auto">
              <a:xfrm>
                <a:off x="1338"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grpSp>
        <p:sp>
          <p:nvSpPr>
            <p:cNvPr id="52259" name="Text Box 88"/>
            <p:cNvSpPr txBox="1">
              <a:spLocks noChangeArrowheads="1"/>
            </p:cNvSpPr>
            <p:nvPr/>
          </p:nvSpPr>
          <p:spPr bwMode="auto">
            <a:xfrm>
              <a:off x="703" y="2976"/>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52260" name="Text Box 89"/>
            <p:cNvSpPr txBox="1">
              <a:spLocks noChangeArrowheads="1"/>
            </p:cNvSpPr>
            <p:nvPr/>
          </p:nvSpPr>
          <p:spPr bwMode="auto">
            <a:xfrm>
              <a:off x="703" y="3113"/>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52261" name="Text Box 90"/>
            <p:cNvSpPr txBox="1">
              <a:spLocks noChangeArrowheads="1"/>
            </p:cNvSpPr>
            <p:nvPr/>
          </p:nvSpPr>
          <p:spPr bwMode="auto">
            <a:xfrm>
              <a:off x="703" y="3249"/>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52262" name="Text Box 91"/>
            <p:cNvSpPr txBox="1">
              <a:spLocks noChangeArrowheads="1"/>
            </p:cNvSpPr>
            <p:nvPr/>
          </p:nvSpPr>
          <p:spPr bwMode="auto">
            <a:xfrm>
              <a:off x="703" y="3385"/>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sp>
        <p:nvSpPr>
          <p:cNvPr id="52232" name="Rectangle 92"/>
          <p:cNvSpPr>
            <a:spLocks noChangeArrowheads="1"/>
          </p:cNvSpPr>
          <p:nvPr/>
        </p:nvSpPr>
        <p:spPr bwMode="auto">
          <a:xfrm>
            <a:off x="1692275" y="4797425"/>
            <a:ext cx="1223963" cy="144463"/>
          </a:xfrm>
          <a:prstGeom prst="rect">
            <a:avLst/>
          </a:prstGeom>
          <a:solidFill>
            <a:srgbClr val="FF3300"/>
          </a:solidFill>
          <a:ln w="9525">
            <a:solidFill>
              <a:schemeClr val="hlink"/>
            </a:solidFill>
            <a:miter lim="800000"/>
            <a:headEnd/>
            <a:tailEnd/>
          </a:ln>
        </p:spPr>
        <p:txBody>
          <a:bodyPr wrap="none" anchor="ctr"/>
          <a:lstStyle/>
          <a:p>
            <a:endParaRPr lang="en-US"/>
          </a:p>
        </p:txBody>
      </p:sp>
      <p:sp>
        <p:nvSpPr>
          <p:cNvPr id="52233" name="Rectangle 93"/>
          <p:cNvSpPr>
            <a:spLocks noChangeArrowheads="1"/>
          </p:cNvSpPr>
          <p:nvPr/>
        </p:nvSpPr>
        <p:spPr bwMode="auto">
          <a:xfrm>
            <a:off x="1692275" y="5013325"/>
            <a:ext cx="1008063" cy="144463"/>
          </a:xfrm>
          <a:prstGeom prst="rect">
            <a:avLst/>
          </a:prstGeom>
          <a:solidFill>
            <a:srgbClr val="FF3300"/>
          </a:solidFill>
          <a:ln w="9525">
            <a:solidFill>
              <a:schemeClr val="hlink"/>
            </a:solidFill>
            <a:miter lim="800000"/>
            <a:headEnd/>
            <a:tailEnd/>
          </a:ln>
        </p:spPr>
        <p:txBody>
          <a:bodyPr wrap="none" anchor="ctr"/>
          <a:lstStyle/>
          <a:p>
            <a:endParaRPr lang="en-US"/>
          </a:p>
        </p:txBody>
      </p:sp>
      <p:sp>
        <p:nvSpPr>
          <p:cNvPr id="52234" name="Rectangle 94"/>
          <p:cNvSpPr>
            <a:spLocks noChangeArrowheads="1"/>
          </p:cNvSpPr>
          <p:nvPr/>
        </p:nvSpPr>
        <p:spPr bwMode="auto">
          <a:xfrm>
            <a:off x="1692275" y="5229225"/>
            <a:ext cx="288925" cy="144463"/>
          </a:xfrm>
          <a:prstGeom prst="rect">
            <a:avLst/>
          </a:prstGeom>
          <a:solidFill>
            <a:schemeClr val="tx1"/>
          </a:solidFill>
          <a:ln w="9525">
            <a:solidFill>
              <a:schemeClr val="tx1"/>
            </a:solidFill>
            <a:miter lim="800000"/>
            <a:headEnd/>
            <a:tailEnd/>
          </a:ln>
        </p:spPr>
        <p:txBody>
          <a:bodyPr wrap="none" anchor="ctr"/>
          <a:lstStyle/>
          <a:p>
            <a:endParaRPr lang="en-US"/>
          </a:p>
        </p:txBody>
      </p:sp>
      <p:grpSp>
        <p:nvGrpSpPr>
          <p:cNvPr id="52235" name="Group 95"/>
          <p:cNvGrpSpPr>
            <a:grpSpLocks/>
          </p:cNvGrpSpPr>
          <p:nvPr/>
        </p:nvGrpSpPr>
        <p:grpSpPr bwMode="auto">
          <a:xfrm>
            <a:off x="5076825" y="4292600"/>
            <a:ext cx="1800225" cy="1355725"/>
            <a:chOff x="703" y="2704"/>
            <a:chExt cx="1134" cy="854"/>
          </a:xfrm>
        </p:grpSpPr>
        <p:grpSp>
          <p:nvGrpSpPr>
            <p:cNvPr id="52240" name="Group 96"/>
            <p:cNvGrpSpPr>
              <a:grpSpLocks/>
            </p:cNvGrpSpPr>
            <p:nvPr/>
          </p:nvGrpSpPr>
          <p:grpSpPr bwMode="auto">
            <a:xfrm>
              <a:off x="793" y="2704"/>
              <a:ext cx="1044" cy="272"/>
              <a:chOff x="793" y="2704"/>
              <a:chExt cx="1044" cy="272"/>
            </a:xfrm>
          </p:grpSpPr>
          <p:grpSp>
            <p:nvGrpSpPr>
              <p:cNvPr id="52245" name="Group 97"/>
              <p:cNvGrpSpPr>
                <a:grpSpLocks/>
              </p:cNvGrpSpPr>
              <p:nvPr/>
            </p:nvGrpSpPr>
            <p:grpSpPr bwMode="auto">
              <a:xfrm>
                <a:off x="884" y="2840"/>
                <a:ext cx="953" cy="136"/>
                <a:chOff x="884" y="2840"/>
                <a:chExt cx="953" cy="136"/>
              </a:xfrm>
            </p:grpSpPr>
            <p:sp>
              <p:nvSpPr>
                <p:cNvPr id="52250" name="Line 98"/>
                <p:cNvSpPr>
                  <a:spLocks noChangeShapeType="1"/>
                </p:cNvSpPr>
                <p:nvPr/>
              </p:nvSpPr>
              <p:spPr bwMode="auto">
                <a:xfrm>
                  <a:off x="884"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51" name="Line 99"/>
                <p:cNvSpPr>
                  <a:spLocks noChangeShapeType="1"/>
                </p:cNvSpPr>
                <p:nvPr/>
              </p:nvSpPr>
              <p:spPr bwMode="auto">
                <a:xfrm>
                  <a:off x="1020"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52" name="Line 100"/>
                <p:cNvSpPr>
                  <a:spLocks noChangeShapeType="1"/>
                </p:cNvSpPr>
                <p:nvPr/>
              </p:nvSpPr>
              <p:spPr bwMode="auto">
                <a:xfrm>
                  <a:off x="1156"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53" name="Line 101"/>
                <p:cNvSpPr>
                  <a:spLocks noChangeShapeType="1"/>
                </p:cNvSpPr>
                <p:nvPr/>
              </p:nvSpPr>
              <p:spPr bwMode="auto">
                <a:xfrm>
                  <a:off x="1292"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54" name="Line 102"/>
                <p:cNvSpPr>
                  <a:spLocks noChangeShapeType="1"/>
                </p:cNvSpPr>
                <p:nvPr/>
              </p:nvSpPr>
              <p:spPr bwMode="auto">
                <a:xfrm>
                  <a:off x="1429"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55" name="Line 103"/>
                <p:cNvSpPr>
                  <a:spLocks noChangeShapeType="1"/>
                </p:cNvSpPr>
                <p:nvPr/>
              </p:nvSpPr>
              <p:spPr bwMode="auto">
                <a:xfrm>
                  <a:off x="1565"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56" name="Line 104"/>
                <p:cNvSpPr>
                  <a:spLocks noChangeShapeType="1"/>
                </p:cNvSpPr>
                <p:nvPr/>
              </p:nvSpPr>
              <p:spPr bwMode="auto">
                <a:xfrm>
                  <a:off x="1701"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2257" name="Line 105"/>
                <p:cNvSpPr>
                  <a:spLocks noChangeShapeType="1"/>
                </p:cNvSpPr>
                <p:nvPr/>
              </p:nvSpPr>
              <p:spPr bwMode="auto">
                <a:xfrm>
                  <a:off x="1837" y="2840"/>
                  <a:ext cx="0" cy="136"/>
                </a:xfrm>
                <a:prstGeom prst="line">
                  <a:avLst/>
                </a:prstGeom>
                <a:noFill/>
                <a:ln w="254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52246" name="Text Box 106"/>
              <p:cNvSpPr txBox="1">
                <a:spLocks noChangeArrowheads="1"/>
              </p:cNvSpPr>
              <p:nvPr/>
            </p:nvSpPr>
            <p:spPr bwMode="auto">
              <a:xfrm>
                <a:off x="793"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52247" name="Text Box 107"/>
              <p:cNvSpPr txBox="1">
                <a:spLocks noChangeArrowheads="1"/>
              </p:cNvSpPr>
              <p:nvPr/>
            </p:nvSpPr>
            <p:spPr bwMode="auto">
              <a:xfrm>
                <a:off x="1066"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52248" name="Text Box 108"/>
              <p:cNvSpPr txBox="1">
                <a:spLocks noChangeArrowheads="1"/>
              </p:cNvSpPr>
              <p:nvPr/>
            </p:nvSpPr>
            <p:spPr bwMode="auto">
              <a:xfrm>
                <a:off x="1610"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52249" name="Text Box 109"/>
              <p:cNvSpPr txBox="1">
                <a:spLocks noChangeArrowheads="1"/>
              </p:cNvSpPr>
              <p:nvPr/>
            </p:nvSpPr>
            <p:spPr bwMode="auto">
              <a:xfrm>
                <a:off x="1338" y="2704"/>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grpSp>
        <p:sp>
          <p:nvSpPr>
            <p:cNvPr id="52241" name="Text Box 110"/>
            <p:cNvSpPr txBox="1">
              <a:spLocks noChangeArrowheads="1"/>
            </p:cNvSpPr>
            <p:nvPr/>
          </p:nvSpPr>
          <p:spPr bwMode="auto">
            <a:xfrm>
              <a:off x="703" y="2976"/>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52242" name="Text Box 111"/>
            <p:cNvSpPr txBox="1">
              <a:spLocks noChangeArrowheads="1"/>
            </p:cNvSpPr>
            <p:nvPr/>
          </p:nvSpPr>
          <p:spPr bwMode="auto">
            <a:xfrm>
              <a:off x="703" y="3113"/>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52243" name="Text Box 112"/>
            <p:cNvSpPr txBox="1">
              <a:spLocks noChangeArrowheads="1"/>
            </p:cNvSpPr>
            <p:nvPr/>
          </p:nvSpPr>
          <p:spPr bwMode="auto">
            <a:xfrm>
              <a:off x="703" y="3249"/>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52244" name="Text Box 113"/>
            <p:cNvSpPr txBox="1">
              <a:spLocks noChangeArrowheads="1"/>
            </p:cNvSpPr>
            <p:nvPr/>
          </p:nvSpPr>
          <p:spPr bwMode="auto">
            <a:xfrm>
              <a:off x="703" y="3385"/>
              <a:ext cx="18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grpSp>
      <p:sp>
        <p:nvSpPr>
          <p:cNvPr id="52236" name="Rectangle 114"/>
          <p:cNvSpPr>
            <a:spLocks noChangeArrowheads="1"/>
          </p:cNvSpPr>
          <p:nvPr/>
        </p:nvSpPr>
        <p:spPr bwMode="auto">
          <a:xfrm>
            <a:off x="5364163" y="4797425"/>
            <a:ext cx="144462" cy="144463"/>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52237" name="Rectangle 115"/>
          <p:cNvSpPr>
            <a:spLocks noChangeArrowheads="1"/>
          </p:cNvSpPr>
          <p:nvPr/>
        </p:nvSpPr>
        <p:spPr bwMode="auto">
          <a:xfrm>
            <a:off x="5364163" y="5013325"/>
            <a:ext cx="431800" cy="144463"/>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52238" name="Rectangle 116"/>
          <p:cNvSpPr>
            <a:spLocks noChangeArrowheads="1"/>
          </p:cNvSpPr>
          <p:nvPr/>
        </p:nvSpPr>
        <p:spPr bwMode="auto">
          <a:xfrm>
            <a:off x="5364163" y="5229225"/>
            <a:ext cx="936625" cy="144463"/>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52239" name="Rectangle 117"/>
          <p:cNvSpPr>
            <a:spLocks noChangeArrowheads="1"/>
          </p:cNvSpPr>
          <p:nvPr/>
        </p:nvSpPr>
        <p:spPr bwMode="auto">
          <a:xfrm>
            <a:off x="5364163" y="5445125"/>
            <a:ext cx="792162" cy="144463"/>
          </a:xfrm>
          <a:prstGeom prst="rect">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717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25174B3-3A2F-0D40-80A2-21D61222B7CD}" type="slidenum">
              <a:rPr lang="en-US" sz="1400" b="0"/>
              <a:pPr/>
              <a:t>5</a:t>
            </a:fld>
            <a:endParaRPr lang="en-US" sz="1400" b="0"/>
          </a:p>
        </p:txBody>
      </p:sp>
      <p:sp>
        <p:nvSpPr>
          <p:cNvPr id="7172" name="Rectangle 2"/>
          <p:cNvSpPr>
            <a:spLocks noGrp="1" noChangeArrowheads="1"/>
          </p:cNvSpPr>
          <p:nvPr>
            <p:ph type="title"/>
          </p:nvPr>
        </p:nvSpPr>
        <p:spPr/>
        <p:txBody>
          <a:bodyPr/>
          <a:lstStyle/>
          <a:p>
            <a:r>
              <a:rPr lang="en-US">
                <a:latin typeface="Arial Narrow" charset="0"/>
              </a:rPr>
              <a:t>Taxonomy</a:t>
            </a:r>
          </a:p>
        </p:txBody>
      </p:sp>
      <p:sp>
        <p:nvSpPr>
          <p:cNvPr id="1360899" name="Rectangle 3"/>
          <p:cNvSpPr>
            <a:spLocks noGrp="1" noChangeArrowheads="1"/>
          </p:cNvSpPr>
          <p:nvPr>
            <p:ph type="body" idx="1"/>
          </p:nvPr>
        </p:nvSpPr>
        <p:spPr/>
        <p:txBody>
          <a:bodyPr/>
          <a:lstStyle/>
          <a:p>
            <a:pPr marL="342900" indent="-342900">
              <a:lnSpc>
                <a:spcPct val="90000"/>
              </a:lnSpc>
            </a:pPr>
            <a:r>
              <a:rPr lang="en-US" dirty="0">
                <a:latin typeface="Arial Narrow" charset="0"/>
              </a:rPr>
              <a:t>Unconstrained scheduling</a:t>
            </a:r>
          </a:p>
          <a:p>
            <a:pPr marL="342900" indent="-342900">
              <a:lnSpc>
                <a:spcPct val="90000"/>
              </a:lnSpc>
            </a:pPr>
            <a:r>
              <a:rPr lang="en-US" dirty="0">
                <a:latin typeface="Arial Narrow" charset="0"/>
              </a:rPr>
              <a:t>Scheduling with timing constraints:</a:t>
            </a:r>
          </a:p>
          <a:p>
            <a:pPr marL="742950" lvl="1" indent="-285750">
              <a:lnSpc>
                <a:spcPct val="90000"/>
              </a:lnSpc>
            </a:pPr>
            <a:r>
              <a:rPr lang="en-US" dirty="0">
                <a:latin typeface="Arial Narrow" charset="0"/>
              </a:rPr>
              <a:t>Latency</a:t>
            </a:r>
          </a:p>
          <a:p>
            <a:pPr marL="742950" lvl="1" indent="-285750">
              <a:lnSpc>
                <a:spcPct val="90000"/>
              </a:lnSpc>
            </a:pPr>
            <a:r>
              <a:rPr lang="en-US" dirty="0">
                <a:latin typeface="Arial Narrow" charset="0"/>
              </a:rPr>
              <a:t>Detailed timing constraints</a:t>
            </a:r>
          </a:p>
          <a:p>
            <a:pPr marL="342900" indent="-342900">
              <a:lnSpc>
                <a:spcPct val="90000"/>
              </a:lnSpc>
            </a:pPr>
            <a:r>
              <a:rPr lang="en-US" dirty="0">
                <a:latin typeface="Arial Narrow" charset="0"/>
              </a:rPr>
              <a:t>Scheduling with resource constraints</a:t>
            </a:r>
          </a:p>
          <a:p>
            <a:pPr marL="685800" lvl="1" indent="-342900">
              <a:lnSpc>
                <a:spcPct val="90000"/>
              </a:lnSpc>
            </a:pPr>
            <a:r>
              <a:rPr lang="en-US" dirty="0">
                <a:latin typeface="Arial Narrow" charset="0"/>
              </a:rPr>
              <a:t>Most </a:t>
            </a:r>
            <a:r>
              <a:rPr lang="en-US">
                <a:latin typeface="Arial Narrow" charset="0"/>
              </a:rPr>
              <a:t>common problem</a:t>
            </a:r>
          </a:p>
          <a:p>
            <a:pPr marL="685800" lvl="1" indent="-342900">
              <a:lnSpc>
                <a:spcPct val="90000"/>
              </a:lnSpc>
            </a:pPr>
            <a:r>
              <a:rPr lang="en-US">
                <a:latin typeface="Arial Narrow" charset="0"/>
              </a:rPr>
              <a:t>Computationally </a:t>
            </a:r>
            <a:r>
              <a:rPr lang="en-US" dirty="0">
                <a:latin typeface="Arial Narrow" charset="0"/>
              </a:rPr>
              <a:t>intractable</a:t>
            </a:r>
          </a:p>
          <a:p>
            <a:pPr marL="742950" lvl="1" indent="-285750">
              <a:lnSpc>
                <a:spcPct val="90000"/>
              </a:lnSpc>
            </a:pPr>
            <a:endParaRPr lang="en-US" sz="2000" dirty="0">
              <a:latin typeface="Arial Narrow" charset="0"/>
            </a:endParaRPr>
          </a:p>
          <a:p>
            <a:pPr marL="1143000" lvl="2"/>
            <a:endParaRPr lang="en-US" sz="1800" dirty="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08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6089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089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6089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60899">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6089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608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325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A8789EE-434B-EA4A-9B6A-A12A75EBEE08}" type="slidenum">
              <a:rPr lang="en-US" sz="1400" b="0"/>
              <a:pPr/>
              <a:t>50</a:t>
            </a:fld>
            <a:endParaRPr lang="en-US" sz="1400" b="0"/>
          </a:p>
        </p:txBody>
      </p:sp>
      <p:sp>
        <p:nvSpPr>
          <p:cNvPr id="53252" name="Rectangle 2"/>
          <p:cNvSpPr>
            <a:spLocks noGrp="1" noChangeArrowheads="1"/>
          </p:cNvSpPr>
          <p:nvPr>
            <p:ph type="title"/>
          </p:nvPr>
        </p:nvSpPr>
        <p:spPr/>
        <p:txBody>
          <a:bodyPr/>
          <a:lstStyle/>
          <a:p>
            <a:r>
              <a:rPr lang="en-US">
                <a:latin typeface="Arial Narrow" charset="0"/>
              </a:rPr>
              <a:t>Example: operation </a:t>
            </a:r>
            <a:r>
              <a:rPr lang="en-US" i="1">
                <a:latin typeface="Arial Narrow" charset="0"/>
              </a:rPr>
              <a:t>v</a:t>
            </a:r>
            <a:r>
              <a:rPr lang="en-US" baseline="-16000">
                <a:latin typeface="Arial Narrow" charset="0"/>
              </a:rPr>
              <a:t>6</a:t>
            </a:r>
          </a:p>
        </p:txBody>
      </p:sp>
      <p:sp>
        <p:nvSpPr>
          <p:cNvPr id="1465347" name="Rectangle 3"/>
          <p:cNvSpPr>
            <a:spLocks noGrp="1" noChangeArrowheads="1"/>
          </p:cNvSpPr>
          <p:nvPr>
            <p:ph type="body" idx="1"/>
          </p:nvPr>
        </p:nvSpPr>
        <p:spPr>
          <a:xfrm>
            <a:off x="279400" y="1085850"/>
            <a:ext cx="8458200" cy="5086350"/>
          </a:xfrm>
        </p:spPr>
        <p:txBody>
          <a:bodyPr/>
          <a:lstStyle/>
          <a:p>
            <a:pPr marL="342900" indent="-342900">
              <a:lnSpc>
                <a:spcPct val="100000"/>
              </a:lnSpc>
            </a:pPr>
            <a:r>
              <a:rPr lang="en-US" sz="2400">
                <a:latin typeface="Arial Narrow" charset="0"/>
              </a:rPr>
              <a:t>Op </a:t>
            </a:r>
            <a:r>
              <a:rPr lang="en-US" sz="2400">
                <a:solidFill>
                  <a:schemeClr val="tx2"/>
                </a:solidFill>
                <a:latin typeface="Arial Narrow" charset="0"/>
              </a:rPr>
              <a:t>v</a:t>
            </a:r>
            <a:r>
              <a:rPr lang="en-US" sz="2400" baseline="-25000">
                <a:solidFill>
                  <a:schemeClr val="tx2"/>
                </a:solidFill>
                <a:latin typeface="Arial Narrow" charset="0"/>
              </a:rPr>
              <a:t>6</a:t>
            </a:r>
            <a:r>
              <a:rPr lang="en-US" sz="2400">
                <a:solidFill>
                  <a:schemeClr val="tx2"/>
                </a:solidFill>
                <a:latin typeface="Arial Narrow" charset="0"/>
              </a:rPr>
              <a:t> </a:t>
            </a:r>
            <a:r>
              <a:rPr lang="en-US" sz="2400">
                <a:latin typeface="Arial Narrow" charset="0"/>
              </a:rPr>
              <a:t>can be scheduled in the first two steps</a:t>
            </a:r>
          </a:p>
          <a:p>
            <a:pPr marL="742950" lvl="1" indent="-285750">
              <a:lnSpc>
                <a:spcPct val="100000"/>
              </a:lnSpc>
              <a:buClr>
                <a:schemeClr val="tx1"/>
              </a:buClr>
              <a:buFont typeface="Monotype Sorts" charset="0"/>
              <a:buNone/>
            </a:pPr>
            <a:r>
              <a:rPr lang="en-US" sz="1800" i="1">
                <a:latin typeface="Arial Narrow" charset="0"/>
              </a:rPr>
              <a:t>p </a:t>
            </a:r>
            <a:r>
              <a:rPr lang="en-US" sz="1800">
                <a:latin typeface="Arial Narrow" charset="0"/>
              </a:rPr>
              <a:t>( 1 ) = 0.5; </a:t>
            </a:r>
            <a:r>
              <a:rPr lang="en-US" sz="1800" i="1">
                <a:latin typeface="Arial Narrow" charset="0"/>
              </a:rPr>
              <a:t>p</a:t>
            </a:r>
            <a:r>
              <a:rPr lang="en-US" sz="1800">
                <a:latin typeface="Arial Narrow" charset="0"/>
              </a:rPr>
              <a:t> (2) = 0.5; </a:t>
            </a:r>
            <a:r>
              <a:rPr lang="en-US" sz="1800" i="1">
                <a:latin typeface="Arial Narrow" charset="0"/>
              </a:rPr>
              <a:t>p </a:t>
            </a:r>
            <a:r>
              <a:rPr lang="en-US" sz="1800">
                <a:latin typeface="Arial Narrow" charset="0"/>
              </a:rPr>
              <a:t>( 3 ) = 0; </a:t>
            </a:r>
            <a:r>
              <a:rPr lang="en-US" sz="1800" i="1">
                <a:latin typeface="Arial Narrow" charset="0"/>
              </a:rPr>
              <a:t>p </a:t>
            </a:r>
            <a:r>
              <a:rPr lang="en-US" sz="1800">
                <a:latin typeface="Arial Narrow" charset="0"/>
              </a:rPr>
              <a:t>( 4 ) = 0</a:t>
            </a:r>
          </a:p>
          <a:p>
            <a:pPr marL="342900" indent="-342900">
              <a:lnSpc>
                <a:spcPct val="100000"/>
              </a:lnSpc>
            </a:pPr>
            <a:r>
              <a:rPr lang="en-US" sz="2400">
                <a:latin typeface="Arial Narrow" charset="0"/>
              </a:rPr>
              <a:t>Distribution: </a:t>
            </a:r>
            <a:r>
              <a:rPr lang="en-US" sz="2400">
                <a:solidFill>
                  <a:schemeClr val="tx2"/>
                </a:solidFill>
                <a:latin typeface="Arial Narrow" charset="0"/>
              </a:rPr>
              <a:t>q ( 1 ) = 2.8; q ( 2 ) = 2.3</a:t>
            </a:r>
          </a:p>
          <a:p>
            <a:pPr marL="342900" indent="-342900">
              <a:lnSpc>
                <a:spcPct val="100000"/>
              </a:lnSpc>
            </a:pPr>
            <a:r>
              <a:rPr lang="en-US" sz="2400">
                <a:latin typeface="Arial Narrow" charset="0"/>
              </a:rPr>
              <a:t>Assign </a:t>
            </a:r>
            <a:r>
              <a:rPr lang="en-US" sz="2400">
                <a:solidFill>
                  <a:schemeClr val="tx2"/>
                </a:solidFill>
                <a:latin typeface="Arial Narrow" charset="0"/>
              </a:rPr>
              <a:t>v</a:t>
            </a:r>
            <a:r>
              <a:rPr lang="en-US" sz="2400" baseline="-25000">
                <a:solidFill>
                  <a:schemeClr val="tx2"/>
                </a:solidFill>
                <a:latin typeface="Arial Narrow" charset="0"/>
              </a:rPr>
              <a:t>6</a:t>
            </a:r>
            <a:r>
              <a:rPr lang="en-US" sz="2400">
                <a:latin typeface="Arial Narrow" charset="0"/>
              </a:rPr>
              <a:t> to step 1:</a:t>
            </a:r>
          </a:p>
          <a:p>
            <a:pPr marL="742950" lvl="1" indent="-285750">
              <a:lnSpc>
                <a:spcPct val="100000"/>
              </a:lnSpc>
            </a:pPr>
            <a:r>
              <a:rPr lang="en-US" sz="2000">
                <a:latin typeface="Arial Narrow" charset="0"/>
              </a:rPr>
              <a:t>variation in probability</a:t>
            </a:r>
            <a:r>
              <a:rPr lang="en-US" sz="2000" i="1">
                <a:latin typeface="Arial Narrow" charset="0"/>
              </a:rPr>
              <a:t> </a:t>
            </a:r>
            <a:r>
              <a:rPr lang="en-US" sz="2000">
                <a:latin typeface="Arial Narrow" charset="0"/>
              </a:rPr>
              <a:t>1 – 0.5 = 0.5</a:t>
            </a:r>
            <a:r>
              <a:rPr lang="en-US" sz="2000" i="1">
                <a:latin typeface="Arial Narrow" charset="0"/>
              </a:rPr>
              <a:t> </a:t>
            </a:r>
            <a:r>
              <a:rPr lang="en-US" sz="2000">
                <a:latin typeface="Arial Narrow" charset="0"/>
              </a:rPr>
              <a:t>for step 1</a:t>
            </a:r>
            <a:endParaRPr lang="en-US" sz="2000" i="1">
              <a:latin typeface="Arial Narrow" charset="0"/>
            </a:endParaRPr>
          </a:p>
          <a:p>
            <a:pPr marL="742950" lvl="1" indent="-285750">
              <a:lnSpc>
                <a:spcPct val="100000"/>
              </a:lnSpc>
            </a:pPr>
            <a:r>
              <a:rPr lang="en-US" sz="2000">
                <a:latin typeface="Arial Narrow" charset="0"/>
              </a:rPr>
              <a:t>variation in probability</a:t>
            </a:r>
            <a:r>
              <a:rPr lang="en-US" sz="2000" i="1">
                <a:latin typeface="Arial Narrow" charset="0"/>
              </a:rPr>
              <a:t> </a:t>
            </a:r>
            <a:r>
              <a:rPr lang="en-US" sz="2000">
                <a:latin typeface="Arial Narrow" charset="0"/>
              </a:rPr>
              <a:t>0 – 0.5 = -0.5 for step 2</a:t>
            </a:r>
          </a:p>
          <a:p>
            <a:pPr marL="342900" indent="-342900">
              <a:lnSpc>
                <a:spcPct val="100000"/>
              </a:lnSpc>
            </a:pPr>
            <a:r>
              <a:rPr lang="en-US" sz="2400">
                <a:latin typeface="Arial Narrow" charset="0"/>
              </a:rPr>
              <a:t>Self-force: 2.8 </a:t>
            </a:r>
            <a:r>
              <a:rPr lang="en-US" sz="2400" b="0" baseline="-10000">
                <a:latin typeface="Arial Narrow" charset="0"/>
              </a:rPr>
              <a:t>* </a:t>
            </a:r>
            <a:r>
              <a:rPr lang="en-US" sz="2400">
                <a:latin typeface="Arial Narrow" charset="0"/>
              </a:rPr>
              <a:t>0.5 – 2.3 </a:t>
            </a:r>
            <a:r>
              <a:rPr lang="en-US" sz="2400" b="0" baseline="-10000">
                <a:latin typeface="Arial Narrow" charset="0"/>
              </a:rPr>
              <a:t>*</a:t>
            </a:r>
            <a:r>
              <a:rPr lang="en-US" sz="2400">
                <a:latin typeface="Arial Narrow" charset="0"/>
              </a:rPr>
              <a:t> 0.5 = + 0.25</a:t>
            </a:r>
          </a:p>
          <a:p>
            <a:pPr marL="342900" indent="-342900">
              <a:lnSpc>
                <a:spcPct val="100000"/>
              </a:lnSpc>
            </a:pPr>
            <a:r>
              <a:rPr lang="en-US" sz="2400">
                <a:latin typeface="Arial Narrow" charset="0"/>
              </a:rPr>
              <a:t>No successor force</a:t>
            </a:r>
          </a:p>
          <a:p>
            <a:pPr marL="342900" indent="-342900">
              <a:lnSpc>
                <a:spcPct val="100000"/>
              </a:lnSpc>
            </a:pPr>
            <a:endParaRPr lang="en-US" sz="2000" i="1">
              <a:latin typeface="Arial Narrow" charset="0"/>
            </a:endParaRPr>
          </a:p>
          <a:p>
            <a:pPr marL="742950" lvl="1" indent="-285750">
              <a:lnSpc>
                <a:spcPct val="100000"/>
              </a:lnSpc>
            </a:pPr>
            <a:endParaRPr lang="en-US" sz="1800" i="1">
              <a:latin typeface="Arial Narrow" charset="0"/>
            </a:endParaRPr>
          </a:p>
          <a:p>
            <a:pPr marL="742950" lvl="1" indent="-285750">
              <a:lnSpc>
                <a:spcPct val="100000"/>
              </a:lnSpc>
            </a:pPr>
            <a:endParaRPr lang="en-US" sz="1800" i="1">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534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6534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6534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65347">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65347">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653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427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7A58A300-B100-D349-80C7-EAD798732019}" type="slidenum">
              <a:rPr lang="en-US" sz="1400" b="0"/>
              <a:pPr/>
              <a:t>51</a:t>
            </a:fld>
            <a:endParaRPr lang="en-US" sz="1400" b="0"/>
          </a:p>
        </p:txBody>
      </p:sp>
      <p:sp>
        <p:nvSpPr>
          <p:cNvPr id="54276" name="Rectangle 2"/>
          <p:cNvSpPr>
            <a:spLocks noGrp="1" noChangeArrowheads="1"/>
          </p:cNvSpPr>
          <p:nvPr>
            <p:ph type="title"/>
          </p:nvPr>
        </p:nvSpPr>
        <p:spPr/>
        <p:txBody>
          <a:bodyPr/>
          <a:lstStyle/>
          <a:p>
            <a:r>
              <a:rPr lang="en-US">
                <a:latin typeface="Arial Narrow" charset="0"/>
              </a:rPr>
              <a:t>Example: operation </a:t>
            </a:r>
            <a:r>
              <a:rPr lang="en-US" i="1">
                <a:latin typeface="Arial Narrow" charset="0"/>
              </a:rPr>
              <a:t>v</a:t>
            </a:r>
            <a:r>
              <a:rPr lang="en-US" baseline="-16000">
                <a:latin typeface="Arial Narrow" charset="0"/>
              </a:rPr>
              <a:t>6</a:t>
            </a:r>
          </a:p>
        </p:txBody>
      </p:sp>
      <p:sp>
        <p:nvSpPr>
          <p:cNvPr id="1466371" name="Rectangle 3"/>
          <p:cNvSpPr>
            <a:spLocks noGrp="1" noChangeArrowheads="1"/>
          </p:cNvSpPr>
          <p:nvPr>
            <p:ph type="body" idx="1"/>
          </p:nvPr>
        </p:nvSpPr>
        <p:spPr>
          <a:xfrm>
            <a:off x="304800" y="1038225"/>
            <a:ext cx="8347075" cy="5075238"/>
          </a:xfrm>
        </p:spPr>
        <p:txBody>
          <a:bodyPr/>
          <a:lstStyle/>
          <a:p>
            <a:pPr marL="342900" indent="-342900">
              <a:lnSpc>
                <a:spcPct val="90000"/>
              </a:lnSpc>
            </a:pPr>
            <a:r>
              <a:rPr lang="en-US">
                <a:latin typeface="Arial Narrow" charset="0"/>
              </a:rPr>
              <a:t>Assign </a:t>
            </a:r>
            <a:r>
              <a:rPr lang="en-US" i="1">
                <a:solidFill>
                  <a:schemeClr val="tx2"/>
                </a:solidFill>
                <a:latin typeface="Arial Narrow" charset="0"/>
              </a:rPr>
              <a:t>v</a:t>
            </a:r>
            <a:r>
              <a:rPr lang="en-US" b="0" baseline="-16000">
                <a:solidFill>
                  <a:schemeClr val="tx2"/>
                </a:solidFill>
                <a:latin typeface="Arial Narrow" charset="0"/>
              </a:rPr>
              <a:t>6</a:t>
            </a:r>
            <a:r>
              <a:rPr lang="en-US" i="1">
                <a:latin typeface="Arial Narrow" charset="0"/>
              </a:rPr>
              <a:t> </a:t>
            </a:r>
            <a:r>
              <a:rPr lang="en-US">
                <a:latin typeface="Arial Narrow" charset="0"/>
              </a:rPr>
              <a:t>to step 2:</a:t>
            </a:r>
          </a:p>
          <a:p>
            <a:pPr marL="742950" lvl="1" indent="-285750">
              <a:lnSpc>
                <a:spcPct val="90000"/>
              </a:lnSpc>
            </a:pPr>
            <a:r>
              <a:rPr lang="en-US">
                <a:latin typeface="Arial Narrow" charset="0"/>
              </a:rPr>
              <a:t>variation in probability</a:t>
            </a:r>
            <a:r>
              <a:rPr lang="en-US" i="1">
                <a:latin typeface="Arial Narrow" charset="0"/>
              </a:rPr>
              <a:t> </a:t>
            </a:r>
            <a:r>
              <a:rPr lang="en-US">
                <a:latin typeface="Arial Narrow" charset="0"/>
              </a:rPr>
              <a:t>0 – 0.5 = -0.5</a:t>
            </a:r>
            <a:r>
              <a:rPr lang="en-US" i="1">
                <a:latin typeface="Arial Narrow" charset="0"/>
              </a:rPr>
              <a:t> </a:t>
            </a:r>
            <a:r>
              <a:rPr lang="en-US">
                <a:latin typeface="Arial Narrow" charset="0"/>
              </a:rPr>
              <a:t>for step 1</a:t>
            </a:r>
            <a:endParaRPr lang="en-US" i="1">
              <a:latin typeface="Arial Narrow" charset="0"/>
            </a:endParaRPr>
          </a:p>
          <a:p>
            <a:pPr marL="742950" lvl="1" indent="-285750">
              <a:lnSpc>
                <a:spcPct val="90000"/>
              </a:lnSpc>
            </a:pPr>
            <a:r>
              <a:rPr lang="en-US">
                <a:latin typeface="Arial Narrow" charset="0"/>
              </a:rPr>
              <a:t>variation in probability</a:t>
            </a:r>
            <a:r>
              <a:rPr lang="en-US" i="1">
                <a:latin typeface="Arial Narrow" charset="0"/>
              </a:rPr>
              <a:t> </a:t>
            </a:r>
            <a:r>
              <a:rPr lang="en-US">
                <a:latin typeface="Arial Narrow" charset="0"/>
              </a:rPr>
              <a:t>1 – 0.5 = 0.5 for step 2</a:t>
            </a:r>
          </a:p>
          <a:p>
            <a:pPr marL="342900" indent="-342900">
              <a:lnSpc>
                <a:spcPct val="90000"/>
              </a:lnSpc>
            </a:pPr>
            <a:r>
              <a:rPr lang="en-US">
                <a:latin typeface="Arial Narrow" charset="0"/>
              </a:rPr>
              <a:t>Self-force: - 2.8 </a:t>
            </a:r>
            <a:r>
              <a:rPr lang="en-US" b="0" baseline="-10000">
                <a:latin typeface="Arial Narrow" charset="0"/>
              </a:rPr>
              <a:t>* </a:t>
            </a:r>
            <a:r>
              <a:rPr lang="en-US">
                <a:latin typeface="Arial Narrow" charset="0"/>
              </a:rPr>
              <a:t>0.5 + 2.3 </a:t>
            </a:r>
            <a:r>
              <a:rPr lang="en-US" b="0" baseline="-10000">
                <a:latin typeface="Arial Narrow" charset="0"/>
              </a:rPr>
              <a:t>*</a:t>
            </a:r>
            <a:r>
              <a:rPr lang="en-US">
                <a:latin typeface="Arial Narrow" charset="0"/>
              </a:rPr>
              <a:t> 0.5 = - 0.25</a:t>
            </a:r>
          </a:p>
          <a:p>
            <a:pPr marL="342900" indent="-342900">
              <a:lnSpc>
                <a:spcPct val="90000"/>
              </a:lnSpc>
            </a:pPr>
            <a:r>
              <a:rPr lang="en-US">
                <a:latin typeface="Arial Narrow" charset="0"/>
              </a:rPr>
              <a:t>Successor-force:</a:t>
            </a:r>
          </a:p>
          <a:p>
            <a:pPr marL="742950" lvl="1" indent="-285750">
              <a:lnSpc>
                <a:spcPct val="90000"/>
              </a:lnSpc>
            </a:pPr>
            <a:r>
              <a:rPr lang="en-US">
                <a:latin typeface="Arial Narrow" charset="0"/>
              </a:rPr>
              <a:t>Operation </a:t>
            </a:r>
            <a:r>
              <a:rPr lang="en-US" i="1">
                <a:solidFill>
                  <a:schemeClr val="tx2"/>
                </a:solidFill>
                <a:latin typeface="Arial Narrow" charset="0"/>
              </a:rPr>
              <a:t>v</a:t>
            </a:r>
            <a:r>
              <a:rPr lang="en-US" b="0" baseline="-16000">
                <a:solidFill>
                  <a:schemeClr val="tx2"/>
                </a:solidFill>
                <a:latin typeface="Arial Narrow" charset="0"/>
              </a:rPr>
              <a:t>7</a:t>
            </a:r>
            <a:r>
              <a:rPr lang="en-US" i="1">
                <a:latin typeface="Arial Narrow" charset="0"/>
              </a:rPr>
              <a:t> </a:t>
            </a:r>
            <a:r>
              <a:rPr lang="en-US">
                <a:latin typeface="Arial Narrow" charset="0"/>
              </a:rPr>
              <a:t>assigned to step 3</a:t>
            </a:r>
          </a:p>
          <a:p>
            <a:pPr marL="742950" lvl="1" indent="-285750">
              <a:lnSpc>
                <a:spcPct val="90000"/>
              </a:lnSpc>
            </a:pPr>
            <a:r>
              <a:rPr lang="en-US">
                <a:latin typeface="Arial Narrow" charset="0"/>
              </a:rPr>
              <a:t>Succ. force is 2.3 ( 0- 0.5 ) + 0.8 ( 1 – 0.5 ) = - .75</a:t>
            </a:r>
          </a:p>
          <a:p>
            <a:pPr marL="342900" indent="-342900">
              <a:lnSpc>
                <a:spcPct val="90000"/>
              </a:lnSpc>
            </a:pPr>
            <a:r>
              <a:rPr lang="en-US">
                <a:latin typeface="Arial Narrow" charset="0"/>
              </a:rPr>
              <a:t>Total force = -1</a:t>
            </a:r>
            <a:endParaRPr lang="en-US" i="1">
              <a:latin typeface="Arial Narrow" charset="0"/>
            </a:endParaRPr>
          </a:p>
          <a:p>
            <a:pPr marL="742950" lvl="1" indent="-285750">
              <a:lnSpc>
                <a:spcPct val="90000"/>
              </a:lnSpc>
            </a:pPr>
            <a:endParaRPr lang="en-US" i="1">
              <a:latin typeface="Arial Narrow" charset="0"/>
            </a:endParaRPr>
          </a:p>
          <a:p>
            <a:pPr marL="742950" lvl="1" indent="-285750">
              <a:lnSpc>
                <a:spcPct val="90000"/>
              </a:lnSpc>
            </a:pPr>
            <a:endParaRPr lang="en-US" i="1">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6371">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66371">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66371">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6637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663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529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D85386E-C46F-DD4E-85BD-E88AB3BFF7B4}" type="slidenum">
              <a:rPr lang="en-US" sz="1400" b="0"/>
              <a:pPr/>
              <a:t>52</a:t>
            </a:fld>
            <a:endParaRPr lang="en-US" sz="1400" b="0"/>
          </a:p>
        </p:txBody>
      </p:sp>
      <p:sp>
        <p:nvSpPr>
          <p:cNvPr id="55300" name="Rectangle 2"/>
          <p:cNvSpPr>
            <a:spLocks noGrp="1" noChangeArrowheads="1"/>
          </p:cNvSpPr>
          <p:nvPr>
            <p:ph type="title"/>
          </p:nvPr>
        </p:nvSpPr>
        <p:spPr/>
        <p:txBody>
          <a:bodyPr/>
          <a:lstStyle/>
          <a:p>
            <a:r>
              <a:rPr lang="en-US">
                <a:latin typeface="Arial Narrow" charset="0"/>
              </a:rPr>
              <a:t>Example: operation </a:t>
            </a:r>
            <a:r>
              <a:rPr lang="en-US" i="1">
                <a:latin typeface="Arial Narrow" charset="0"/>
              </a:rPr>
              <a:t>v</a:t>
            </a:r>
            <a:r>
              <a:rPr lang="en-US" i="1" baseline="-16000">
                <a:latin typeface="Arial Narrow" charset="0"/>
              </a:rPr>
              <a:t>6</a:t>
            </a:r>
          </a:p>
        </p:txBody>
      </p:sp>
      <p:sp>
        <p:nvSpPr>
          <p:cNvPr id="55301" name="Rectangle 3"/>
          <p:cNvSpPr>
            <a:spLocks noGrp="1" noChangeArrowheads="1"/>
          </p:cNvSpPr>
          <p:nvPr>
            <p:ph type="body" idx="1"/>
          </p:nvPr>
        </p:nvSpPr>
        <p:spPr/>
        <p:txBody>
          <a:bodyPr/>
          <a:lstStyle/>
          <a:p>
            <a:r>
              <a:rPr lang="en-US">
                <a:latin typeface="Arial Narrow" charset="0"/>
              </a:rPr>
              <a:t>Total force in step 1 = + 0.25</a:t>
            </a:r>
          </a:p>
          <a:p>
            <a:r>
              <a:rPr lang="en-US">
                <a:latin typeface="Arial Narrow" charset="0"/>
              </a:rPr>
              <a:t>Total force in step 2 = -1</a:t>
            </a:r>
          </a:p>
          <a:p>
            <a:r>
              <a:rPr lang="en-US">
                <a:latin typeface="Arial Narrow" charset="0"/>
              </a:rPr>
              <a:t>Conclusion:</a:t>
            </a:r>
          </a:p>
          <a:p>
            <a:pPr lvl="1"/>
            <a:r>
              <a:rPr lang="en-US">
                <a:latin typeface="Arial Narrow" charset="0"/>
              </a:rPr>
              <a:t>Least force is for step 2</a:t>
            </a:r>
          </a:p>
          <a:p>
            <a:pPr lvl="1"/>
            <a:r>
              <a:rPr lang="en-US">
                <a:latin typeface="Arial Narrow" charset="0"/>
              </a:rPr>
              <a:t>Assigning </a:t>
            </a:r>
            <a:r>
              <a:rPr lang="en-US" i="1">
                <a:solidFill>
                  <a:schemeClr val="tx2"/>
                </a:solidFill>
                <a:latin typeface="Arial Narrow" charset="0"/>
              </a:rPr>
              <a:t>v</a:t>
            </a:r>
            <a:r>
              <a:rPr lang="en-US" b="0" i="1" baseline="-16000">
                <a:solidFill>
                  <a:schemeClr val="tx2"/>
                </a:solidFill>
                <a:latin typeface="Arial Narrow" charset="0"/>
              </a:rPr>
              <a:t>6</a:t>
            </a:r>
            <a:r>
              <a:rPr lang="en-US" i="1">
                <a:latin typeface="Arial Narrow" charset="0"/>
              </a:rPr>
              <a:t> </a:t>
            </a:r>
            <a:r>
              <a:rPr lang="en-US">
                <a:latin typeface="Arial Narrow" charset="0"/>
              </a:rPr>
              <a:t>to step 2 reduces concurrency</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632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DFDAB58-5CB3-0549-B7E0-A4E14395036D}" type="slidenum">
              <a:rPr lang="en-US" sz="1400" b="0"/>
              <a:pPr/>
              <a:t>53</a:t>
            </a:fld>
            <a:endParaRPr lang="en-US" sz="1400" b="0"/>
          </a:p>
        </p:txBody>
      </p:sp>
      <p:sp>
        <p:nvSpPr>
          <p:cNvPr id="56324" name="Rectangle 2"/>
          <p:cNvSpPr>
            <a:spLocks noGrp="1" noChangeArrowheads="1"/>
          </p:cNvSpPr>
          <p:nvPr>
            <p:ph type="title"/>
          </p:nvPr>
        </p:nvSpPr>
        <p:spPr>
          <a:xfrm>
            <a:off x="0" y="0"/>
            <a:ext cx="9144000" cy="1014413"/>
          </a:xfrm>
        </p:spPr>
        <p:txBody>
          <a:bodyPr/>
          <a:lstStyle/>
          <a:p>
            <a:r>
              <a:rPr lang="en-US" sz="2800">
                <a:latin typeface="Arial Narrow" charset="0"/>
              </a:rPr>
              <a:t>Force-directed scheduling algorithm for minimum resources</a:t>
            </a:r>
            <a:endParaRPr lang="en-US">
              <a:latin typeface="Arial Narrow" charset="0"/>
            </a:endParaRPr>
          </a:p>
        </p:txBody>
      </p:sp>
      <p:sp>
        <p:nvSpPr>
          <p:cNvPr id="56325" name="Rectangle 3"/>
          <p:cNvSpPr>
            <a:spLocks noGrp="1" noChangeArrowheads="1"/>
          </p:cNvSpPr>
          <p:nvPr>
            <p:ph type="body" idx="1"/>
          </p:nvPr>
        </p:nvSpPr>
        <p:spPr>
          <a:xfrm>
            <a:off x="296863" y="1255713"/>
            <a:ext cx="8610600" cy="4114800"/>
          </a:xfrm>
        </p:spPr>
        <p:txBody>
          <a:bodyPr/>
          <a:lstStyle/>
          <a:p>
            <a:pPr marL="342900" indent="-342900">
              <a:lnSpc>
                <a:spcPct val="90000"/>
              </a:lnSpc>
              <a:buFont typeface="Monotype Sorts" charset="0"/>
              <a:buNone/>
            </a:pPr>
            <a:r>
              <a:rPr lang="en-US" sz="2400">
                <a:latin typeface="Arial Narrow" charset="0"/>
              </a:rPr>
              <a:t>FDS ( </a:t>
            </a:r>
            <a:r>
              <a:rPr lang="en-US" sz="2400">
                <a:solidFill>
                  <a:schemeClr val="tx2"/>
                </a:solidFill>
                <a:latin typeface="Arial Narrow" charset="0"/>
              </a:rPr>
              <a:t>G ( V, E ),  </a:t>
            </a:r>
            <a:r>
              <a:rPr lang="el-GR" sz="2400">
                <a:solidFill>
                  <a:schemeClr val="tx2"/>
                </a:solidFill>
                <a:latin typeface="Lucida Grande" charset="0"/>
                <a:cs typeface="Arial" charset="0"/>
              </a:rPr>
              <a:t>λ</a:t>
            </a:r>
            <a:r>
              <a:rPr lang="en-US" sz="2400">
                <a:latin typeface="Arial Narrow" charset="0"/>
              </a:rPr>
              <a:t> ) {</a:t>
            </a:r>
          </a:p>
          <a:p>
            <a:pPr marL="742950" lvl="1" indent="-285750">
              <a:lnSpc>
                <a:spcPct val="90000"/>
              </a:lnSpc>
              <a:buFont typeface="Monotype Sorts" charset="0"/>
              <a:buNone/>
            </a:pPr>
            <a:r>
              <a:rPr lang="en-US" sz="2000" b="0">
                <a:latin typeface="Arial Narrow" charset="0"/>
              </a:rPr>
              <a:t>repeat </a:t>
            </a:r>
            <a:r>
              <a:rPr lang="en-US" sz="2000">
                <a:latin typeface="Arial Narrow" charset="0"/>
              </a:rPr>
              <a:t>{</a:t>
            </a:r>
          </a:p>
          <a:p>
            <a:pPr marL="1143000" lvl="2">
              <a:buFont typeface="Monotype Sorts" charset="0"/>
              <a:buNone/>
            </a:pPr>
            <a:r>
              <a:rPr lang="en-US" sz="1800">
                <a:latin typeface="Arial Narrow" charset="0"/>
              </a:rPr>
              <a:t>Compute/update the time-frames;</a:t>
            </a:r>
          </a:p>
          <a:p>
            <a:pPr marL="1143000" lvl="2">
              <a:buFont typeface="Monotype Sorts" charset="0"/>
              <a:buNone/>
            </a:pPr>
            <a:r>
              <a:rPr lang="en-US" sz="1800">
                <a:latin typeface="Arial Narrow" charset="0"/>
              </a:rPr>
              <a:t>Compute the operation and type probabilities;</a:t>
            </a:r>
          </a:p>
          <a:p>
            <a:pPr marL="1143000" lvl="2">
              <a:buFont typeface="Monotype Sorts" charset="0"/>
              <a:buNone/>
            </a:pPr>
            <a:r>
              <a:rPr lang="en-US" sz="1800">
                <a:latin typeface="Arial Narrow" charset="0"/>
              </a:rPr>
              <a:t>Compute the self-forces, p/s-forces and total forces;</a:t>
            </a:r>
          </a:p>
          <a:p>
            <a:pPr marL="1143000" lvl="2">
              <a:buFont typeface="Monotype Sorts" charset="0"/>
              <a:buNone/>
            </a:pPr>
            <a:r>
              <a:rPr lang="en-US" sz="1800">
                <a:latin typeface="Arial Narrow" charset="0"/>
              </a:rPr>
              <a:t>Schedule the op. with least force;</a:t>
            </a:r>
          </a:p>
          <a:p>
            <a:pPr marL="742950" lvl="1" indent="-285750">
              <a:lnSpc>
                <a:spcPct val="90000"/>
              </a:lnSpc>
              <a:buFont typeface="Monotype Sorts" charset="0"/>
              <a:buNone/>
            </a:pPr>
            <a:r>
              <a:rPr lang="en-US" sz="2000">
                <a:latin typeface="Arial Narrow" charset="0"/>
              </a:rPr>
              <a:t>}</a:t>
            </a:r>
            <a:r>
              <a:rPr lang="en-US" sz="2000" b="0">
                <a:latin typeface="Arial Narrow" charset="0"/>
              </a:rPr>
              <a:t> until </a:t>
            </a:r>
            <a:r>
              <a:rPr lang="en-US" sz="2000">
                <a:latin typeface="Arial Narrow" charset="0"/>
              </a:rPr>
              <a:t>(all operations are scheduled)</a:t>
            </a:r>
          </a:p>
          <a:p>
            <a:pPr marL="742950" lvl="1" indent="-285750">
              <a:lnSpc>
                <a:spcPct val="90000"/>
              </a:lnSpc>
              <a:buFont typeface="Monotype Sorts" charset="0"/>
              <a:buNone/>
            </a:pPr>
            <a:r>
              <a:rPr lang="en-US" sz="2000" b="0">
                <a:latin typeface="Arial Narrow" charset="0"/>
              </a:rPr>
              <a:t>return (</a:t>
            </a:r>
            <a:r>
              <a:rPr lang="en-US" sz="2000" b="0">
                <a:solidFill>
                  <a:schemeClr val="tx2"/>
                </a:solidFill>
                <a:latin typeface="Arial Narrow" charset="0"/>
              </a:rPr>
              <a:t>t</a:t>
            </a:r>
            <a:r>
              <a:rPr lang="en-US" sz="2000" b="0">
                <a:latin typeface="Arial Narrow" charset="0"/>
              </a:rPr>
              <a:t>)</a:t>
            </a:r>
            <a:r>
              <a:rPr lang="en-US" sz="2000">
                <a:latin typeface="Arial Narrow" charset="0"/>
              </a:rPr>
              <a:t>;</a:t>
            </a:r>
          </a:p>
          <a:p>
            <a:pPr marL="342900" indent="-342900">
              <a:lnSpc>
                <a:spcPct val="90000"/>
              </a:lnSpc>
              <a:buFont typeface="Monotype Sorts" charset="0"/>
              <a:buNone/>
            </a:pPr>
            <a:r>
              <a:rPr lang="en-US" sz="2400">
                <a:latin typeface="Arial Narrow" charset="0"/>
              </a:rPr>
              <a:t>}</a:t>
            </a:r>
          </a:p>
          <a:p>
            <a:pPr marL="742950" lvl="1" indent="-285750">
              <a:lnSpc>
                <a:spcPct val="90000"/>
              </a:lnSpc>
            </a:pPr>
            <a:endParaRPr lang="en-US" sz="2000" b="0">
              <a:latin typeface="Arial Narrow" charset="0"/>
            </a:endParaRPr>
          </a:p>
          <a:p>
            <a:pPr marL="1143000" lvl="2"/>
            <a:endParaRPr lang="en-US" sz="1800" b="0">
              <a:latin typeface="Arial Narrow" charset="0"/>
            </a:endParaRPr>
          </a:p>
        </p:txBody>
      </p:sp>
      <p:sp>
        <p:nvSpPr>
          <p:cNvPr id="56326" name="Line 4"/>
          <p:cNvSpPr>
            <a:spLocks noChangeShapeType="1"/>
          </p:cNvSpPr>
          <p:nvPr/>
        </p:nvSpPr>
        <p:spPr bwMode="auto">
          <a:xfrm>
            <a:off x="2309813" y="1257300"/>
            <a:ext cx="287337" cy="0"/>
          </a:xfrm>
          <a:prstGeom prst="line">
            <a:avLst/>
          </a:prstGeom>
          <a:noFill/>
          <a:ln w="19050">
            <a:solidFill>
              <a:schemeClr val="bg2"/>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734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734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17F9BD3F-D7B7-0D42-88D0-F70CD2899990}" type="slidenum">
              <a:rPr lang="en-US" sz="1400" b="0"/>
              <a:pPr/>
              <a:t>54</a:t>
            </a:fld>
            <a:endParaRPr lang="en-US" sz="1400" b="0"/>
          </a:p>
        </p:txBody>
      </p:sp>
      <p:sp>
        <p:nvSpPr>
          <p:cNvPr id="57348" name="Rectangle 2"/>
          <p:cNvSpPr>
            <a:spLocks noGrp="1" noChangeArrowheads="1"/>
          </p:cNvSpPr>
          <p:nvPr>
            <p:ph type="title"/>
          </p:nvPr>
        </p:nvSpPr>
        <p:spPr/>
        <p:txBody>
          <a:bodyPr/>
          <a:lstStyle/>
          <a:p>
            <a:r>
              <a:rPr lang="en-US">
                <a:latin typeface="Arial Narrow" charset="0"/>
              </a:rPr>
              <a:t>Scheduling and chaining</a:t>
            </a:r>
          </a:p>
        </p:txBody>
      </p:sp>
      <p:sp>
        <p:nvSpPr>
          <p:cNvPr id="57349" name="Rectangle 3"/>
          <p:cNvSpPr>
            <a:spLocks noGrp="1" noChangeArrowheads="1"/>
          </p:cNvSpPr>
          <p:nvPr>
            <p:ph type="body" idx="1"/>
          </p:nvPr>
        </p:nvSpPr>
        <p:spPr/>
        <p:txBody>
          <a:bodyPr/>
          <a:lstStyle/>
          <a:p>
            <a:pPr marL="342900" indent="-342900">
              <a:lnSpc>
                <a:spcPct val="110000"/>
              </a:lnSpc>
            </a:pPr>
            <a:r>
              <a:rPr lang="en-US">
                <a:latin typeface="Arial Narrow" charset="0"/>
              </a:rPr>
              <a:t>Consider propagation delays of resources not in terms of cycles</a:t>
            </a:r>
          </a:p>
          <a:p>
            <a:pPr marL="342900" indent="-342900">
              <a:lnSpc>
                <a:spcPct val="90000"/>
              </a:lnSpc>
            </a:pPr>
            <a:r>
              <a:rPr lang="en-US">
                <a:latin typeface="Arial Narrow" charset="0"/>
              </a:rPr>
              <a:t>Use scheduling to </a:t>
            </a:r>
            <a:r>
              <a:rPr lang="en-US" i="1">
                <a:latin typeface="Arial Narrow" charset="0"/>
              </a:rPr>
              <a:t>chain</a:t>
            </a:r>
            <a:r>
              <a:rPr lang="en-US">
                <a:latin typeface="Arial Narrow" charset="0"/>
              </a:rPr>
              <a:t> multiple operations in the same control step</a:t>
            </a:r>
          </a:p>
          <a:p>
            <a:pPr marL="342900" indent="-342900">
              <a:lnSpc>
                <a:spcPct val="90000"/>
              </a:lnSpc>
            </a:pPr>
            <a:r>
              <a:rPr lang="en-US">
                <a:latin typeface="Arial Narrow" charset="0"/>
              </a:rPr>
              <a:t>Useful technique to explore effect of </a:t>
            </a:r>
            <a:r>
              <a:rPr lang="en-US" i="1">
                <a:latin typeface="Arial Narrow" charset="0"/>
              </a:rPr>
              <a:t>cycle-time</a:t>
            </a:r>
            <a:r>
              <a:rPr lang="en-US">
                <a:latin typeface="Arial Narrow" charset="0"/>
              </a:rPr>
              <a:t> on area/latency trade-off</a:t>
            </a:r>
          </a:p>
          <a:p>
            <a:pPr marL="342900" indent="-342900">
              <a:lnSpc>
                <a:spcPct val="90000"/>
              </a:lnSpc>
            </a:pPr>
            <a:r>
              <a:rPr lang="en-US">
                <a:latin typeface="Arial Narrow" charset="0"/>
              </a:rPr>
              <a:t>Algorithms:</a:t>
            </a:r>
          </a:p>
          <a:p>
            <a:pPr marL="742950" lvl="1" indent="-285750">
              <a:lnSpc>
                <a:spcPct val="90000"/>
              </a:lnSpc>
            </a:pPr>
            <a:r>
              <a:rPr lang="en-US">
                <a:latin typeface="Arial Narrow" charset="0"/>
              </a:rPr>
              <a:t>ILP, ALAP/ASAP, list scheduling</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837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837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BFD09184-40BE-D641-BA62-1A8FB75A1186}" type="slidenum">
              <a:rPr lang="en-US" sz="1400" b="0"/>
              <a:pPr/>
              <a:t>55</a:t>
            </a:fld>
            <a:endParaRPr lang="en-US" sz="1400" b="0"/>
          </a:p>
        </p:txBody>
      </p:sp>
      <p:sp>
        <p:nvSpPr>
          <p:cNvPr id="58372" name="Rectangle 2"/>
          <p:cNvSpPr>
            <a:spLocks noGrp="1" noChangeArrowheads="1"/>
          </p:cNvSpPr>
          <p:nvPr>
            <p:ph type="title"/>
          </p:nvPr>
        </p:nvSpPr>
        <p:spPr>
          <a:xfrm>
            <a:off x="684213" y="228600"/>
            <a:ext cx="7772400" cy="555625"/>
          </a:xfrm>
        </p:spPr>
        <p:txBody>
          <a:bodyPr/>
          <a:lstStyle/>
          <a:p>
            <a:r>
              <a:rPr lang="en-US">
                <a:latin typeface="Arial Narrow" charset="0"/>
              </a:rPr>
              <a:t>Example</a:t>
            </a:r>
          </a:p>
        </p:txBody>
      </p:sp>
      <p:sp>
        <p:nvSpPr>
          <p:cNvPr id="58373" name="Rectangle 3"/>
          <p:cNvSpPr>
            <a:spLocks noGrp="1" noChangeArrowheads="1"/>
          </p:cNvSpPr>
          <p:nvPr>
            <p:ph type="body" idx="1"/>
          </p:nvPr>
        </p:nvSpPr>
        <p:spPr>
          <a:xfrm>
            <a:off x="684213" y="5805488"/>
            <a:ext cx="7772400" cy="434975"/>
          </a:xfrm>
        </p:spPr>
        <p:txBody>
          <a:bodyPr/>
          <a:lstStyle/>
          <a:p>
            <a:pPr>
              <a:lnSpc>
                <a:spcPct val="80000"/>
              </a:lnSpc>
            </a:pPr>
            <a:r>
              <a:rPr lang="en-US">
                <a:latin typeface="Arial Narrow" charset="0"/>
              </a:rPr>
              <a:t>Cycle-time: 60</a:t>
            </a:r>
          </a:p>
        </p:txBody>
      </p:sp>
      <p:grpSp>
        <p:nvGrpSpPr>
          <p:cNvPr id="58374" name="Group 4"/>
          <p:cNvGrpSpPr>
            <a:grpSpLocks/>
          </p:cNvGrpSpPr>
          <p:nvPr/>
        </p:nvGrpSpPr>
        <p:grpSpPr bwMode="auto">
          <a:xfrm>
            <a:off x="1619250" y="981075"/>
            <a:ext cx="2233613" cy="4248150"/>
            <a:chOff x="657" y="663"/>
            <a:chExt cx="1407" cy="2676"/>
          </a:xfrm>
        </p:grpSpPr>
        <p:grpSp>
          <p:nvGrpSpPr>
            <p:cNvPr id="58427" name="Group 5"/>
            <p:cNvGrpSpPr>
              <a:grpSpLocks/>
            </p:cNvGrpSpPr>
            <p:nvPr/>
          </p:nvGrpSpPr>
          <p:grpSpPr bwMode="auto">
            <a:xfrm>
              <a:off x="657" y="799"/>
              <a:ext cx="1316" cy="2540"/>
              <a:chOff x="657" y="799"/>
              <a:chExt cx="1316" cy="2540"/>
            </a:xfrm>
          </p:grpSpPr>
          <p:grpSp>
            <p:nvGrpSpPr>
              <p:cNvPr id="58437" name="Group 6"/>
              <p:cNvGrpSpPr>
                <a:grpSpLocks/>
              </p:cNvGrpSpPr>
              <p:nvPr/>
            </p:nvGrpSpPr>
            <p:grpSpPr bwMode="auto">
              <a:xfrm>
                <a:off x="1156" y="799"/>
                <a:ext cx="363" cy="272"/>
                <a:chOff x="1156" y="799"/>
                <a:chExt cx="363" cy="272"/>
              </a:xfrm>
            </p:grpSpPr>
            <p:sp>
              <p:nvSpPr>
                <p:cNvPr id="58472" name="Oval 7"/>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73" name="Text Box 8"/>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NOP</a:t>
                  </a:r>
                </a:p>
              </p:txBody>
            </p:sp>
          </p:grpSp>
          <p:grpSp>
            <p:nvGrpSpPr>
              <p:cNvPr id="58438" name="Group 9"/>
              <p:cNvGrpSpPr>
                <a:grpSpLocks/>
              </p:cNvGrpSpPr>
              <p:nvPr/>
            </p:nvGrpSpPr>
            <p:grpSpPr bwMode="auto">
              <a:xfrm>
                <a:off x="1156" y="2205"/>
                <a:ext cx="363" cy="272"/>
                <a:chOff x="1156" y="799"/>
                <a:chExt cx="363" cy="272"/>
              </a:xfrm>
            </p:grpSpPr>
            <p:sp>
              <p:nvSpPr>
                <p:cNvPr id="58470" name="Oval 10"/>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71" name="Text Box 11"/>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10</a:t>
                  </a:r>
                </a:p>
              </p:txBody>
            </p:sp>
          </p:grpSp>
          <p:grpSp>
            <p:nvGrpSpPr>
              <p:cNvPr id="58439" name="Group 12"/>
              <p:cNvGrpSpPr>
                <a:grpSpLocks/>
              </p:cNvGrpSpPr>
              <p:nvPr/>
            </p:nvGrpSpPr>
            <p:grpSpPr bwMode="auto">
              <a:xfrm>
                <a:off x="657" y="1298"/>
                <a:ext cx="363" cy="272"/>
                <a:chOff x="1156" y="799"/>
                <a:chExt cx="363" cy="272"/>
              </a:xfrm>
            </p:grpSpPr>
            <p:sp>
              <p:nvSpPr>
                <p:cNvPr id="58468" name="Oval 13"/>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69" name="Text Box 14"/>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10</a:t>
                  </a:r>
                </a:p>
              </p:txBody>
            </p:sp>
          </p:grpSp>
          <p:grpSp>
            <p:nvGrpSpPr>
              <p:cNvPr id="58440" name="Group 15"/>
              <p:cNvGrpSpPr>
                <a:grpSpLocks/>
              </p:cNvGrpSpPr>
              <p:nvPr/>
            </p:nvGrpSpPr>
            <p:grpSpPr bwMode="auto">
              <a:xfrm>
                <a:off x="1610" y="1298"/>
                <a:ext cx="363" cy="272"/>
                <a:chOff x="1156" y="799"/>
                <a:chExt cx="363" cy="272"/>
              </a:xfrm>
            </p:grpSpPr>
            <p:sp>
              <p:nvSpPr>
                <p:cNvPr id="58466" name="Oval 16"/>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67" name="Text Box 17"/>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50</a:t>
                  </a:r>
                </a:p>
              </p:txBody>
            </p:sp>
          </p:grpSp>
          <p:grpSp>
            <p:nvGrpSpPr>
              <p:cNvPr id="58441" name="Group 18"/>
              <p:cNvGrpSpPr>
                <a:grpSpLocks/>
              </p:cNvGrpSpPr>
              <p:nvPr/>
            </p:nvGrpSpPr>
            <p:grpSpPr bwMode="auto">
              <a:xfrm>
                <a:off x="657" y="1797"/>
                <a:ext cx="363" cy="272"/>
                <a:chOff x="1156" y="799"/>
                <a:chExt cx="363" cy="272"/>
              </a:xfrm>
            </p:grpSpPr>
            <p:sp>
              <p:nvSpPr>
                <p:cNvPr id="58464" name="Oval 19"/>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65" name="Text Box 20"/>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30</a:t>
                  </a:r>
                </a:p>
              </p:txBody>
            </p:sp>
          </p:grpSp>
          <p:grpSp>
            <p:nvGrpSpPr>
              <p:cNvPr id="58442" name="Group 21"/>
              <p:cNvGrpSpPr>
                <a:grpSpLocks/>
              </p:cNvGrpSpPr>
              <p:nvPr/>
            </p:nvGrpSpPr>
            <p:grpSpPr bwMode="auto">
              <a:xfrm>
                <a:off x="1610" y="1797"/>
                <a:ext cx="363" cy="272"/>
                <a:chOff x="1156" y="799"/>
                <a:chExt cx="363" cy="272"/>
              </a:xfrm>
            </p:grpSpPr>
            <p:sp>
              <p:nvSpPr>
                <p:cNvPr id="58462" name="Oval 22"/>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63" name="Text Box 23"/>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20</a:t>
                  </a:r>
                </a:p>
              </p:txBody>
            </p:sp>
          </p:grpSp>
          <p:grpSp>
            <p:nvGrpSpPr>
              <p:cNvPr id="58443" name="Group 24"/>
              <p:cNvGrpSpPr>
                <a:grpSpLocks/>
              </p:cNvGrpSpPr>
              <p:nvPr/>
            </p:nvGrpSpPr>
            <p:grpSpPr bwMode="auto">
              <a:xfrm>
                <a:off x="1156" y="3067"/>
                <a:ext cx="363" cy="272"/>
                <a:chOff x="1156" y="799"/>
                <a:chExt cx="363" cy="272"/>
              </a:xfrm>
            </p:grpSpPr>
            <p:sp>
              <p:nvSpPr>
                <p:cNvPr id="58460" name="Oval 25"/>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61" name="Text Box 26"/>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NOP</a:t>
                  </a:r>
                </a:p>
              </p:txBody>
            </p:sp>
          </p:grpSp>
          <p:grpSp>
            <p:nvGrpSpPr>
              <p:cNvPr id="58444" name="Group 27"/>
              <p:cNvGrpSpPr>
                <a:grpSpLocks/>
              </p:cNvGrpSpPr>
              <p:nvPr/>
            </p:nvGrpSpPr>
            <p:grpSpPr bwMode="auto">
              <a:xfrm>
                <a:off x="657" y="2659"/>
                <a:ext cx="363" cy="272"/>
                <a:chOff x="1156" y="799"/>
                <a:chExt cx="363" cy="272"/>
              </a:xfrm>
            </p:grpSpPr>
            <p:sp>
              <p:nvSpPr>
                <p:cNvPr id="58458" name="Oval 28"/>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59" name="Text Box 29"/>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20</a:t>
                  </a:r>
                </a:p>
              </p:txBody>
            </p:sp>
          </p:grpSp>
          <p:grpSp>
            <p:nvGrpSpPr>
              <p:cNvPr id="58445" name="Group 30"/>
              <p:cNvGrpSpPr>
                <a:grpSpLocks/>
              </p:cNvGrpSpPr>
              <p:nvPr/>
            </p:nvGrpSpPr>
            <p:grpSpPr bwMode="auto">
              <a:xfrm>
                <a:off x="1610" y="2659"/>
                <a:ext cx="363" cy="272"/>
                <a:chOff x="1156" y="799"/>
                <a:chExt cx="363" cy="272"/>
              </a:xfrm>
            </p:grpSpPr>
            <p:sp>
              <p:nvSpPr>
                <p:cNvPr id="58456" name="Oval 31"/>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57" name="Text Box 32"/>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40</a:t>
                  </a:r>
                </a:p>
              </p:txBody>
            </p:sp>
          </p:grpSp>
          <p:sp>
            <p:nvSpPr>
              <p:cNvPr id="58446" name="Line 33"/>
              <p:cNvSpPr>
                <a:spLocks noChangeShapeType="1"/>
              </p:cNvSpPr>
              <p:nvPr/>
            </p:nvSpPr>
            <p:spPr bwMode="auto">
              <a:xfrm flipH="1">
                <a:off x="884" y="1026"/>
                <a:ext cx="363" cy="27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447" name="Line 34"/>
              <p:cNvSpPr>
                <a:spLocks noChangeShapeType="1"/>
              </p:cNvSpPr>
              <p:nvPr/>
            </p:nvSpPr>
            <p:spPr bwMode="auto">
              <a:xfrm>
                <a:off x="1474" y="1026"/>
                <a:ext cx="272" cy="27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448" name="Line 35"/>
              <p:cNvSpPr>
                <a:spLocks noChangeShapeType="1"/>
              </p:cNvSpPr>
              <p:nvPr/>
            </p:nvSpPr>
            <p:spPr bwMode="auto">
              <a:xfrm>
                <a:off x="884" y="2931"/>
                <a:ext cx="363" cy="18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449" name="Line 36"/>
              <p:cNvSpPr>
                <a:spLocks noChangeShapeType="1"/>
              </p:cNvSpPr>
              <p:nvPr/>
            </p:nvSpPr>
            <p:spPr bwMode="auto">
              <a:xfrm flipH="1">
                <a:off x="1429" y="2931"/>
                <a:ext cx="317" cy="18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450" name="Line 37"/>
              <p:cNvSpPr>
                <a:spLocks noChangeShapeType="1"/>
              </p:cNvSpPr>
              <p:nvPr/>
            </p:nvSpPr>
            <p:spPr bwMode="auto">
              <a:xfrm>
                <a:off x="839" y="1570"/>
                <a:ext cx="0"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51" name="Line 38"/>
              <p:cNvSpPr>
                <a:spLocks noChangeShapeType="1"/>
              </p:cNvSpPr>
              <p:nvPr/>
            </p:nvSpPr>
            <p:spPr bwMode="auto">
              <a:xfrm>
                <a:off x="1791" y="1570"/>
                <a:ext cx="0"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52" name="Line 39"/>
              <p:cNvSpPr>
                <a:spLocks noChangeShapeType="1"/>
              </p:cNvSpPr>
              <p:nvPr/>
            </p:nvSpPr>
            <p:spPr bwMode="auto">
              <a:xfrm>
                <a:off x="884" y="2024"/>
                <a:ext cx="318"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53" name="Line 40"/>
              <p:cNvSpPr>
                <a:spLocks noChangeShapeType="1"/>
              </p:cNvSpPr>
              <p:nvPr/>
            </p:nvSpPr>
            <p:spPr bwMode="auto">
              <a:xfrm>
                <a:off x="1429" y="2432"/>
                <a:ext cx="272"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54" name="Line 41"/>
              <p:cNvSpPr>
                <a:spLocks noChangeShapeType="1"/>
              </p:cNvSpPr>
              <p:nvPr/>
            </p:nvSpPr>
            <p:spPr bwMode="auto">
              <a:xfrm flipH="1">
                <a:off x="1429" y="2024"/>
                <a:ext cx="272"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55" name="Line 42"/>
              <p:cNvSpPr>
                <a:spLocks noChangeShapeType="1"/>
              </p:cNvSpPr>
              <p:nvPr/>
            </p:nvSpPr>
            <p:spPr bwMode="auto">
              <a:xfrm flipH="1">
                <a:off x="930" y="2432"/>
                <a:ext cx="272"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58428" name="Text Box 43"/>
            <p:cNvSpPr txBox="1">
              <a:spLocks noChangeArrowheads="1"/>
            </p:cNvSpPr>
            <p:nvPr/>
          </p:nvSpPr>
          <p:spPr bwMode="auto">
            <a:xfrm>
              <a:off x="1383" y="663"/>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0</a:t>
              </a:r>
            </a:p>
          </p:txBody>
        </p:sp>
        <p:sp>
          <p:nvSpPr>
            <p:cNvPr id="58429" name="Text Box 44"/>
            <p:cNvSpPr txBox="1">
              <a:spLocks noChangeArrowheads="1"/>
            </p:cNvSpPr>
            <p:nvPr/>
          </p:nvSpPr>
          <p:spPr bwMode="auto">
            <a:xfrm>
              <a:off x="930" y="1207"/>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1</a:t>
              </a:r>
            </a:p>
          </p:txBody>
        </p:sp>
        <p:sp>
          <p:nvSpPr>
            <p:cNvPr id="58430" name="Text Box 45"/>
            <p:cNvSpPr txBox="1">
              <a:spLocks noChangeArrowheads="1"/>
            </p:cNvSpPr>
            <p:nvPr/>
          </p:nvSpPr>
          <p:spPr bwMode="auto">
            <a:xfrm>
              <a:off x="1837" y="1207"/>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2</a:t>
              </a:r>
            </a:p>
          </p:txBody>
        </p:sp>
        <p:sp>
          <p:nvSpPr>
            <p:cNvPr id="58431" name="Text Box 46"/>
            <p:cNvSpPr txBox="1">
              <a:spLocks noChangeArrowheads="1"/>
            </p:cNvSpPr>
            <p:nvPr/>
          </p:nvSpPr>
          <p:spPr bwMode="auto">
            <a:xfrm>
              <a:off x="884" y="1706"/>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3</a:t>
              </a:r>
            </a:p>
          </p:txBody>
        </p:sp>
        <p:sp>
          <p:nvSpPr>
            <p:cNvPr id="58432" name="Text Box 47"/>
            <p:cNvSpPr txBox="1">
              <a:spLocks noChangeArrowheads="1"/>
            </p:cNvSpPr>
            <p:nvPr/>
          </p:nvSpPr>
          <p:spPr bwMode="auto">
            <a:xfrm>
              <a:off x="1837" y="1706"/>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4</a:t>
              </a:r>
            </a:p>
          </p:txBody>
        </p:sp>
        <p:sp>
          <p:nvSpPr>
            <p:cNvPr id="58433" name="Text Box 48"/>
            <p:cNvSpPr txBox="1">
              <a:spLocks noChangeArrowheads="1"/>
            </p:cNvSpPr>
            <p:nvPr/>
          </p:nvSpPr>
          <p:spPr bwMode="auto">
            <a:xfrm>
              <a:off x="1429" y="2205"/>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5</a:t>
              </a:r>
            </a:p>
          </p:txBody>
        </p:sp>
        <p:sp>
          <p:nvSpPr>
            <p:cNvPr id="58434" name="Text Box 49"/>
            <p:cNvSpPr txBox="1">
              <a:spLocks noChangeArrowheads="1"/>
            </p:cNvSpPr>
            <p:nvPr/>
          </p:nvSpPr>
          <p:spPr bwMode="auto">
            <a:xfrm>
              <a:off x="884" y="2614"/>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6</a:t>
              </a:r>
            </a:p>
          </p:txBody>
        </p:sp>
        <p:sp>
          <p:nvSpPr>
            <p:cNvPr id="58435" name="Text Box 50"/>
            <p:cNvSpPr txBox="1">
              <a:spLocks noChangeArrowheads="1"/>
            </p:cNvSpPr>
            <p:nvPr/>
          </p:nvSpPr>
          <p:spPr bwMode="auto">
            <a:xfrm>
              <a:off x="1701" y="2523"/>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7</a:t>
              </a:r>
            </a:p>
          </p:txBody>
        </p:sp>
        <p:sp>
          <p:nvSpPr>
            <p:cNvPr id="58436" name="Text Box 51"/>
            <p:cNvSpPr txBox="1">
              <a:spLocks noChangeArrowheads="1"/>
            </p:cNvSpPr>
            <p:nvPr/>
          </p:nvSpPr>
          <p:spPr bwMode="auto">
            <a:xfrm>
              <a:off x="1429" y="3113"/>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N</a:t>
              </a:r>
            </a:p>
          </p:txBody>
        </p:sp>
      </p:grpSp>
      <p:grpSp>
        <p:nvGrpSpPr>
          <p:cNvPr id="58375" name="Group 52"/>
          <p:cNvGrpSpPr>
            <a:grpSpLocks/>
          </p:cNvGrpSpPr>
          <p:nvPr/>
        </p:nvGrpSpPr>
        <p:grpSpPr bwMode="auto">
          <a:xfrm>
            <a:off x="5435600" y="981075"/>
            <a:ext cx="2233613" cy="4248150"/>
            <a:chOff x="657" y="663"/>
            <a:chExt cx="1407" cy="2676"/>
          </a:xfrm>
        </p:grpSpPr>
        <p:grpSp>
          <p:nvGrpSpPr>
            <p:cNvPr id="58380" name="Group 53"/>
            <p:cNvGrpSpPr>
              <a:grpSpLocks/>
            </p:cNvGrpSpPr>
            <p:nvPr/>
          </p:nvGrpSpPr>
          <p:grpSpPr bwMode="auto">
            <a:xfrm>
              <a:off x="657" y="799"/>
              <a:ext cx="1316" cy="2540"/>
              <a:chOff x="657" y="799"/>
              <a:chExt cx="1316" cy="2540"/>
            </a:xfrm>
          </p:grpSpPr>
          <p:grpSp>
            <p:nvGrpSpPr>
              <p:cNvPr id="58390" name="Group 54"/>
              <p:cNvGrpSpPr>
                <a:grpSpLocks/>
              </p:cNvGrpSpPr>
              <p:nvPr/>
            </p:nvGrpSpPr>
            <p:grpSpPr bwMode="auto">
              <a:xfrm>
                <a:off x="1156" y="799"/>
                <a:ext cx="363" cy="272"/>
                <a:chOff x="1156" y="799"/>
                <a:chExt cx="363" cy="272"/>
              </a:xfrm>
            </p:grpSpPr>
            <p:sp>
              <p:nvSpPr>
                <p:cNvPr id="58425" name="Oval 55"/>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26" name="Text Box 56"/>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NOP</a:t>
                  </a:r>
                </a:p>
              </p:txBody>
            </p:sp>
          </p:grpSp>
          <p:grpSp>
            <p:nvGrpSpPr>
              <p:cNvPr id="58391" name="Group 57"/>
              <p:cNvGrpSpPr>
                <a:grpSpLocks/>
              </p:cNvGrpSpPr>
              <p:nvPr/>
            </p:nvGrpSpPr>
            <p:grpSpPr bwMode="auto">
              <a:xfrm>
                <a:off x="1156" y="2205"/>
                <a:ext cx="363" cy="272"/>
                <a:chOff x="1156" y="799"/>
                <a:chExt cx="363" cy="272"/>
              </a:xfrm>
            </p:grpSpPr>
            <p:sp>
              <p:nvSpPr>
                <p:cNvPr id="58423" name="Oval 58"/>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24" name="Text Box 59"/>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10</a:t>
                  </a:r>
                </a:p>
              </p:txBody>
            </p:sp>
          </p:grpSp>
          <p:grpSp>
            <p:nvGrpSpPr>
              <p:cNvPr id="58392" name="Group 60"/>
              <p:cNvGrpSpPr>
                <a:grpSpLocks/>
              </p:cNvGrpSpPr>
              <p:nvPr/>
            </p:nvGrpSpPr>
            <p:grpSpPr bwMode="auto">
              <a:xfrm>
                <a:off x="657" y="1298"/>
                <a:ext cx="363" cy="272"/>
                <a:chOff x="1156" y="799"/>
                <a:chExt cx="363" cy="272"/>
              </a:xfrm>
            </p:grpSpPr>
            <p:sp>
              <p:nvSpPr>
                <p:cNvPr id="58421" name="Oval 61"/>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22" name="Text Box 62"/>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10</a:t>
                  </a:r>
                </a:p>
              </p:txBody>
            </p:sp>
          </p:grpSp>
          <p:grpSp>
            <p:nvGrpSpPr>
              <p:cNvPr id="58393" name="Group 63"/>
              <p:cNvGrpSpPr>
                <a:grpSpLocks/>
              </p:cNvGrpSpPr>
              <p:nvPr/>
            </p:nvGrpSpPr>
            <p:grpSpPr bwMode="auto">
              <a:xfrm>
                <a:off x="1610" y="1298"/>
                <a:ext cx="363" cy="272"/>
                <a:chOff x="1156" y="799"/>
                <a:chExt cx="363" cy="272"/>
              </a:xfrm>
            </p:grpSpPr>
            <p:sp>
              <p:nvSpPr>
                <p:cNvPr id="58419" name="Oval 64"/>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20" name="Text Box 65"/>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50</a:t>
                  </a:r>
                </a:p>
              </p:txBody>
            </p:sp>
          </p:grpSp>
          <p:grpSp>
            <p:nvGrpSpPr>
              <p:cNvPr id="58394" name="Group 66"/>
              <p:cNvGrpSpPr>
                <a:grpSpLocks/>
              </p:cNvGrpSpPr>
              <p:nvPr/>
            </p:nvGrpSpPr>
            <p:grpSpPr bwMode="auto">
              <a:xfrm>
                <a:off x="657" y="1797"/>
                <a:ext cx="363" cy="272"/>
                <a:chOff x="1156" y="799"/>
                <a:chExt cx="363" cy="272"/>
              </a:xfrm>
            </p:grpSpPr>
            <p:sp>
              <p:nvSpPr>
                <p:cNvPr id="58417" name="Oval 67"/>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18" name="Text Box 68"/>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30</a:t>
                  </a:r>
                </a:p>
              </p:txBody>
            </p:sp>
          </p:grpSp>
          <p:grpSp>
            <p:nvGrpSpPr>
              <p:cNvPr id="58395" name="Group 69"/>
              <p:cNvGrpSpPr>
                <a:grpSpLocks/>
              </p:cNvGrpSpPr>
              <p:nvPr/>
            </p:nvGrpSpPr>
            <p:grpSpPr bwMode="auto">
              <a:xfrm>
                <a:off x="1610" y="1797"/>
                <a:ext cx="363" cy="272"/>
                <a:chOff x="1156" y="799"/>
                <a:chExt cx="363" cy="272"/>
              </a:xfrm>
            </p:grpSpPr>
            <p:sp>
              <p:nvSpPr>
                <p:cNvPr id="58415" name="Oval 70"/>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16" name="Text Box 71"/>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20</a:t>
                  </a:r>
                </a:p>
              </p:txBody>
            </p:sp>
          </p:grpSp>
          <p:grpSp>
            <p:nvGrpSpPr>
              <p:cNvPr id="58396" name="Group 72"/>
              <p:cNvGrpSpPr>
                <a:grpSpLocks/>
              </p:cNvGrpSpPr>
              <p:nvPr/>
            </p:nvGrpSpPr>
            <p:grpSpPr bwMode="auto">
              <a:xfrm>
                <a:off x="1156" y="3067"/>
                <a:ext cx="363" cy="272"/>
                <a:chOff x="1156" y="799"/>
                <a:chExt cx="363" cy="272"/>
              </a:xfrm>
            </p:grpSpPr>
            <p:sp>
              <p:nvSpPr>
                <p:cNvPr id="58413" name="Oval 73"/>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14" name="Text Box 74"/>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NOP</a:t>
                  </a:r>
                </a:p>
              </p:txBody>
            </p:sp>
          </p:grpSp>
          <p:grpSp>
            <p:nvGrpSpPr>
              <p:cNvPr id="58397" name="Group 75"/>
              <p:cNvGrpSpPr>
                <a:grpSpLocks/>
              </p:cNvGrpSpPr>
              <p:nvPr/>
            </p:nvGrpSpPr>
            <p:grpSpPr bwMode="auto">
              <a:xfrm>
                <a:off x="657" y="2659"/>
                <a:ext cx="363" cy="272"/>
                <a:chOff x="1156" y="799"/>
                <a:chExt cx="363" cy="272"/>
              </a:xfrm>
            </p:grpSpPr>
            <p:sp>
              <p:nvSpPr>
                <p:cNvPr id="58411" name="Oval 76"/>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12" name="Text Box 77"/>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20</a:t>
                  </a:r>
                </a:p>
              </p:txBody>
            </p:sp>
          </p:grpSp>
          <p:grpSp>
            <p:nvGrpSpPr>
              <p:cNvPr id="58398" name="Group 78"/>
              <p:cNvGrpSpPr>
                <a:grpSpLocks/>
              </p:cNvGrpSpPr>
              <p:nvPr/>
            </p:nvGrpSpPr>
            <p:grpSpPr bwMode="auto">
              <a:xfrm>
                <a:off x="1610" y="2659"/>
                <a:ext cx="363" cy="272"/>
                <a:chOff x="1156" y="799"/>
                <a:chExt cx="363" cy="272"/>
              </a:xfrm>
            </p:grpSpPr>
            <p:sp>
              <p:nvSpPr>
                <p:cNvPr id="58409" name="Oval 79"/>
                <p:cNvSpPr>
                  <a:spLocks noChangeArrowheads="1"/>
                </p:cNvSpPr>
                <p:nvPr/>
              </p:nvSpPr>
              <p:spPr bwMode="auto">
                <a:xfrm>
                  <a:off x="1202" y="799"/>
                  <a:ext cx="272" cy="272"/>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58410" name="Text Box 80"/>
                <p:cNvSpPr txBox="1">
                  <a:spLocks noChangeArrowheads="1"/>
                </p:cNvSpPr>
                <p:nvPr/>
              </p:nvSpPr>
              <p:spPr bwMode="auto">
                <a:xfrm>
                  <a:off x="1156" y="845"/>
                  <a:ext cx="363"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40</a:t>
                  </a:r>
                </a:p>
              </p:txBody>
            </p:sp>
          </p:grpSp>
          <p:sp>
            <p:nvSpPr>
              <p:cNvPr id="58399" name="Line 81"/>
              <p:cNvSpPr>
                <a:spLocks noChangeShapeType="1"/>
              </p:cNvSpPr>
              <p:nvPr/>
            </p:nvSpPr>
            <p:spPr bwMode="auto">
              <a:xfrm flipH="1">
                <a:off x="884" y="1026"/>
                <a:ext cx="363" cy="27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400" name="Line 82"/>
              <p:cNvSpPr>
                <a:spLocks noChangeShapeType="1"/>
              </p:cNvSpPr>
              <p:nvPr/>
            </p:nvSpPr>
            <p:spPr bwMode="auto">
              <a:xfrm>
                <a:off x="1474" y="1026"/>
                <a:ext cx="272" cy="27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401" name="Line 83"/>
              <p:cNvSpPr>
                <a:spLocks noChangeShapeType="1"/>
              </p:cNvSpPr>
              <p:nvPr/>
            </p:nvSpPr>
            <p:spPr bwMode="auto">
              <a:xfrm>
                <a:off x="884" y="2931"/>
                <a:ext cx="363" cy="18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402" name="Line 84"/>
              <p:cNvSpPr>
                <a:spLocks noChangeShapeType="1"/>
              </p:cNvSpPr>
              <p:nvPr/>
            </p:nvSpPr>
            <p:spPr bwMode="auto">
              <a:xfrm flipH="1">
                <a:off x="1429" y="2931"/>
                <a:ext cx="317" cy="18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403" name="Line 85"/>
              <p:cNvSpPr>
                <a:spLocks noChangeShapeType="1"/>
              </p:cNvSpPr>
              <p:nvPr/>
            </p:nvSpPr>
            <p:spPr bwMode="auto">
              <a:xfrm>
                <a:off x="839" y="1570"/>
                <a:ext cx="0"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04" name="Line 86"/>
              <p:cNvSpPr>
                <a:spLocks noChangeShapeType="1"/>
              </p:cNvSpPr>
              <p:nvPr/>
            </p:nvSpPr>
            <p:spPr bwMode="auto">
              <a:xfrm>
                <a:off x="1791" y="1570"/>
                <a:ext cx="0"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05" name="Line 87"/>
              <p:cNvSpPr>
                <a:spLocks noChangeShapeType="1"/>
              </p:cNvSpPr>
              <p:nvPr/>
            </p:nvSpPr>
            <p:spPr bwMode="auto">
              <a:xfrm>
                <a:off x="884" y="2024"/>
                <a:ext cx="318"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06" name="Line 88"/>
              <p:cNvSpPr>
                <a:spLocks noChangeShapeType="1"/>
              </p:cNvSpPr>
              <p:nvPr/>
            </p:nvSpPr>
            <p:spPr bwMode="auto">
              <a:xfrm>
                <a:off x="1429" y="2432"/>
                <a:ext cx="272"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07" name="Line 89"/>
              <p:cNvSpPr>
                <a:spLocks noChangeShapeType="1"/>
              </p:cNvSpPr>
              <p:nvPr/>
            </p:nvSpPr>
            <p:spPr bwMode="auto">
              <a:xfrm flipH="1">
                <a:off x="1429" y="2024"/>
                <a:ext cx="272"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58408" name="Line 90"/>
              <p:cNvSpPr>
                <a:spLocks noChangeShapeType="1"/>
              </p:cNvSpPr>
              <p:nvPr/>
            </p:nvSpPr>
            <p:spPr bwMode="auto">
              <a:xfrm flipH="1">
                <a:off x="930" y="2432"/>
                <a:ext cx="272"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58381" name="Text Box 91"/>
            <p:cNvSpPr txBox="1">
              <a:spLocks noChangeArrowheads="1"/>
            </p:cNvSpPr>
            <p:nvPr/>
          </p:nvSpPr>
          <p:spPr bwMode="auto">
            <a:xfrm>
              <a:off x="1383" y="663"/>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0</a:t>
              </a:r>
            </a:p>
          </p:txBody>
        </p:sp>
        <p:sp>
          <p:nvSpPr>
            <p:cNvPr id="58382" name="Text Box 92"/>
            <p:cNvSpPr txBox="1">
              <a:spLocks noChangeArrowheads="1"/>
            </p:cNvSpPr>
            <p:nvPr/>
          </p:nvSpPr>
          <p:spPr bwMode="auto">
            <a:xfrm>
              <a:off x="930" y="1207"/>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1</a:t>
              </a:r>
            </a:p>
          </p:txBody>
        </p:sp>
        <p:sp>
          <p:nvSpPr>
            <p:cNvPr id="58383" name="Text Box 93"/>
            <p:cNvSpPr txBox="1">
              <a:spLocks noChangeArrowheads="1"/>
            </p:cNvSpPr>
            <p:nvPr/>
          </p:nvSpPr>
          <p:spPr bwMode="auto">
            <a:xfrm>
              <a:off x="1837" y="1207"/>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2</a:t>
              </a:r>
            </a:p>
          </p:txBody>
        </p:sp>
        <p:sp>
          <p:nvSpPr>
            <p:cNvPr id="58384" name="Text Box 94"/>
            <p:cNvSpPr txBox="1">
              <a:spLocks noChangeArrowheads="1"/>
            </p:cNvSpPr>
            <p:nvPr/>
          </p:nvSpPr>
          <p:spPr bwMode="auto">
            <a:xfrm>
              <a:off x="884" y="1706"/>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3</a:t>
              </a:r>
            </a:p>
          </p:txBody>
        </p:sp>
        <p:sp>
          <p:nvSpPr>
            <p:cNvPr id="58385" name="Text Box 95"/>
            <p:cNvSpPr txBox="1">
              <a:spLocks noChangeArrowheads="1"/>
            </p:cNvSpPr>
            <p:nvPr/>
          </p:nvSpPr>
          <p:spPr bwMode="auto">
            <a:xfrm>
              <a:off x="1837" y="1706"/>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4</a:t>
              </a:r>
            </a:p>
          </p:txBody>
        </p:sp>
        <p:sp>
          <p:nvSpPr>
            <p:cNvPr id="58386" name="Text Box 96"/>
            <p:cNvSpPr txBox="1">
              <a:spLocks noChangeArrowheads="1"/>
            </p:cNvSpPr>
            <p:nvPr/>
          </p:nvSpPr>
          <p:spPr bwMode="auto">
            <a:xfrm>
              <a:off x="1429" y="2205"/>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5</a:t>
              </a:r>
            </a:p>
          </p:txBody>
        </p:sp>
        <p:sp>
          <p:nvSpPr>
            <p:cNvPr id="58387" name="Text Box 97"/>
            <p:cNvSpPr txBox="1">
              <a:spLocks noChangeArrowheads="1"/>
            </p:cNvSpPr>
            <p:nvPr/>
          </p:nvSpPr>
          <p:spPr bwMode="auto">
            <a:xfrm>
              <a:off x="884" y="2614"/>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6</a:t>
              </a:r>
            </a:p>
          </p:txBody>
        </p:sp>
        <p:sp>
          <p:nvSpPr>
            <p:cNvPr id="58388" name="Text Box 98"/>
            <p:cNvSpPr txBox="1">
              <a:spLocks noChangeArrowheads="1"/>
            </p:cNvSpPr>
            <p:nvPr/>
          </p:nvSpPr>
          <p:spPr bwMode="auto">
            <a:xfrm>
              <a:off x="1701" y="2523"/>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7</a:t>
              </a:r>
            </a:p>
          </p:txBody>
        </p:sp>
        <p:sp>
          <p:nvSpPr>
            <p:cNvPr id="58389" name="Text Box 99"/>
            <p:cNvSpPr txBox="1">
              <a:spLocks noChangeArrowheads="1"/>
            </p:cNvSpPr>
            <p:nvPr/>
          </p:nvSpPr>
          <p:spPr bwMode="auto">
            <a:xfrm>
              <a:off x="1429" y="3113"/>
              <a:ext cx="227"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N</a:t>
              </a:r>
            </a:p>
          </p:txBody>
        </p:sp>
      </p:grpSp>
      <p:sp>
        <p:nvSpPr>
          <p:cNvPr id="58376" name="Line 100"/>
          <p:cNvSpPr>
            <a:spLocks noChangeShapeType="1"/>
          </p:cNvSpPr>
          <p:nvPr/>
        </p:nvSpPr>
        <p:spPr bwMode="auto">
          <a:xfrm flipH="1">
            <a:off x="5219700" y="2349500"/>
            <a:ext cx="2736850" cy="1150938"/>
          </a:xfrm>
          <a:prstGeom prst="line">
            <a:avLst/>
          </a:prstGeom>
          <a:noFill/>
          <a:ln w="3175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377" name="Line 101"/>
          <p:cNvSpPr>
            <a:spLocks noChangeShapeType="1"/>
          </p:cNvSpPr>
          <p:nvPr/>
        </p:nvSpPr>
        <p:spPr bwMode="auto">
          <a:xfrm flipH="1">
            <a:off x="5435600" y="3500438"/>
            <a:ext cx="2089150" cy="1584325"/>
          </a:xfrm>
          <a:prstGeom prst="line">
            <a:avLst/>
          </a:prstGeom>
          <a:noFill/>
          <a:ln w="3175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58378" name="Text Box 102"/>
          <p:cNvSpPr txBox="1">
            <a:spLocks noChangeArrowheads="1"/>
          </p:cNvSpPr>
          <p:nvPr/>
        </p:nvSpPr>
        <p:spPr bwMode="auto">
          <a:xfrm>
            <a:off x="2411413" y="5373688"/>
            <a:ext cx="50482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(a)</a:t>
            </a:r>
          </a:p>
        </p:txBody>
      </p:sp>
      <p:sp>
        <p:nvSpPr>
          <p:cNvPr id="58379" name="Text Box 103"/>
          <p:cNvSpPr txBox="1">
            <a:spLocks noChangeArrowheads="1"/>
          </p:cNvSpPr>
          <p:nvPr/>
        </p:nvSpPr>
        <p:spPr bwMode="auto">
          <a:xfrm>
            <a:off x="6227763" y="5373688"/>
            <a:ext cx="50482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400" b="0">
                <a:solidFill>
                  <a:schemeClr val="tx2"/>
                </a:solidFill>
                <a:latin typeface="Arial" charset="0"/>
              </a:rPr>
              <a:t>(b)</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939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E458705-CC60-A744-88F1-8CC872D1EE68}" type="slidenum">
              <a:rPr lang="en-US" sz="1400" b="0"/>
              <a:pPr/>
              <a:t>56</a:t>
            </a:fld>
            <a:endParaRPr lang="en-US" sz="1400" b="0"/>
          </a:p>
        </p:txBody>
      </p:sp>
      <p:sp>
        <p:nvSpPr>
          <p:cNvPr id="59396" name="Rectangle 2"/>
          <p:cNvSpPr>
            <a:spLocks noGrp="1" noChangeArrowheads="1"/>
          </p:cNvSpPr>
          <p:nvPr>
            <p:ph type="title"/>
          </p:nvPr>
        </p:nvSpPr>
        <p:spPr/>
        <p:txBody>
          <a:bodyPr/>
          <a:lstStyle/>
          <a:p>
            <a:r>
              <a:rPr lang="en-US">
                <a:latin typeface="Arial Narrow" charset="0"/>
              </a:rPr>
              <a:t>Summary</a:t>
            </a:r>
          </a:p>
        </p:txBody>
      </p:sp>
      <p:sp>
        <p:nvSpPr>
          <p:cNvPr id="59397" name="Rectangle 3"/>
          <p:cNvSpPr>
            <a:spLocks noGrp="1" noChangeArrowheads="1"/>
          </p:cNvSpPr>
          <p:nvPr>
            <p:ph type="body" idx="1"/>
          </p:nvPr>
        </p:nvSpPr>
        <p:spPr>
          <a:xfrm>
            <a:off x="179388" y="1146175"/>
            <a:ext cx="8713787" cy="4251325"/>
          </a:xfrm>
        </p:spPr>
        <p:txBody>
          <a:bodyPr/>
          <a:lstStyle/>
          <a:p>
            <a:pPr>
              <a:lnSpc>
                <a:spcPct val="115000"/>
              </a:lnSpc>
            </a:pPr>
            <a:r>
              <a:rPr lang="en-US" sz="2400">
                <a:latin typeface="Arial Narrow" charset="0"/>
              </a:rPr>
              <a:t>Scheduling determines </a:t>
            </a:r>
            <a:r>
              <a:rPr lang="en-US" sz="2400" i="1">
                <a:latin typeface="Arial Narrow" charset="0"/>
              </a:rPr>
              <a:t>area/latency</a:t>
            </a:r>
            <a:r>
              <a:rPr lang="en-US" sz="2400">
                <a:latin typeface="Arial Narrow" charset="0"/>
              </a:rPr>
              <a:t> trade-off</a:t>
            </a:r>
          </a:p>
          <a:p>
            <a:pPr>
              <a:lnSpc>
                <a:spcPct val="115000"/>
              </a:lnSpc>
            </a:pPr>
            <a:r>
              <a:rPr lang="en-US" sz="2400">
                <a:latin typeface="Arial Narrow" charset="0"/>
              </a:rPr>
              <a:t>Intractable problem in general:</a:t>
            </a:r>
          </a:p>
          <a:p>
            <a:pPr lvl="1">
              <a:lnSpc>
                <a:spcPct val="100000"/>
              </a:lnSpc>
            </a:pPr>
            <a:r>
              <a:rPr lang="en-US" sz="2000">
                <a:latin typeface="Arial Narrow" charset="0"/>
              </a:rPr>
              <a:t>Heuristic algorithms</a:t>
            </a:r>
          </a:p>
          <a:p>
            <a:pPr lvl="1">
              <a:lnSpc>
                <a:spcPct val="100000"/>
              </a:lnSpc>
            </a:pPr>
            <a:r>
              <a:rPr lang="en-US" sz="2000">
                <a:latin typeface="Arial Narrow" charset="0"/>
              </a:rPr>
              <a:t>ILP formulation (small-case problems)</a:t>
            </a:r>
          </a:p>
          <a:p>
            <a:pPr>
              <a:lnSpc>
                <a:spcPct val="115000"/>
              </a:lnSpc>
            </a:pPr>
            <a:r>
              <a:rPr lang="en-US" sz="2400">
                <a:latin typeface="Arial Narrow" charset="0"/>
              </a:rPr>
              <a:t>Several heuristic formulations</a:t>
            </a:r>
          </a:p>
          <a:p>
            <a:pPr lvl="1">
              <a:lnSpc>
                <a:spcPct val="100000"/>
              </a:lnSpc>
            </a:pPr>
            <a:r>
              <a:rPr lang="en-US" sz="2000">
                <a:latin typeface="Arial Narrow" charset="0"/>
              </a:rPr>
              <a:t>List scheduling is the fastest and most used</a:t>
            </a:r>
          </a:p>
          <a:p>
            <a:pPr lvl="1">
              <a:lnSpc>
                <a:spcPct val="100000"/>
              </a:lnSpc>
            </a:pPr>
            <a:r>
              <a:rPr lang="en-US" sz="2000">
                <a:latin typeface="Arial Narrow" charset="0"/>
              </a:rPr>
              <a:t>Force-directed scheduling tends to yield good results</a:t>
            </a:r>
          </a:p>
          <a:p>
            <a:pPr>
              <a:lnSpc>
                <a:spcPct val="115000"/>
              </a:lnSpc>
            </a:pPr>
            <a:r>
              <a:rPr lang="en-US" sz="2400">
                <a:latin typeface="Arial Narrow" charset="0"/>
              </a:rPr>
              <a:t>Several extensisons</a:t>
            </a:r>
          </a:p>
          <a:p>
            <a:pPr lvl="1">
              <a:lnSpc>
                <a:spcPct val="100000"/>
              </a:lnSpc>
            </a:pPr>
            <a:r>
              <a:rPr lang="en-US" sz="2000">
                <a:latin typeface="Arial Narrow" charset="0"/>
              </a:rPr>
              <a:t>Chaining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819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D3B0F17-C5BA-6F4D-8530-7B50465D67C9}" type="slidenum">
              <a:rPr lang="en-US" sz="1400" b="0"/>
              <a:pPr/>
              <a:t>6</a:t>
            </a:fld>
            <a:endParaRPr lang="en-US" sz="1400" b="0"/>
          </a:p>
        </p:txBody>
      </p:sp>
      <p:sp>
        <p:nvSpPr>
          <p:cNvPr id="8196" name="Rectangle 2"/>
          <p:cNvSpPr>
            <a:spLocks noGrp="1" noChangeArrowheads="1"/>
          </p:cNvSpPr>
          <p:nvPr>
            <p:ph type="title"/>
          </p:nvPr>
        </p:nvSpPr>
        <p:spPr/>
        <p:txBody>
          <a:bodyPr/>
          <a:lstStyle/>
          <a:p>
            <a:r>
              <a:rPr lang="en-US">
                <a:latin typeface="Arial Narrow" charset="0"/>
              </a:rPr>
              <a:t>Simplest method</a:t>
            </a:r>
          </a:p>
        </p:txBody>
      </p:sp>
      <p:sp>
        <p:nvSpPr>
          <p:cNvPr id="8197" name="Rectangle 3"/>
          <p:cNvSpPr>
            <a:spLocks noGrp="1" noChangeArrowheads="1"/>
          </p:cNvSpPr>
          <p:nvPr>
            <p:ph type="body" idx="1"/>
          </p:nvPr>
        </p:nvSpPr>
        <p:spPr/>
        <p:txBody>
          <a:bodyPr/>
          <a:lstStyle/>
          <a:p>
            <a:r>
              <a:rPr lang="en-US">
                <a:latin typeface="Arial Narrow" charset="0"/>
              </a:rPr>
              <a:t>All operations have bounded delays</a:t>
            </a:r>
          </a:p>
          <a:p>
            <a:r>
              <a:rPr lang="en-US">
                <a:latin typeface="Arial Narrow" charset="0"/>
              </a:rPr>
              <a:t>All delays are in cycles:</a:t>
            </a:r>
          </a:p>
          <a:p>
            <a:pPr lvl="1"/>
            <a:r>
              <a:rPr lang="en-US">
                <a:latin typeface="Arial Narrow" charset="0"/>
              </a:rPr>
              <a:t>Cycle-time is given</a:t>
            </a:r>
          </a:p>
          <a:p>
            <a:r>
              <a:rPr lang="en-US">
                <a:latin typeface="Arial Narrow" charset="0"/>
              </a:rPr>
              <a:t>No constraints – no bounds on area</a:t>
            </a:r>
          </a:p>
          <a:p>
            <a:r>
              <a:rPr lang="en-US">
                <a:latin typeface="Arial Narrow" charset="0"/>
              </a:rPr>
              <a:t>Goal:</a:t>
            </a:r>
          </a:p>
          <a:p>
            <a:pPr lvl="1"/>
            <a:r>
              <a:rPr lang="en-US">
                <a:latin typeface="Arial Narrow" charset="0"/>
              </a:rPr>
              <a:t>Minimize latency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5"/>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9219" name="Slide Number Placeholder 6"/>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1F918BC3-BF38-E643-8C53-879EBF029F86}" type="slidenum">
              <a:rPr lang="en-US" sz="1400" b="0"/>
              <a:pPr/>
              <a:t>7</a:t>
            </a:fld>
            <a:endParaRPr lang="en-US" sz="1400" b="0"/>
          </a:p>
        </p:txBody>
      </p:sp>
      <p:sp>
        <p:nvSpPr>
          <p:cNvPr id="9220" name="Rectangle 2"/>
          <p:cNvSpPr>
            <a:spLocks noGrp="1" noChangeArrowheads="1"/>
          </p:cNvSpPr>
          <p:nvPr>
            <p:ph type="title"/>
          </p:nvPr>
        </p:nvSpPr>
        <p:spPr>
          <a:xfrm>
            <a:off x="717550" y="0"/>
            <a:ext cx="7772400" cy="981075"/>
          </a:xfrm>
        </p:spPr>
        <p:txBody>
          <a:bodyPr/>
          <a:lstStyle/>
          <a:p>
            <a:pPr>
              <a:lnSpc>
                <a:spcPct val="70000"/>
              </a:lnSpc>
            </a:pPr>
            <a:r>
              <a:rPr lang="en-US" sz="2800">
                <a:latin typeface="Arial Narrow" charset="0"/>
              </a:rPr>
              <a:t>Minimum-latency unconstrained scheduling problem</a:t>
            </a:r>
            <a:endParaRPr lang="en-US">
              <a:latin typeface="Arial Narrow" charset="0"/>
            </a:endParaRPr>
          </a:p>
        </p:txBody>
      </p:sp>
      <p:sp>
        <p:nvSpPr>
          <p:cNvPr id="9221" name="Rectangle 3"/>
          <p:cNvSpPr>
            <a:spLocks noGrp="1" noChangeArrowheads="1"/>
          </p:cNvSpPr>
          <p:nvPr>
            <p:ph type="body" sz="half" idx="1"/>
          </p:nvPr>
        </p:nvSpPr>
        <p:spPr>
          <a:xfrm>
            <a:off x="309563" y="1077913"/>
            <a:ext cx="8834437" cy="4737100"/>
          </a:xfrm>
        </p:spPr>
        <p:txBody>
          <a:bodyPr/>
          <a:lstStyle/>
          <a:p>
            <a:pPr marL="0" indent="0"/>
            <a:r>
              <a:rPr lang="en-US">
                <a:latin typeface="Arial Narrow" charset="0"/>
              </a:rPr>
              <a:t>Given a set of ops </a:t>
            </a:r>
            <a:r>
              <a:rPr lang="en-US" i="1">
                <a:solidFill>
                  <a:schemeClr val="bg2"/>
                </a:solidFill>
                <a:latin typeface="Arial Narrow" charset="0"/>
              </a:rPr>
              <a:t>V </a:t>
            </a:r>
            <a:r>
              <a:rPr lang="en-US">
                <a:latin typeface="Arial Narrow" charset="0"/>
              </a:rPr>
              <a:t>with integer delays </a:t>
            </a:r>
            <a:r>
              <a:rPr lang="en-US" i="1">
                <a:solidFill>
                  <a:schemeClr val="bg2"/>
                </a:solidFill>
                <a:latin typeface="Arial Narrow" charset="0"/>
              </a:rPr>
              <a:t>D</a:t>
            </a:r>
            <a:r>
              <a:rPr lang="en-US">
                <a:latin typeface="Arial Narrow" charset="0"/>
              </a:rPr>
              <a:t> and a partial order on the operations </a:t>
            </a:r>
            <a:r>
              <a:rPr lang="en-US" i="1">
                <a:solidFill>
                  <a:schemeClr val="bg2"/>
                </a:solidFill>
                <a:latin typeface="Arial Narrow" charset="0"/>
              </a:rPr>
              <a:t>E</a:t>
            </a:r>
            <a:r>
              <a:rPr lang="en-US" i="1">
                <a:latin typeface="Arial Narrow" charset="0"/>
              </a:rPr>
              <a:t>:</a:t>
            </a:r>
          </a:p>
          <a:p>
            <a:pPr marL="0" indent="0"/>
            <a:r>
              <a:rPr lang="en-US">
                <a:latin typeface="Arial Narrow" charset="0"/>
              </a:rPr>
              <a:t>Find an integer labeling of the operations </a:t>
            </a:r>
            <a:r>
              <a:rPr lang="el-GR" sz="2400">
                <a:solidFill>
                  <a:schemeClr val="tx2"/>
                </a:solidFill>
                <a:latin typeface="Lucida Grande" charset="0"/>
                <a:cs typeface="Arial" charset="0"/>
              </a:rPr>
              <a:t>φ</a:t>
            </a:r>
            <a:r>
              <a:rPr lang="en-US" sz="2400">
                <a:solidFill>
                  <a:schemeClr val="tx2"/>
                </a:solidFill>
                <a:latin typeface="Arial Narrow" charset="0"/>
                <a:cs typeface="Arial" charset="0"/>
              </a:rPr>
              <a:t> : V →Z</a:t>
            </a:r>
            <a:r>
              <a:rPr lang="en-US" sz="2400" baseline="30000">
                <a:solidFill>
                  <a:schemeClr val="tx2"/>
                </a:solidFill>
                <a:latin typeface="Arial Narrow" charset="0"/>
                <a:cs typeface="Arial" charset="0"/>
              </a:rPr>
              <a:t>+</a:t>
            </a:r>
            <a:r>
              <a:rPr lang="en-US" sz="2400">
                <a:latin typeface="Arial Narrow" charset="0"/>
                <a:cs typeface="Arial" charset="0"/>
              </a:rPr>
              <a:t> </a:t>
            </a:r>
            <a:br>
              <a:rPr lang="en-US" sz="2400">
                <a:latin typeface="Arial Narrow" charset="0"/>
                <a:cs typeface="Arial" charset="0"/>
              </a:rPr>
            </a:br>
            <a:r>
              <a:rPr lang="en-US" sz="2400">
                <a:latin typeface="Arial Narrow" charset="0"/>
                <a:cs typeface="Arial" charset="0"/>
              </a:rPr>
              <a:t>such that:</a:t>
            </a:r>
            <a:endParaRPr lang="ru-RU" sz="2400">
              <a:latin typeface="Arial Narrow" charset="0"/>
              <a:cs typeface="Arial" charset="0"/>
            </a:endParaRPr>
          </a:p>
          <a:p>
            <a:pPr lvl="1">
              <a:buClr>
                <a:schemeClr val="tx1"/>
              </a:buClr>
              <a:buFont typeface="Monotype Sorts" charset="0"/>
              <a:buNone/>
            </a:pPr>
            <a:r>
              <a:rPr lang="en-US">
                <a:solidFill>
                  <a:schemeClr val="tx2"/>
                </a:solidFill>
                <a:latin typeface="Arial Narrow" charset="0"/>
              </a:rPr>
              <a:t>t</a:t>
            </a:r>
            <a:r>
              <a:rPr lang="en-US" baseline="-25000">
                <a:solidFill>
                  <a:schemeClr val="tx2"/>
                </a:solidFill>
                <a:latin typeface="Arial Narrow" charset="0"/>
              </a:rPr>
              <a:t>i</a:t>
            </a:r>
            <a:r>
              <a:rPr lang="en-US">
                <a:solidFill>
                  <a:schemeClr val="tx2"/>
                </a:solidFill>
                <a:latin typeface="Arial Narrow" charset="0"/>
              </a:rPr>
              <a:t> = </a:t>
            </a:r>
            <a:r>
              <a:rPr lang="el-GR">
                <a:solidFill>
                  <a:schemeClr val="tx2"/>
                </a:solidFill>
                <a:latin typeface="Lucida Grande" charset="0"/>
                <a:cs typeface="Arial" charset="0"/>
              </a:rPr>
              <a:t>φ</a:t>
            </a:r>
            <a:r>
              <a:rPr lang="en-US">
                <a:solidFill>
                  <a:schemeClr val="tx2"/>
                </a:solidFill>
                <a:latin typeface="Arial Narrow" charset="0"/>
              </a:rPr>
              <a:t>( </a:t>
            </a:r>
            <a:r>
              <a:rPr lang="en-US" i="1">
                <a:solidFill>
                  <a:schemeClr val="tx2"/>
                </a:solidFill>
                <a:latin typeface="Arial Narrow" charset="0"/>
              </a:rPr>
              <a:t>v</a:t>
            </a:r>
            <a:r>
              <a:rPr lang="en-US" i="1" baseline="-25000">
                <a:solidFill>
                  <a:schemeClr val="tx2"/>
                </a:solidFill>
                <a:latin typeface="Arial Narrow" charset="0"/>
              </a:rPr>
              <a:t>i </a:t>
            </a:r>
            <a:r>
              <a:rPr lang="en-US" i="1">
                <a:solidFill>
                  <a:schemeClr val="tx2"/>
                </a:solidFill>
                <a:latin typeface="Arial Narrow" charset="0"/>
              </a:rPr>
              <a:t>),</a:t>
            </a:r>
          </a:p>
          <a:p>
            <a:pPr lvl="1">
              <a:buClr>
                <a:schemeClr val="tx1"/>
              </a:buClr>
              <a:buFont typeface="Monotype Sorts" charset="0"/>
              <a:buNone/>
            </a:pPr>
            <a:r>
              <a:rPr lang="en-US">
                <a:solidFill>
                  <a:schemeClr val="tx2"/>
                </a:solidFill>
                <a:latin typeface="Arial Narrow" charset="0"/>
              </a:rPr>
              <a:t>t</a:t>
            </a:r>
            <a:r>
              <a:rPr lang="en-US" baseline="-25000">
                <a:solidFill>
                  <a:schemeClr val="tx2"/>
                </a:solidFill>
                <a:latin typeface="Arial Narrow" charset="0"/>
              </a:rPr>
              <a:t>i</a:t>
            </a:r>
            <a:r>
              <a:rPr lang="en-US">
                <a:solidFill>
                  <a:schemeClr val="tx2"/>
                </a:solidFill>
                <a:latin typeface="Arial Narrow" charset="0"/>
              </a:rPr>
              <a:t> </a:t>
            </a:r>
            <a:r>
              <a:rPr lang="en-US" i="1">
                <a:solidFill>
                  <a:schemeClr val="tx2"/>
                </a:solidFill>
                <a:latin typeface="Arial Narrow" charset="0"/>
                <a:cs typeface="Arial" charset="0"/>
              </a:rPr>
              <a:t>≥ </a:t>
            </a:r>
            <a:r>
              <a:rPr lang="en-US">
                <a:solidFill>
                  <a:schemeClr val="tx2"/>
                </a:solidFill>
                <a:latin typeface="Arial Narrow" charset="0"/>
              </a:rPr>
              <a:t>t</a:t>
            </a:r>
            <a:r>
              <a:rPr lang="en-US" baseline="-25000">
                <a:solidFill>
                  <a:schemeClr val="tx2"/>
                </a:solidFill>
                <a:latin typeface="Arial Narrow" charset="0"/>
              </a:rPr>
              <a:t>j</a:t>
            </a:r>
            <a:r>
              <a:rPr lang="en-US" i="1">
                <a:solidFill>
                  <a:schemeClr val="tx2"/>
                </a:solidFill>
                <a:latin typeface="Arial Narrow" charset="0"/>
                <a:cs typeface="Arial" charset="0"/>
              </a:rPr>
              <a:t> + </a:t>
            </a:r>
            <a:r>
              <a:rPr lang="en-US">
                <a:solidFill>
                  <a:schemeClr val="tx2"/>
                </a:solidFill>
                <a:latin typeface="Arial Narrow" charset="0"/>
              </a:rPr>
              <a:t>d</a:t>
            </a:r>
            <a:r>
              <a:rPr lang="en-US" baseline="-25000">
                <a:solidFill>
                  <a:schemeClr val="tx2"/>
                </a:solidFill>
                <a:latin typeface="Arial Narrow" charset="0"/>
              </a:rPr>
              <a:t>j</a:t>
            </a:r>
            <a:r>
              <a:rPr lang="en-US" i="1">
                <a:latin typeface="Arial Narrow" charset="0"/>
                <a:cs typeface="Arial" charset="0"/>
              </a:rPr>
              <a:t>               </a:t>
            </a:r>
            <a:r>
              <a:rPr lang="en-US" i="1">
                <a:solidFill>
                  <a:schemeClr val="bg2"/>
                </a:solidFill>
                <a:latin typeface="Arial Narrow" charset="0"/>
                <a:cs typeface="Arial" charset="0"/>
              </a:rPr>
              <a:t>i, j s.t. ( </a:t>
            </a:r>
            <a:r>
              <a:rPr lang="en-US">
                <a:solidFill>
                  <a:schemeClr val="bg2"/>
                </a:solidFill>
                <a:latin typeface="Arial Narrow" charset="0"/>
              </a:rPr>
              <a:t>v</a:t>
            </a:r>
            <a:r>
              <a:rPr lang="en-US" baseline="-25000">
                <a:solidFill>
                  <a:schemeClr val="bg2"/>
                </a:solidFill>
                <a:latin typeface="Arial Narrow" charset="0"/>
              </a:rPr>
              <a:t>j</a:t>
            </a:r>
            <a:r>
              <a:rPr lang="en-US" i="1">
                <a:solidFill>
                  <a:schemeClr val="bg2"/>
                </a:solidFill>
                <a:latin typeface="Arial Narrow" charset="0"/>
                <a:cs typeface="Arial" charset="0"/>
              </a:rPr>
              <a:t> , </a:t>
            </a:r>
            <a:r>
              <a:rPr lang="en-US">
                <a:solidFill>
                  <a:schemeClr val="bg2"/>
                </a:solidFill>
                <a:latin typeface="Arial Narrow" charset="0"/>
              </a:rPr>
              <a:t>v</a:t>
            </a:r>
            <a:r>
              <a:rPr lang="en-US" baseline="-25000">
                <a:solidFill>
                  <a:schemeClr val="bg2"/>
                </a:solidFill>
                <a:latin typeface="Arial Narrow" charset="0"/>
              </a:rPr>
              <a:t>i</a:t>
            </a:r>
            <a:r>
              <a:rPr lang="en-US" i="1">
                <a:solidFill>
                  <a:schemeClr val="bg2"/>
                </a:solidFill>
                <a:latin typeface="Arial Narrow" charset="0"/>
                <a:cs typeface="Arial" charset="0"/>
              </a:rPr>
              <a:t> ) </a:t>
            </a:r>
            <a:r>
              <a:rPr lang="ru-RU">
                <a:solidFill>
                  <a:schemeClr val="bg2"/>
                </a:solidFill>
                <a:latin typeface="Lucida Grande" charset="0"/>
                <a:cs typeface="Arial" charset="0"/>
              </a:rPr>
              <a:t>є</a:t>
            </a:r>
            <a:r>
              <a:rPr lang="en-US">
                <a:solidFill>
                  <a:schemeClr val="bg2"/>
                </a:solidFill>
                <a:latin typeface="Arial Narrow" charset="0"/>
                <a:cs typeface="Arial" charset="0"/>
              </a:rPr>
              <a:t> E</a:t>
            </a:r>
          </a:p>
          <a:p>
            <a:pPr lvl="1">
              <a:buClr>
                <a:schemeClr val="tx1"/>
              </a:buClr>
              <a:buFont typeface="Monotype Sorts" charset="0"/>
              <a:buNone/>
            </a:pPr>
            <a:r>
              <a:rPr lang="en-US">
                <a:latin typeface="Arial Narrow" charset="0"/>
                <a:cs typeface="Arial" charset="0"/>
              </a:rPr>
              <a:t>and </a:t>
            </a:r>
            <a:r>
              <a:rPr lang="en-US">
                <a:solidFill>
                  <a:schemeClr val="tx2"/>
                </a:solidFill>
                <a:latin typeface="Arial Narrow" charset="0"/>
              </a:rPr>
              <a:t>t</a:t>
            </a:r>
            <a:r>
              <a:rPr lang="en-US" baseline="-25000">
                <a:solidFill>
                  <a:schemeClr val="tx2"/>
                </a:solidFill>
                <a:latin typeface="Arial Narrow" charset="0"/>
              </a:rPr>
              <a:t>n</a:t>
            </a:r>
            <a:r>
              <a:rPr lang="en-US">
                <a:latin typeface="Arial Narrow" charset="0"/>
                <a:cs typeface="Arial" charset="0"/>
              </a:rPr>
              <a:t> is minimum</a:t>
            </a:r>
          </a:p>
        </p:txBody>
      </p:sp>
      <p:sp>
        <p:nvSpPr>
          <p:cNvPr id="9222" name="Text Box 4"/>
          <p:cNvSpPr txBox="1">
            <a:spLocks noChangeArrowheads="1"/>
          </p:cNvSpPr>
          <p:nvPr/>
        </p:nvSpPr>
        <p:spPr bwMode="auto">
          <a:xfrm rot="10800000" flipH="1">
            <a:off x="2081213" y="4000500"/>
            <a:ext cx="1368425"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b="0">
                <a:latin typeface="Arial" charset="0"/>
              </a:rPr>
              <a:t>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024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93E7928-D3BF-0F41-8C0B-2CB70BC737C4}" type="slidenum">
              <a:rPr lang="en-US" sz="1400" b="0"/>
              <a:pPr/>
              <a:t>8</a:t>
            </a:fld>
            <a:endParaRPr lang="en-US" sz="1400" b="0"/>
          </a:p>
        </p:txBody>
      </p:sp>
      <p:sp>
        <p:nvSpPr>
          <p:cNvPr id="10244" name="Rectangle 2"/>
          <p:cNvSpPr>
            <a:spLocks noGrp="1" noChangeArrowheads="1"/>
          </p:cNvSpPr>
          <p:nvPr>
            <p:ph type="title"/>
          </p:nvPr>
        </p:nvSpPr>
        <p:spPr>
          <a:xfrm>
            <a:off x="684213" y="247650"/>
            <a:ext cx="7772400" cy="665163"/>
          </a:xfrm>
        </p:spPr>
        <p:txBody>
          <a:bodyPr/>
          <a:lstStyle/>
          <a:p>
            <a:r>
              <a:rPr lang="en-US">
                <a:latin typeface="Arial Narrow" charset="0"/>
              </a:rPr>
              <a:t>ASAP scheduling algorithm</a:t>
            </a:r>
          </a:p>
        </p:txBody>
      </p:sp>
      <p:sp>
        <p:nvSpPr>
          <p:cNvPr id="10245" name="Text Box 3"/>
          <p:cNvSpPr txBox="1">
            <a:spLocks noChangeArrowheads="1"/>
          </p:cNvSpPr>
          <p:nvPr/>
        </p:nvSpPr>
        <p:spPr bwMode="auto">
          <a:xfrm>
            <a:off x="309563" y="1211263"/>
            <a:ext cx="8675687" cy="3668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spcBef>
                <a:spcPct val="50000"/>
              </a:spcBef>
            </a:pPr>
            <a:r>
              <a:rPr lang="en-US" sz="1800">
                <a:solidFill>
                  <a:schemeClr val="tx2"/>
                </a:solidFill>
                <a:latin typeface="Arial" charset="0"/>
              </a:rPr>
              <a:t>ASAP ( G</a:t>
            </a:r>
            <a:r>
              <a:rPr lang="en-US" sz="1800" baseline="-25000">
                <a:solidFill>
                  <a:schemeClr val="tx2"/>
                </a:solidFill>
                <a:latin typeface="Arial" charset="0"/>
              </a:rPr>
              <a:t>s</a:t>
            </a:r>
            <a:r>
              <a:rPr lang="en-US" sz="1800">
                <a:solidFill>
                  <a:schemeClr val="tx2"/>
                </a:solidFill>
                <a:latin typeface="Arial" charset="0"/>
              </a:rPr>
              <a:t>(V,E) ) {</a:t>
            </a:r>
          </a:p>
          <a:p>
            <a:pPr algn="l">
              <a:spcBef>
                <a:spcPct val="50000"/>
              </a:spcBef>
            </a:pPr>
            <a:r>
              <a:rPr lang="en-US" sz="1800">
                <a:solidFill>
                  <a:schemeClr val="tx2"/>
                </a:solidFill>
                <a:latin typeface="Arial" charset="0"/>
              </a:rPr>
              <a:t>	</a:t>
            </a:r>
            <a:r>
              <a:rPr lang="en-US" sz="1800">
                <a:latin typeface="Arial" charset="0"/>
              </a:rPr>
              <a:t>Schedule</a:t>
            </a:r>
            <a:r>
              <a:rPr lang="en-US" sz="1800">
                <a:solidFill>
                  <a:schemeClr val="tx2"/>
                </a:solidFill>
                <a:latin typeface="Arial" charset="0"/>
              </a:rPr>
              <a:t> v</a:t>
            </a:r>
            <a:r>
              <a:rPr lang="en-US" sz="1800" baseline="-25000">
                <a:solidFill>
                  <a:schemeClr val="tx2"/>
                </a:solidFill>
                <a:latin typeface="Arial" charset="0"/>
              </a:rPr>
              <a:t>0</a:t>
            </a:r>
            <a:r>
              <a:rPr lang="en-US" sz="1800">
                <a:solidFill>
                  <a:schemeClr val="tx2"/>
                </a:solidFill>
                <a:latin typeface="Arial" charset="0"/>
              </a:rPr>
              <a:t> </a:t>
            </a:r>
            <a:r>
              <a:rPr lang="en-US" sz="1800">
                <a:latin typeface="Arial" charset="0"/>
              </a:rPr>
              <a:t>by setting</a:t>
            </a:r>
            <a:r>
              <a:rPr lang="en-US" sz="1800">
                <a:solidFill>
                  <a:schemeClr val="tx2"/>
                </a:solidFill>
                <a:latin typeface="Arial" charset="0"/>
              </a:rPr>
              <a:t> t</a:t>
            </a:r>
            <a:r>
              <a:rPr lang="en-US" sz="1800" baseline="-25000">
                <a:solidFill>
                  <a:schemeClr val="tx2"/>
                </a:solidFill>
                <a:latin typeface="Arial" charset="0"/>
              </a:rPr>
              <a:t>0</a:t>
            </a:r>
            <a:r>
              <a:rPr lang="en-US" sz="1800">
                <a:solidFill>
                  <a:schemeClr val="tx2"/>
                </a:solidFill>
                <a:latin typeface="Arial" charset="0"/>
              </a:rPr>
              <a:t> = 1;</a:t>
            </a:r>
          </a:p>
          <a:p>
            <a:pPr algn="l">
              <a:spcBef>
                <a:spcPct val="50000"/>
              </a:spcBef>
            </a:pPr>
            <a:r>
              <a:rPr lang="en-US" sz="1800">
                <a:solidFill>
                  <a:schemeClr val="tx2"/>
                </a:solidFill>
                <a:latin typeface="Arial" charset="0"/>
              </a:rPr>
              <a:t>	repeat {</a:t>
            </a:r>
          </a:p>
          <a:p>
            <a:pPr algn="l">
              <a:spcBef>
                <a:spcPct val="50000"/>
              </a:spcBef>
            </a:pPr>
            <a:r>
              <a:rPr lang="en-US" sz="1800">
                <a:solidFill>
                  <a:schemeClr val="tx2"/>
                </a:solidFill>
                <a:latin typeface="Arial" charset="0"/>
              </a:rPr>
              <a:t>		</a:t>
            </a:r>
            <a:r>
              <a:rPr lang="en-US" sz="1800">
                <a:latin typeface="Arial" charset="0"/>
              </a:rPr>
              <a:t>Select a vertex</a:t>
            </a:r>
            <a:r>
              <a:rPr lang="en-US" sz="1800">
                <a:solidFill>
                  <a:schemeClr val="tx2"/>
                </a:solidFill>
                <a:latin typeface="Arial" charset="0"/>
              </a:rPr>
              <a:t> v</a:t>
            </a:r>
            <a:r>
              <a:rPr lang="en-US" sz="1800" baseline="-25000">
                <a:solidFill>
                  <a:schemeClr val="tx2"/>
                </a:solidFill>
                <a:latin typeface="Arial" charset="0"/>
              </a:rPr>
              <a:t>i</a:t>
            </a:r>
            <a:r>
              <a:rPr lang="en-US" sz="1800">
                <a:solidFill>
                  <a:schemeClr val="tx2"/>
                </a:solidFill>
                <a:latin typeface="Arial" charset="0"/>
              </a:rPr>
              <a:t> </a:t>
            </a:r>
            <a:r>
              <a:rPr lang="en-US" sz="1800">
                <a:latin typeface="Arial" charset="0"/>
              </a:rPr>
              <a:t>whose predecessors are all scheduled;</a:t>
            </a:r>
            <a:endParaRPr lang="en-US" sz="1800">
              <a:solidFill>
                <a:schemeClr val="tx2"/>
              </a:solidFill>
              <a:latin typeface="Arial" charset="0"/>
            </a:endParaRPr>
          </a:p>
          <a:p>
            <a:pPr algn="l">
              <a:spcBef>
                <a:spcPct val="50000"/>
              </a:spcBef>
            </a:pPr>
            <a:r>
              <a:rPr lang="en-US" sz="1800">
                <a:solidFill>
                  <a:schemeClr val="tx2"/>
                </a:solidFill>
                <a:latin typeface="Arial" charset="0"/>
              </a:rPr>
              <a:t>		</a:t>
            </a:r>
            <a:r>
              <a:rPr lang="en-US" sz="1800">
                <a:latin typeface="Arial" charset="0"/>
              </a:rPr>
              <a:t>Schedule</a:t>
            </a:r>
            <a:r>
              <a:rPr lang="en-US" sz="1800">
                <a:solidFill>
                  <a:schemeClr val="tx2"/>
                </a:solidFill>
                <a:latin typeface="Arial" charset="0"/>
              </a:rPr>
              <a:t> v</a:t>
            </a:r>
            <a:r>
              <a:rPr lang="en-US" sz="1800" baseline="-25000">
                <a:solidFill>
                  <a:schemeClr val="tx2"/>
                </a:solidFill>
                <a:latin typeface="Arial" charset="0"/>
              </a:rPr>
              <a:t>i</a:t>
            </a:r>
            <a:r>
              <a:rPr lang="en-US" sz="1800">
                <a:solidFill>
                  <a:schemeClr val="tx2"/>
                </a:solidFill>
                <a:latin typeface="Arial" charset="0"/>
              </a:rPr>
              <a:t> </a:t>
            </a:r>
            <a:r>
              <a:rPr lang="en-US" sz="1800">
                <a:latin typeface="Arial" charset="0"/>
              </a:rPr>
              <a:t>by setting</a:t>
            </a:r>
            <a:r>
              <a:rPr lang="en-US" sz="1800">
                <a:solidFill>
                  <a:schemeClr val="tx2"/>
                </a:solidFill>
                <a:latin typeface="Arial" charset="0"/>
              </a:rPr>
              <a:t>  t</a:t>
            </a:r>
            <a:r>
              <a:rPr lang="en-US" sz="1800" baseline="-25000">
                <a:solidFill>
                  <a:schemeClr val="tx2"/>
                </a:solidFill>
                <a:latin typeface="Arial" charset="0"/>
              </a:rPr>
              <a:t>i</a:t>
            </a:r>
            <a:r>
              <a:rPr lang="en-US" sz="1800">
                <a:solidFill>
                  <a:schemeClr val="tx2"/>
                </a:solidFill>
                <a:latin typeface="Arial" charset="0"/>
              </a:rPr>
              <a:t> =   max   t</a:t>
            </a:r>
            <a:r>
              <a:rPr lang="en-US" sz="1800" baseline="-25000">
                <a:solidFill>
                  <a:schemeClr val="tx2"/>
                </a:solidFill>
                <a:latin typeface="Arial" charset="0"/>
              </a:rPr>
              <a:t>j</a:t>
            </a:r>
            <a:r>
              <a:rPr lang="en-US" sz="1800">
                <a:solidFill>
                  <a:schemeClr val="tx2"/>
                </a:solidFill>
                <a:latin typeface="Arial" charset="0"/>
              </a:rPr>
              <a:t>  + d</a:t>
            </a:r>
            <a:r>
              <a:rPr lang="en-US" sz="1800" baseline="-25000">
                <a:solidFill>
                  <a:schemeClr val="tx2"/>
                </a:solidFill>
                <a:latin typeface="Arial" charset="0"/>
              </a:rPr>
              <a:t>j </a:t>
            </a:r>
            <a:r>
              <a:rPr lang="en-US" sz="1800">
                <a:solidFill>
                  <a:schemeClr val="tx2"/>
                </a:solidFill>
                <a:latin typeface="Arial" charset="0"/>
              </a:rPr>
              <a:t>;</a:t>
            </a:r>
          </a:p>
          <a:p>
            <a:pPr algn="l">
              <a:spcBef>
                <a:spcPct val="50000"/>
              </a:spcBef>
            </a:pPr>
            <a:r>
              <a:rPr lang="en-US" sz="1800">
                <a:solidFill>
                  <a:schemeClr val="tx2"/>
                </a:solidFill>
                <a:latin typeface="Arial" charset="0"/>
              </a:rPr>
              <a:t>	}</a:t>
            </a:r>
          </a:p>
          <a:p>
            <a:pPr algn="l">
              <a:spcBef>
                <a:spcPct val="50000"/>
              </a:spcBef>
            </a:pPr>
            <a:r>
              <a:rPr lang="en-US" sz="1800">
                <a:solidFill>
                  <a:schemeClr val="tx2"/>
                </a:solidFill>
                <a:latin typeface="Arial" charset="0"/>
              </a:rPr>
              <a:t>	until (v</a:t>
            </a:r>
            <a:r>
              <a:rPr lang="en-US" sz="1800" baseline="-25000">
                <a:solidFill>
                  <a:schemeClr val="tx2"/>
                </a:solidFill>
                <a:latin typeface="Arial" charset="0"/>
              </a:rPr>
              <a:t>n</a:t>
            </a:r>
            <a:r>
              <a:rPr lang="en-US" sz="1800">
                <a:solidFill>
                  <a:schemeClr val="tx2"/>
                </a:solidFill>
                <a:latin typeface="Arial" charset="0"/>
              </a:rPr>
              <a:t> </a:t>
            </a:r>
            <a:r>
              <a:rPr lang="en-US" sz="1800">
                <a:latin typeface="Arial" charset="0"/>
              </a:rPr>
              <a:t>is scheduled</a:t>
            </a:r>
            <a:r>
              <a:rPr lang="en-US" sz="1800">
                <a:solidFill>
                  <a:schemeClr val="tx2"/>
                </a:solidFill>
                <a:latin typeface="Arial" charset="0"/>
              </a:rPr>
              <a:t>);</a:t>
            </a:r>
          </a:p>
          <a:p>
            <a:pPr algn="l">
              <a:spcBef>
                <a:spcPct val="50000"/>
              </a:spcBef>
            </a:pPr>
            <a:r>
              <a:rPr lang="en-US" sz="1800">
                <a:solidFill>
                  <a:schemeClr val="tx2"/>
                </a:solidFill>
                <a:latin typeface="Arial" charset="0"/>
              </a:rPr>
              <a:t>	return (t</a:t>
            </a:r>
            <a:r>
              <a:rPr lang="en-US" sz="1800" baseline="30000">
                <a:solidFill>
                  <a:schemeClr val="tx2"/>
                </a:solidFill>
                <a:latin typeface="Arial" charset="0"/>
              </a:rPr>
              <a:t> </a:t>
            </a:r>
            <a:r>
              <a:rPr lang="en-US" sz="1800">
                <a:solidFill>
                  <a:schemeClr val="tx2"/>
                </a:solidFill>
                <a:latin typeface="Arial" charset="0"/>
              </a:rPr>
              <a:t>);</a:t>
            </a:r>
          </a:p>
          <a:p>
            <a:pPr algn="l">
              <a:spcBef>
                <a:spcPct val="50000"/>
              </a:spcBef>
            </a:pPr>
            <a:r>
              <a:rPr lang="en-US" sz="1800">
                <a:solidFill>
                  <a:schemeClr val="tx2"/>
                </a:solidFill>
                <a:latin typeface="Arial" charset="0"/>
              </a:rPr>
              <a:t>}</a:t>
            </a:r>
          </a:p>
        </p:txBody>
      </p:sp>
      <p:sp>
        <p:nvSpPr>
          <p:cNvPr id="10246" name="Text Box 4"/>
          <p:cNvSpPr txBox="1">
            <a:spLocks noChangeArrowheads="1"/>
          </p:cNvSpPr>
          <p:nvPr/>
        </p:nvSpPr>
        <p:spPr bwMode="auto">
          <a:xfrm>
            <a:off x="4794250" y="3109913"/>
            <a:ext cx="10668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bg2"/>
                </a:solidFill>
                <a:latin typeface="Arial" charset="0"/>
              </a:rPr>
              <a:t>j:</a:t>
            </a:r>
            <a:r>
              <a:rPr lang="en-US" sz="1200" b="0">
                <a:solidFill>
                  <a:schemeClr val="bg2"/>
                </a:solidFill>
                <a:latin typeface="Arial" charset="0"/>
                <a:sym typeface="Wingdings" charset="0"/>
              </a:rPr>
              <a:t>(v</a:t>
            </a:r>
            <a:r>
              <a:rPr lang="en-US" sz="1200" b="0" baseline="-25000">
                <a:solidFill>
                  <a:schemeClr val="bg2"/>
                </a:solidFill>
                <a:latin typeface="Arial" charset="0"/>
                <a:sym typeface="Wingdings" charset="0"/>
              </a:rPr>
              <a:t>j</a:t>
            </a:r>
            <a:r>
              <a:rPr lang="en-US" sz="1200" b="0">
                <a:solidFill>
                  <a:schemeClr val="bg2"/>
                </a:solidFill>
                <a:latin typeface="Arial" charset="0"/>
                <a:sym typeface="Wingdings" charset="0"/>
              </a:rPr>
              <a:t>,v</a:t>
            </a:r>
            <a:r>
              <a:rPr lang="en-US" sz="1200" b="0" baseline="-25000">
                <a:solidFill>
                  <a:schemeClr val="bg2"/>
                </a:solidFill>
                <a:latin typeface="Arial" charset="0"/>
                <a:sym typeface="Wingdings" charset="0"/>
              </a:rPr>
              <a:t>i</a:t>
            </a:r>
            <a:r>
              <a:rPr lang="en-US" sz="1200" b="0">
                <a:solidFill>
                  <a:schemeClr val="bg2"/>
                </a:solidFill>
                <a:latin typeface="Arial" charset="0"/>
                <a:sym typeface="Wingdings" charset="0"/>
              </a:rPr>
              <a:t>) </a:t>
            </a:r>
            <a:r>
              <a:rPr lang="ru-RU" sz="1200" b="0">
                <a:solidFill>
                  <a:schemeClr val="bg2"/>
                </a:solidFill>
                <a:latin typeface="Arial" charset="0"/>
                <a:cs typeface="Arial" charset="0"/>
              </a:rPr>
              <a:t>є</a:t>
            </a:r>
            <a:r>
              <a:rPr lang="en-US" sz="1200" b="0">
                <a:solidFill>
                  <a:schemeClr val="bg2"/>
                </a:solidFill>
                <a:latin typeface="Arial" charset="0"/>
                <a:sym typeface="Wingdings" charset="0"/>
              </a:rPr>
              <a:t> 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126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2E19A0A-E4CC-F144-9005-E879F1CD8563}" type="slidenum">
              <a:rPr lang="en-US" sz="1400" b="0"/>
              <a:pPr/>
              <a:t>9</a:t>
            </a:fld>
            <a:endParaRPr lang="en-US" sz="1400" b="0"/>
          </a:p>
        </p:txBody>
      </p:sp>
      <p:sp>
        <p:nvSpPr>
          <p:cNvPr id="11268" name="Rectangle 2"/>
          <p:cNvSpPr>
            <a:spLocks noGrp="1" noChangeArrowheads="1"/>
          </p:cNvSpPr>
          <p:nvPr>
            <p:ph type="title"/>
          </p:nvPr>
        </p:nvSpPr>
        <p:spPr>
          <a:xfrm>
            <a:off x="685800" y="0"/>
            <a:ext cx="7772400" cy="1143000"/>
          </a:xfrm>
        </p:spPr>
        <p:txBody>
          <a:bodyPr/>
          <a:lstStyle/>
          <a:p>
            <a:r>
              <a:rPr lang="en-US">
                <a:latin typeface="Arial Narrow" charset="0"/>
              </a:rPr>
              <a:t>Example</a:t>
            </a:r>
          </a:p>
        </p:txBody>
      </p:sp>
      <p:grpSp>
        <p:nvGrpSpPr>
          <p:cNvPr id="11269" name="Group 3"/>
          <p:cNvGrpSpPr>
            <a:grpSpLocks/>
          </p:cNvGrpSpPr>
          <p:nvPr/>
        </p:nvGrpSpPr>
        <p:grpSpPr bwMode="auto">
          <a:xfrm>
            <a:off x="1219200" y="1524000"/>
            <a:ext cx="6559550" cy="4540250"/>
            <a:chOff x="295" y="618"/>
            <a:chExt cx="4989" cy="3312"/>
          </a:xfrm>
        </p:grpSpPr>
        <p:grpSp>
          <p:nvGrpSpPr>
            <p:cNvPr id="11270" name="Group 4"/>
            <p:cNvGrpSpPr>
              <a:grpSpLocks/>
            </p:cNvGrpSpPr>
            <p:nvPr/>
          </p:nvGrpSpPr>
          <p:grpSpPr bwMode="auto">
            <a:xfrm>
              <a:off x="1246" y="1888"/>
              <a:ext cx="364" cy="318"/>
              <a:chOff x="1564" y="1298"/>
              <a:chExt cx="364" cy="318"/>
            </a:xfrm>
          </p:grpSpPr>
          <p:sp>
            <p:nvSpPr>
              <p:cNvPr id="11344" name="Oval 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45" name="Text Box 6"/>
              <p:cNvSpPr txBox="1">
                <a:spLocks noChangeArrowheads="1"/>
              </p:cNvSpPr>
              <p:nvPr/>
            </p:nvSpPr>
            <p:spPr bwMode="auto">
              <a:xfrm>
                <a:off x="1564" y="1342"/>
                <a:ext cx="364"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71" name="Group 7"/>
            <p:cNvGrpSpPr>
              <a:grpSpLocks/>
            </p:cNvGrpSpPr>
            <p:nvPr/>
          </p:nvGrpSpPr>
          <p:grpSpPr bwMode="auto">
            <a:xfrm>
              <a:off x="2200" y="1888"/>
              <a:ext cx="363" cy="318"/>
              <a:chOff x="1565" y="1298"/>
              <a:chExt cx="363" cy="318"/>
            </a:xfrm>
          </p:grpSpPr>
          <p:sp>
            <p:nvSpPr>
              <p:cNvPr id="11342" name="Oval 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43" name="Text Box 9"/>
              <p:cNvSpPr txBox="1">
                <a:spLocks noChangeArrowheads="1"/>
              </p:cNvSpPr>
              <p:nvPr/>
            </p:nvSpPr>
            <p:spPr bwMode="auto">
              <a:xfrm>
                <a:off x="1565" y="1342"/>
                <a:ext cx="363"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72" name="Group 10"/>
            <p:cNvGrpSpPr>
              <a:grpSpLocks/>
            </p:cNvGrpSpPr>
            <p:nvPr/>
          </p:nvGrpSpPr>
          <p:grpSpPr bwMode="auto">
            <a:xfrm>
              <a:off x="3515" y="1888"/>
              <a:ext cx="364" cy="318"/>
              <a:chOff x="1565" y="1298"/>
              <a:chExt cx="364" cy="318"/>
            </a:xfrm>
          </p:grpSpPr>
          <p:sp>
            <p:nvSpPr>
              <p:cNvPr id="11340" name="Oval 1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41" name="Text Box 12"/>
              <p:cNvSpPr txBox="1">
                <a:spLocks noChangeArrowheads="1"/>
              </p:cNvSpPr>
              <p:nvPr/>
            </p:nvSpPr>
            <p:spPr bwMode="auto">
              <a:xfrm>
                <a:off x="1565" y="1342"/>
                <a:ext cx="364"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73" name="Group 13"/>
            <p:cNvGrpSpPr>
              <a:grpSpLocks/>
            </p:cNvGrpSpPr>
            <p:nvPr/>
          </p:nvGrpSpPr>
          <p:grpSpPr bwMode="auto">
            <a:xfrm>
              <a:off x="4332" y="1888"/>
              <a:ext cx="364" cy="318"/>
              <a:chOff x="1565" y="1298"/>
              <a:chExt cx="364" cy="318"/>
            </a:xfrm>
          </p:grpSpPr>
          <p:sp>
            <p:nvSpPr>
              <p:cNvPr id="11338" name="Oval 1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39" name="Text Box 15"/>
              <p:cNvSpPr txBox="1">
                <a:spLocks noChangeArrowheads="1"/>
              </p:cNvSpPr>
              <p:nvPr/>
            </p:nvSpPr>
            <p:spPr bwMode="auto">
              <a:xfrm>
                <a:off x="1566" y="1342"/>
                <a:ext cx="363"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&lt;</a:t>
                </a:r>
              </a:p>
            </p:txBody>
          </p:sp>
        </p:grpSp>
        <p:grpSp>
          <p:nvGrpSpPr>
            <p:cNvPr id="11274" name="Group 16"/>
            <p:cNvGrpSpPr>
              <a:grpSpLocks/>
            </p:cNvGrpSpPr>
            <p:nvPr/>
          </p:nvGrpSpPr>
          <p:grpSpPr bwMode="auto">
            <a:xfrm>
              <a:off x="1519" y="2432"/>
              <a:ext cx="363" cy="318"/>
              <a:chOff x="1565" y="1298"/>
              <a:chExt cx="363" cy="318"/>
            </a:xfrm>
          </p:grpSpPr>
          <p:sp>
            <p:nvSpPr>
              <p:cNvPr id="11336" name="Oval 1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37" name="Text Box 18"/>
              <p:cNvSpPr txBox="1">
                <a:spLocks noChangeArrowheads="1"/>
              </p:cNvSpPr>
              <p:nvPr/>
            </p:nvSpPr>
            <p:spPr bwMode="auto">
              <a:xfrm>
                <a:off x="1565" y="1345"/>
                <a:ext cx="363"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75" name="Group 19"/>
            <p:cNvGrpSpPr>
              <a:grpSpLocks/>
            </p:cNvGrpSpPr>
            <p:nvPr/>
          </p:nvGrpSpPr>
          <p:grpSpPr bwMode="auto">
            <a:xfrm>
              <a:off x="1837" y="3022"/>
              <a:ext cx="363" cy="318"/>
              <a:chOff x="1565" y="1298"/>
              <a:chExt cx="363" cy="318"/>
            </a:xfrm>
          </p:grpSpPr>
          <p:sp>
            <p:nvSpPr>
              <p:cNvPr id="11334" name="Oval 2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35" name="Text Box 21"/>
              <p:cNvSpPr txBox="1">
                <a:spLocks noChangeArrowheads="1"/>
              </p:cNvSpPr>
              <p:nvPr/>
            </p:nvSpPr>
            <p:spPr bwMode="auto">
              <a:xfrm>
                <a:off x="1565" y="1342"/>
                <a:ext cx="363"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76" name="Group 22"/>
            <p:cNvGrpSpPr>
              <a:grpSpLocks/>
            </p:cNvGrpSpPr>
            <p:nvPr/>
          </p:nvGrpSpPr>
          <p:grpSpPr bwMode="auto">
            <a:xfrm>
              <a:off x="974" y="1298"/>
              <a:ext cx="364" cy="318"/>
              <a:chOff x="1564" y="1298"/>
              <a:chExt cx="364" cy="318"/>
            </a:xfrm>
          </p:grpSpPr>
          <p:sp>
            <p:nvSpPr>
              <p:cNvPr id="11332" name="Oval 2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33" name="Text Box 24"/>
              <p:cNvSpPr txBox="1">
                <a:spLocks noChangeArrowheads="1"/>
              </p:cNvSpPr>
              <p:nvPr/>
            </p:nvSpPr>
            <p:spPr bwMode="auto">
              <a:xfrm>
                <a:off x="1564" y="1345"/>
                <a:ext cx="364"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77" name="Group 25"/>
            <p:cNvGrpSpPr>
              <a:grpSpLocks/>
            </p:cNvGrpSpPr>
            <p:nvPr/>
          </p:nvGrpSpPr>
          <p:grpSpPr bwMode="auto">
            <a:xfrm>
              <a:off x="1610" y="1298"/>
              <a:ext cx="363" cy="318"/>
              <a:chOff x="1565" y="1298"/>
              <a:chExt cx="363" cy="318"/>
            </a:xfrm>
          </p:grpSpPr>
          <p:sp>
            <p:nvSpPr>
              <p:cNvPr id="11330" name="Oval 2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31" name="Text Box 27"/>
              <p:cNvSpPr txBox="1">
                <a:spLocks noChangeArrowheads="1"/>
              </p:cNvSpPr>
              <p:nvPr/>
            </p:nvSpPr>
            <p:spPr bwMode="auto">
              <a:xfrm>
                <a:off x="1565" y="1345"/>
                <a:ext cx="363"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78" name="Group 28"/>
            <p:cNvGrpSpPr>
              <a:grpSpLocks/>
            </p:cNvGrpSpPr>
            <p:nvPr/>
          </p:nvGrpSpPr>
          <p:grpSpPr bwMode="auto">
            <a:xfrm>
              <a:off x="2472" y="1298"/>
              <a:ext cx="362" cy="318"/>
              <a:chOff x="1565" y="1298"/>
              <a:chExt cx="362" cy="318"/>
            </a:xfrm>
          </p:grpSpPr>
          <p:sp>
            <p:nvSpPr>
              <p:cNvPr id="11328" name="Oval 2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29" name="Text Box 30"/>
              <p:cNvSpPr txBox="1">
                <a:spLocks noChangeArrowheads="1"/>
              </p:cNvSpPr>
              <p:nvPr/>
            </p:nvSpPr>
            <p:spPr bwMode="auto">
              <a:xfrm>
                <a:off x="1565" y="1345"/>
                <a:ext cx="362"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79" name="Group 31"/>
            <p:cNvGrpSpPr>
              <a:grpSpLocks/>
            </p:cNvGrpSpPr>
            <p:nvPr/>
          </p:nvGrpSpPr>
          <p:grpSpPr bwMode="auto">
            <a:xfrm>
              <a:off x="3515" y="1298"/>
              <a:ext cx="364" cy="318"/>
              <a:chOff x="1565" y="1298"/>
              <a:chExt cx="364" cy="318"/>
            </a:xfrm>
          </p:grpSpPr>
          <p:sp>
            <p:nvSpPr>
              <p:cNvPr id="11326" name="Oval 3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27" name="Text Box 33"/>
              <p:cNvSpPr txBox="1">
                <a:spLocks noChangeArrowheads="1"/>
              </p:cNvSpPr>
              <p:nvPr/>
            </p:nvSpPr>
            <p:spPr bwMode="auto">
              <a:xfrm>
                <a:off x="1565" y="1345"/>
                <a:ext cx="364"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80" name="Group 34"/>
            <p:cNvGrpSpPr>
              <a:grpSpLocks/>
            </p:cNvGrpSpPr>
            <p:nvPr/>
          </p:nvGrpSpPr>
          <p:grpSpPr bwMode="auto">
            <a:xfrm>
              <a:off x="4332" y="1298"/>
              <a:ext cx="364" cy="318"/>
              <a:chOff x="1565" y="1298"/>
              <a:chExt cx="364" cy="318"/>
            </a:xfrm>
          </p:grpSpPr>
          <p:sp>
            <p:nvSpPr>
              <p:cNvPr id="11324" name="Oval 3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25" name="Text Box 36"/>
              <p:cNvSpPr txBox="1">
                <a:spLocks noChangeArrowheads="1"/>
              </p:cNvSpPr>
              <p:nvPr/>
            </p:nvSpPr>
            <p:spPr bwMode="auto">
              <a:xfrm>
                <a:off x="1566" y="1345"/>
                <a:ext cx="363"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11281" name="Group 37"/>
            <p:cNvGrpSpPr>
              <a:grpSpLocks/>
            </p:cNvGrpSpPr>
            <p:nvPr/>
          </p:nvGrpSpPr>
          <p:grpSpPr bwMode="auto">
            <a:xfrm>
              <a:off x="2654" y="618"/>
              <a:ext cx="589" cy="318"/>
              <a:chOff x="2427" y="1071"/>
              <a:chExt cx="589" cy="318"/>
            </a:xfrm>
          </p:grpSpPr>
          <p:sp>
            <p:nvSpPr>
              <p:cNvPr id="11322" name="Oval 38"/>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23" name="Text Box 39"/>
              <p:cNvSpPr txBox="1">
                <a:spLocks noChangeArrowheads="1"/>
              </p:cNvSpPr>
              <p:nvPr/>
            </p:nvSpPr>
            <p:spPr bwMode="auto">
              <a:xfrm>
                <a:off x="2427" y="1115"/>
                <a:ext cx="589"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grpSp>
          <p:nvGrpSpPr>
            <p:cNvPr id="11282" name="Group 40"/>
            <p:cNvGrpSpPr>
              <a:grpSpLocks/>
            </p:cNvGrpSpPr>
            <p:nvPr/>
          </p:nvGrpSpPr>
          <p:grpSpPr bwMode="auto">
            <a:xfrm>
              <a:off x="2654" y="3612"/>
              <a:ext cx="589" cy="318"/>
              <a:chOff x="2427" y="1071"/>
              <a:chExt cx="589" cy="318"/>
            </a:xfrm>
          </p:grpSpPr>
          <p:sp>
            <p:nvSpPr>
              <p:cNvPr id="11320" name="Oval 41"/>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1321" name="Text Box 42"/>
              <p:cNvSpPr txBox="1">
                <a:spLocks noChangeArrowheads="1"/>
              </p:cNvSpPr>
              <p:nvPr/>
            </p:nvSpPr>
            <p:spPr bwMode="auto">
              <a:xfrm>
                <a:off x="2427" y="1116"/>
                <a:ext cx="589"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sp>
          <p:nvSpPr>
            <p:cNvPr id="11283" name="Line 43"/>
            <p:cNvSpPr>
              <a:spLocks noChangeShapeType="1"/>
            </p:cNvSpPr>
            <p:nvPr/>
          </p:nvSpPr>
          <p:spPr bwMode="auto">
            <a:xfrm>
              <a:off x="748" y="1752"/>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284" name="Line 44"/>
            <p:cNvSpPr>
              <a:spLocks noChangeShapeType="1"/>
            </p:cNvSpPr>
            <p:nvPr/>
          </p:nvSpPr>
          <p:spPr bwMode="auto">
            <a:xfrm>
              <a:off x="748" y="2296"/>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285" name="Line 45"/>
            <p:cNvSpPr>
              <a:spLocks noChangeShapeType="1"/>
            </p:cNvSpPr>
            <p:nvPr/>
          </p:nvSpPr>
          <p:spPr bwMode="auto">
            <a:xfrm>
              <a:off x="748" y="284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286" name="Line 46"/>
            <p:cNvSpPr>
              <a:spLocks noChangeShapeType="1"/>
            </p:cNvSpPr>
            <p:nvPr/>
          </p:nvSpPr>
          <p:spPr bwMode="auto">
            <a:xfrm>
              <a:off x="748" y="3430"/>
              <a:ext cx="453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287" name="Line 47"/>
            <p:cNvSpPr>
              <a:spLocks noChangeShapeType="1"/>
            </p:cNvSpPr>
            <p:nvPr/>
          </p:nvSpPr>
          <p:spPr bwMode="auto">
            <a:xfrm flipH="1">
              <a:off x="1156" y="754"/>
              <a:ext cx="1633" cy="544"/>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288" name="Line 48"/>
            <p:cNvSpPr>
              <a:spLocks noChangeShapeType="1"/>
            </p:cNvSpPr>
            <p:nvPr/>
          </p:nvSpPr>
          <p:spPr bwMode="auto">
            <a:xfrm flipH="1">
              <a:off x="1791" y="845"/>
              <a:ext cx="998" cy="45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289" name="Line 49"/>
            <p:cNvSpPr>
              <a:spLocks noChangeShapeType="1"/>
            </p:cNvSpPr>
            <p:nvPr/>
          </p:nvSpPr>
          <p:spPr bwMode="auto">
            <a:xfrm flipH="1">
              <a:off x="2653" y="935"/>
              <a:ext cx="227" cy="3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290" name="Line 50"/>
            <p:cNvSpPr>
              <a:spLocks noChangeShapeType="1"/>
            </p:cNvSpPr>
            <p:nvPr/>
          </p:nvSpPr>
          <p:spPr bwMode="auto">
            <a:xfrm>
              <a:off x="3061" y="890"/>
              <a:ext cx="590" cy="40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291" name="Line 51"/>
            <p:cNvSpPr>
              <a:spLocks noChangeShapeType="1"/>
            </p:cNvSpPr>
            <p:nvPr/>
          </p:nvSpPr>
          <p:spPr bwMode="auto">
            <a:xfrm>
              <a:off x="3107" y="799"/>
              <a:ext cx="1361" cy="499"/>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292" name="Line 52"/>
            <p:cNvSpPr>
              <a:spLocks noChangeShapeType="1"/>
            </p:cNvSpPr>
            <p:nvPr/>
          </p:nvSpPr>
          <p:spPr bwMode="auto">
            <a:xfrm>
              <a:off x="1156" y="1616"/>
              <a:ext cx="18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1293" name="Line 53"/>
            <p:cNvSpPr>
              <a:spLocks noChangeShapeType="1"/>
            </p:cNvSpPr>
            <p:nvPr/>
          </p:nvSpPr>
          <p:spPr bwMode="auto">
            <a:xfrm flipH="1">
              <a:off x="1474" y="1616"/>
              <a:ext cx="272"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1294" name="Line 54"/>
            <p:cNvSpPr>
              <a:spLocks noChangeShapeType="1"/>
            </p:cNvSpPr>
            <p:nvPr/>
          </p:nvSpPr>
          <p:spPr bwMode="auto">
            <a:xfrm flipH="1">
              <a:off x="2426" y="1616"/>
              <a:ext cx="136"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1295" name="Line 55"/>
            <p:cNvSpPr>
              <a:spLocks noChangeShapeType="1"/>
            </p:cNvSpPr>
            <p:nvPr/>
          </p:nvSpPr>
          <p:spPr bwMode="auto">
            <a:xfrm>
              <a:off x="3696" y="1616"/>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1296" name="Line 56"/>
            <p:cNvSpPr>
              <a:spLocks noChangeShapeType="1"/>
            </p:cNvSpPr>
            <p:nvPr/>
          </p:nvSpPr>
          <p:spPr bwMode="auto">
            <a:xfrm>
              <a:off x="4513" y="1616"/>
              <a:ext cx="0" cy="27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1297" name="Line 57"/>
            <p:cNvSpPr>
              <a:spLocks noChangeShapeType="1"/>
            </p:cNvSpPr>
            <p:nvPr/>
          </p:nvSpPr>
          <p:spPr bwMode="auto">
            <a:xfrm>
              <a:off x="1429" y="2205"/>
              <a:ext cx="181" cy="27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1298" name="Line 58"/>
            <p:cNvSpPr>
              <a:spLocks noChangeShapeType="1"/>
            </p:cNvSpPr>
            <p:nvPr/>
          </p:nvSpPr>
          <p:spPr bwMode="auto">
            <a:xfrm>
              <a:off x="1701" y="2750"/>
              <a:ext cx="226" cy="31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1299" name="Line 59"/>
            <p:cNvSpPr>
              <a:spLocks noChangeShapeType="1"/>
            </p:cNvSpPr>
            <p:nvPr/>
          </p:nvSpPr>
          <p:spPr bwMode="auto">
            <a:xfrm flipH="1">
              <a:off x="2064" y="2205"/>
              <a:ext cx="272" cy="81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1300" name="Line 60"/>
            <p:cNvSpPr>
              <a:spLocks noChangeShapeType="1"/>
            </p:cNvSpPr>
            <p:nvPr/>
          </p:nvSpPr>
          <p:spPr bwMode="auto">
            <a:xfrm>
              <a:off x="2109" y="3294"/>
              <a:ext cx="726" cy="3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301" name="Line 61"/>
            <p:cNvSpPr>
              <a:spLocks noChangeShapeType="1"/>
            </p:cNvSpPr>
            <p:nvPr/>
          </p:nvSpPr>
          <p:spPr bwMode="auto">
            <a:xfrm flipH="1">
              <a:off x="2971" y="2205"/>
              <a:ext cx="725" cy="140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302" name="Line 62"/>
            <p:cNvSpPr>
              <a:spLocks noChangeShapeType="1"/>
            </p:cNvSpPr>
            <p:nvPr/>
          </p:nvSpPr>
          <p:spPr bwMode="auto">
            <a:xfrm flipH="1">
              <a:off x="3061" y="2205"/>
              <a:ext cx="1407" cy="145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1303" name="Text Box 63"/>
            <p:cNvSpPr txBox="1">
              <a:spLocks noChangeArrowheads="1"/>
            </p:cNvSpPr>
            <p:nvPr/>
          </p:nvSpPr>
          <p:spPr bwMode="auto">
            <a:xfrm>
              <a:off x="2924" y="618"/>
              <a:ext cx="454"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11304" name="Text Box 64"/>
            <p:cNvSpPr txBox="1">
              <a:spLocks noChangeArrowheads="1"/>
            </p:cNvSpPr>
            <p:nvPr/>
          </p:nvSpPr>
          <p:spPr bwMode="auto">
            <a:xfrm>
              <a:off x="1065" y="1253"/>
              <a:ext cx="453"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11305" name="Text Box 65"/>
            <p:cNvSpPr txBox="1">
              <a:spLocks noChangeArrowheads="1"/>
            </p:cNvSpPr>
            <p:nvPr/>
          </p:nvSpPr>
          <p:spPr bwMode="auto">
            <a:xfrm>
              <a:off x="1792" y="1253"/>
              <a:ext cx="451"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11306" name="Text Box 66"/>
            <p:cNvSpPr txBox="1">
              <a:spLocks noChangeArrowheads="1"/>
            </p:cNvSpPr>
            <p:nvPr/>
          </p:nvSpPr>
          <p:spPr bwMode="auto">
            <a:xfrm>
              <a:off x="1385" y="1798"/>
              <a:ext cx="451"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11307" name="Text Box 67"/>
            <p:cNvSpPr txBox="1">
              <a:spLocks noChangeArrowheads="1"/>
            </p:cNvSpPr>
            <p:nvPr/>
          </p:nvSpPr>
          <p:spPr bwMode="auto">
            <a:xfrm>
              <a:off x="1655" y="2387"/>
              <a:ext cx="454"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11308" name="Text Box 68"/>
            <p:cNvSpPr txBox="1">
              <a:spLocks noChangeArrowheads="1"/>
            </p:cNvSpPr>
            <p:nvPr/>
          </p:nvSpPr>
          <p:spPr bwMode="auto">
            <a:xfrm>
              <a:off x="2017" y="2975"/>
              <a:ext cx="455"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11309" name="Text Box 69"/>
            <p:cNvSpPr txBox="1">
              <a:spLocks noChangeArrowheads="1"/>
            </p:cNvSpPr>
            <p:nvPr/>
          </p:nvSpPr>
          <p:spPr bwMode="auto">
            <a:xfrm>
              <a:off x="2607" y="1253"/>
              <a:ext cx="453"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11310" name="Text Box 70"/>
            <p:cNvSpPr txBox="1">
              <a:spLocks noChangeArrowheads="1"/>
            </p:cNvSpPr>
            <p:nvPr/>
          </p:nvSpPr>
          <p:spPr bwMode="auto">
            <a:xfrm>
              <a:off x="2334" y="1844"/>
              <a:ext cx="456"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11311" name="Text Box 71"/>
            <p:cNvSpPr txBox="1">
              <a:spLocks noChangeArrowheads="1"/>
            </p:cNvSpPr>
            <p:nvPr/>
          </p:nvSpPr>
          <p:spPr bwMode="auto">
            <a:xfrm>
              <a:off x="3650" y="1253"/>
              <a:ext cx="453"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11312" name="Text Box 72"/>
            <p:cNvSpPr txBox="1">
              <a:spLocks noChangeArrowheads="1"/>
            </p:cNvSpPr>
            <p:nvPr/>
          </p:nvSpPr>
          <p:spPr bwMode="auto">
            <a:xfrm>
              <a:off x="3650" y="1844"/>
              <a:ext cx="453"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11313" name="Text Box 73"/>
            <p:cNvSpPr txBox="1">
              <a:spLocks noChangeArrowheads="1"/>
            </p:cNvSpPr>
            <p:nvPr/>
          </p:nvSpPr>
          <p:spPr bwMode="auto">
            <a:xfrm>
              <a:off x="4514" y="1253"/>
              <a:ext cx="451"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11314" name="Text Box 74"/>
            <p:cNvSpPr txBox="1">
              <a:spLocks noChangeArrowheads="1"/>
            </p:cNvSpPr>
            <p:nvPr/>
          </p:nvSpPr>
          <p:spPr bwMode="auto">
            <a:xfrm>
              <a:off x="4467" y="1844"/>
              <a:ext cx="454" cy="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11315" name="Text Box 75"/>
            <p:cNvSpPr txBox="1">
              <a:spLocks noChangeArrowheads="1"/>
            </p:cNvSpPr>
            <p:nvPr/>
          </p:nvSpPr>
          <p:spPr bwMode="auto">
            <a:xfrm>
              <a:off x="2972" y="3615"/>
              <a:ext cx="453"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11316" name="Text Box 76"/>
            <p:cNvSpPr txBox="1">
              <a:spLocks noChangeArrowheads="1"/>
            </p:cNvSpPr>
            <p:nvPr/>
          </p:nvSpPr>
          <p:spPr bwMode="auto">
            <a:xfrm>
              <a:off x="295" y="1387"/>
              <a:ext cx="679"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1</a:t>
              </a:r>
            </a:p>
          </p:txBody>
        </p:sp>
        <p:sp>
          <p:nvSpPr>
            <p:cNvPr id="11317" name="Text Box 77"/>
            <p:cNvSpPr txBox="1">
              <a:spLocks noChangeArrowheads="1"/>
            </p:cNvSpPr>
            <p:nvPr/>
          </p:nvSpPr>
          <p:spPr bwMode="auto">
            <a:xfrm>
              <a:off x="295" y="1930"/>
              <a:ext cx="679"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2</a:t>
              </a:r>
            </a:p>
          </p:txBody>
        </p:sp>
        <p:sp>
          <p:nvSpPr>
            <p:cNvPr id="11318" name="Text Box 78"/>
            <p:cNvSpPr txBox="1">
              <a:spLocks noChangeArrowheads="1"/>
            </p:cNvSpPr>
            <p:nvPr/>
          </p:nvSpPr>
          <p:spPr bwMode="auto">
            <a:xfrm>
              <a:off x="295" y="2523"/>
              <a:ext cx="679"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3</a:t>
              </a:r>
            </a:p>
          </p:txBody>
        </p:sp>
        <p:sp>
          <p:nvSpPr>
            <p:cNvPr id="11319" name="Text Box 79"/>
            <p:cNvSpPr txBox="1">
              <a:spLocks noChangeArrowheads="1"/>
            </p:cNvSpPr>
            <p:nvPr/>
          </p:nvSpPr>
          <p:spPr bwMode="auto">
            <a:xfrm>
              <a:off x="295" y="3070"/>
              <a:ext cx="679" cy="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4</a:t>
              </a:r>
            </a:p>
          </p:txBody>
        </p:sp>
      </p:grpSp>
    </p:spTree>
  </p:cSld>
  <p:clrMapOvr>
    <a:masterClrMapping/>
  </p:clrMapOvr>
</p:sld>
</file>

<file path=ppt/theme/theme1.xml><?xml version="1.0" encoding="utf-8"?>
<a:theme xmlns:a="http://schemas.openxmlformats.org/drawingml/2006/main" name="gsrcPresentationTemplate">
  <a:themeElements>
    <a:clrScheme name="">
      <a:dk1>
        <a:srgbClr val="000000"/>
      </a:dk1>
      <a:lt1>
        <a:srgbClr val="FFFFCC"/>
      </a:lt1>
      <a:dk2>
        <a:srgbClr val="660066"/>
      </a:dk2>
      <a:lt2>
        <a:srgbClr val="660066"/>
      </a:lt2>
      <a:accent1>
        <a:srgbClr val="339933"/>
      </a:accent1>
      <a:accent2>
        <a:srgbClr val="800000"/>
      </a:accent2>
      <a:accent3>
        <a:srgbClr val="FFFFE2"/>
      </a:accent3>
      <a:accent4>
        <a:srgbClr val="000000"/>
      </a:accent4>
      <a:accent5>
        <a:srgbClr val="ADCAAD"/>
      </a:accent5>
      <a:accent6>
        <a:srgbClr val="730000"/>
      </a:accent6>
      <a:hlink>
        <a:srgbClr val="000099"/>
      </a:hlink>
      <a:folHlink>
        <a:srgbClr val="FF9900"/>
      </a:folHlink>
    </a:clrScheme>
    <a:fontScheme name="gsrcPresentationTemplat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gsrcPresentationTemplate 1">
        <a:dk1>
          <a:srgbClr val="0033CC"/>
        </a:dk1>
        <a:lt1>
          <a:srgbClr val="99FFFF"/>
        </a:lt1>
        <a:dk2>
          <a:srgbClr val="000000"/>
        </a:dk2>
        <a:lt2>
          <a:srgbClr val="000000"/>
        </a:lt2>
        <a:accent1>
          <a:srgbClr val="00B8A5"/>
        </a:accent1>
        <a:accent2>
          <a:srgbClr val="2C005E"/>
        </a:accent2>
        <a:accent3>
          <a:srgbClr val="CAFFFF"/>
        </a:accent3>
        <a:accent4>
          <a:srgbClr val="002AAE"/>
        </a:accent4>
        <a:accent5>
          <a:srgbClr val="AAD8CF"/>
        </a:accent5>
        <a:accent6>
          <a:srgbClr val="270054"/>
        </a:accent6>
        <a:hlink>
          <a:srgbClr val="4C82FF"/>
        </a:hlink>
        <a:folHlink>
          <a:srgbClr val="FFB833"/>
        </a:folHlink>
      </a:clrScheme>
      <a:clrMap bg1="lt1" tx1="dk1" bg2="lt2" tx2="dk2" accent1="accent1" accent2="accent2" accent3="accent3" accent4="accent4" accent5="accent5" accent6="accent6" hlink="hlink" folHlink="folHlink"/>
    </a:extraClrScheme>
    <a:extraClrScheme>
      <a:clrScheme name="gsrcPresentationTemplate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srcPresentationTemplate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gsrcPresentationTemplate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srcPresentationTemplate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srcPresentationTemplate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srcPresentationTemplate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gsrcPresentationTemplate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7239</Words>
  <Application>Microsoft Macintosh PowerPoint</Application>
  <PresentationFormat>On-screen Show (4:3)</PresentationFormat>
  <Paragraphs>1454</Paragraphs>
  <Slides>56</Slides>
  <Notes>56</Notes>
  <HiddenSlides>3</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ＭＳ Ｐゴシック</vt:lpstr>
      <vt:lpstr>Arial</vt:lpstr>
      <vt:lpstr>Arial Narrow</vt:lpstr>
      <vt:lpstr>Lucida Grande</vt:lpstr>
      <vt:lpstr>Monotype Sorts</vt:lpstr>
      <vt:lpstr>gsrcPresentationTemplate</vt:lpstr>
      <vt:lpstr> Scheduling</vt:lpstr>
      <vt:lpstr>Module 1</vt:lpstr>
      <vt:lpstr>Scheduling</vt:lpstr>
      <vt:lpstr>Example</vt:lpstr>
      <vt:lpstr>Taxonomy</vt:lpstr>
      <vt:lpstr>Simplest method</vt:lpstr>
      <vt:lpstr>Minimum-latency unconstrained scheduling problem</vt:lpstr>
      <vt:lpstr>ASAP scheduling algorithm</vt:lpstr>
      <vt:lpstr>Example</vt:lpstr>
      <vt:lpstr>ALAP scheduling algorithm</vt:lpstr>
      <vt:lpstr>Example</vt:lpstr>
      <vt:lpstr>Remarks</vt:lpstr>
      <vt:lpstr>Example</vt:lpstr>
      <vt:lpstr>Scheduling under detailed timing constraints</vt:lpstr>
      <vt:lpstr>Constraint graph model</vt:lpstr>
      <vt:lpstr>Example</vt:lpstr>
      <vt:lpstr>Methods for scheduling under detailed timing constraints</vt:lpstr>
      <vt:lpstr>Method for scheduling with unbounded-delay operations</vt:lpstr>
      <vt:lpstr>Module 2</vt:lpstr>
      <vt:lpstr>Scheduling under resource constraints</vt:lpstr>
      <vt:lpstr>Minimum latency resource-constrained scheduling problem</vt:lpstr>
      <vt:lpstr>Scheduling under resource constraints</vt:lpstr>
      <vt:lpstr>ILP formulation</vt:lpstr>
      <vt:lpstr>ILP formulation constraints</vt:lpstr>
      <vt:lpstr>ILP Formulation</vt:lpstr>
      <vt:lpstr>Example</vt:lpstr>
      <vt:lpstr>Example</vt:lpstr>
      <vt:lpstr>Example</vt:lpstr>
      <vt:lpstr>Dual ILP formulation</vt:lpstr>
      <vt:lpstr>Example</vt:lpstr>
      <vt:lpstr>ILP Solution</vt:lpstr>
      <vt:lpstr>Hu’s algorithm</vt:lpstr>
      <vt:lpstr>Example</vt:lpstr>
      <vt:lpstr>Algorithm Hu’s schedule with ā resources</vt:lpstr>
      <vt:lpstr>Example</vt:lpstr>
      <vt:lpstr>Exactness of Hu’s algorithm</vt:lpstr>
      <vt:lpstr>Example</vt:lpstr>
      <vt:lpstr>Exactness of Hu’s algorithm</vt:lpstr>
      <vt:lpstr>List scheduling algorithms</vt:lpstr>
      <vt:lpstr>List scheduling algorithm for minimum latency</vt:lpstr>
      <vt:lpstr>Example</vt:lpstr>
      <vt:lpstr>List scheduling algorithm for minimum resource usage</vt:lpstr>
      <vt:lpstr>Example</vt:lpstr>
      <vt:lpstr>Force-directed scheduling</vt:lpstr>
      <vt:lpstr>Force-directed scheduling definitions</vt:lpstr>
      <vt:lpstr>Example</vt:lpstr>
      <vt:lpstr>Force</vt:lpstr>
      <vt:lpstr>Forces related to the assignment of an operation to a control step</vt:lpstr>
      <vt:lpstr>Example Schedule operation v6</vt:lpstr>
      <vt:lpstr>Example: operation v6</vt:lpstr>
      <vt:lpstr>Example: operation v6</vt:lpstr>
      <vt:lpstr>Example: operation v6</vt:lpstr>
      <vt:lpstr>Force-directed scheduling algorithm for minimum resources</vt:lpstr>
      <vt:lpstr>Scheduling and chaining</vt:lpstr>
      <vt:lpstr>Example</vt:lpstr>
      <vt:lpstr>Summary</vt:lpstr>
    </vt:vector>
  </TitlesOfParts>
  <Company>EPFL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Scheduling</dc:title>
  <cp:lastModifiedBy>Giovanni De Micheli</cp:lastModifiedBy>
  <cp:revision>27</cp:revision>
  <dcterms:modified xsi:type="dcterms:W3CDTF">2025-09-24T10:10:24Z</dcterms:modified>
</cp:coreProperties>
</file>